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351" r:id="rId5"/>
    <p:sldId id="352" r:id="rId6"/>
    <p:sldId id="260" r:id="rId7"/>
    <p:sldId id="261" r:id="rId8"/>
    <p:sldId id="299" r:id="rId9"/>
    <p:sldId id="300" r:id="rId10"/>
    <p:sldId id="303" r:id="rId11"/>
    <p:sldId id="302" r:id="rId12"/>
    <p:sldId id="262" r:id="rId13"/>
    <p:sldId id="304" r:id="rId14"/>
    <p:sldId id="305"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72" r:id="rId32"/>
    <p:sldId id="323" r:id="rId33"/>
    <p:sldId id="324" r:id="rId34"/>
    <p:sldId id="325" r:id="rId35"/>
    <p:sldId id="326" r:id="rId36"/>
    <p:sldId id="273" r:id="rId37"/>
    <p:sldId id="274" r:id="rId38"/>
    <p:sldId id="275" r:id="rId39"/>
    <p:sldId id="276" r:id="rId40"/>
    <p:sldId id="327" r:id="rId41"/>
    <p:sldId id="328" r:id="rId42"/>
    <p:sldId id="329" r:id="rId43"/>
    <p:sldId id="330" r:id="rId44"/>
    <p:sldId id="331" r:id="rId45"/>
    <p:sldId id="332" r:id="rId46"/>
    <p:sldId id="333" r:id="rId47"/>
    <p:sldId id="334" r:id="rId48"/>
    <p:sldId id="335" r:id="rId49"/>
    <p:sldId id="337" r:id="rId50"/>
    <p:sldId id="338" r:id="rId51"/>
    <p:sldId id="339" r:id="rId52"/>
    <p:sldId id="340" r:id="rId53"/>
    <p:sldId id="277" r:id="rId54"/>
    <p:sldId id="278" r:id="rId55"/>
    <p:sldId id="279" r:id="rId56"/>
    <p:sldId id="280" r:id="rId57"/>
    <p:sldId id="281" r:id="rId58"/>
    <p:sldId id="282" r:id="rId59"/>
    <p:sldId id="283" r:id="rId60"/>
    <p:sldId id="284" r:id="rId61"/>
    <p:sldId id="285" r:id="rId62"/>
    <p:sldId id="286" r:id="rId63"/>
    <p:sldId id="287" r:id="rId64"/>
    <p:sldId id="341" r:id="rId65"/>
    <p:sldId id="342" r:id="rId66"/>
    <p:sldId id="343" r:id="rId67"/>
    <p:sldId id="344" r:id="rId68"/>
    <p:sldId id="345" r:id="rId69"/>
    <p:sldId id="346" r:id="rId70"/>
    <p:sldId id="347" r:id="rId71"/>
    <p:sldId id="348" r:id="rId72"/>
    <p:sldId id="349" r:id="rId73"/>
    <p:sldId id="288" r:id="rId74"/>
    <p:sldId id="289" r:id="rId75"/>
    <p:sldId id="290" r:id="rId76"/>
    <p:sldId id="291" r:id="rId77"/>
    <p:sldId id="292" r:id="rId78"/>
    <p:sldId id="293" r:id="rId79"/>
    <p:sldId id="294" r:id="rId80"/>
    <p:sldId id="295" r:id="rId81"/>
    <p:sldId id="296" r:id="rId82"/>
    <p:sldId id="297" r:id="rId83"/>
    <p:sldId id="298" r:id="rId84"/>
    <p:sldId id="350" r:id="rId85"/>
    <p:sldId id="354" r:id="rId86"/>
    <p:sldId id="375" r:id="rId87"/>
    <p:sldId id="376" r:id="rId88"/>
    <p:sldId id="377" r:id="rId89"/>
    <p:sldId id="355" r:id="rId90"/>
    <p:sldId id="378" r:id="rId91"/>
    <p:sldId id="356" r:id="rId92"/>
    <p:sldId id="379" r:id="rId93"/>
    <p:sldId id="380" r:id="rId94"/>
    <p:sldId id="381" r:id="rId95"/>
    <p:sldId id="385" r:id="rId96"/>
    <p:sldId id="357" r:id="rId97"/>
    <p:sldId id="358" r:id="rId98"/>
    <p:sldId id="386" r:id="rId99"/>
    <p:sldId id="387" r:id="rId100"/>
    <p:sldId id="388" r:id="rId101"/>
    <p:sldId id="382" r:id="rId102"/>
    <p:sldId id="383" r:id="rId103"/>
    <p:sldId id="384"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89" r:id="rId117"/>
    <p:sldId id="390" r:id="rId118"/>
    <p:sldId id="391" r:id="rId119"/>
    <p:sldId id="392" r:id="rId120"/>
    <p:sldId id="393" r:id="rId121"/>
    <p:sldId id="394" r:id="rId122"/>
    <p:sldId id="395" r:id="rId123"/>
    <p:sldId id="396" r:id="rId124"/>
    <p:sldId id="371" r:id="rId125"/>
    <p:sldId id="372" r:id="rId126"/>
    <p:sldId id="397" r:id="rId127"/>
    <p:sldId id="373" r:id="rId128"/>
    <p:sldId id="398" r:id="rId129"/>
    <p:sldId id="374" r:id="rId130"/>
    <p:sldId id="399" r:id="rId131"/>
    <p:sldId id="400" r:id="rId132"/>
    <p:sldId id="401" r:id="rId133"/>
    <p:sldId id="402" r:id="rId134"/>
    <p:sldId id="403" r:id="rId135"/>
    <p:sldId id="353" r:id="rId136"/>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2170" y="49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5" y="713232"/>
            <a:ext cx="3767469"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7399337" y="365125"/>
            <a:ext cx="1374775" cy="485775"/>
          </a:xfrm>
          <a:prstGeom prst="rect">
            <a:avLst/>
          </a:prstGeom>
        </p:spPr>
      </p:pic>
      <p:sp>
        <p:nvSpPr>
          <p:cNvPr id="2" name="Holder 2"/>
          <p:cNvSpPr>
            <a:spLocks noGrp="1"/>
          </p:cNvSpPr>
          <p:nvPr>
            <p:ph type="title"/>
          </p:nvPr>
        </p:nvSpPr>
        <p:spPr>
          <a:xfrm>
            <a:off x="519610" y="713232"/>
            <a:ext cx="6553200"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4" y="1392428"/>
            <a:ext cx="8127091" cy="3997325"/>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2/27/2025</a:t>
            </a:fld>
            <a:endParaRPr lang="en-US"/>
          </a:p>
        </p:txBody>
      </p:sp>
      <p:sp>
        <p:nvSpPr>
          <p:cNvPr id="6" name="Holder 6"/>
          <p:cNvSpPr>
            <a:spLocks noGrp="1"/>
          </p:cNvSpPr>
          <p:nvPr>
            <p:ph type="sldNum" sz="quarter" idx="7"/>
          </p:nvPr>
        </p:nvSpPr>
        <p:spPr>
          <a:xfrm>
            <a:off x="552269" y="6556594"/>
            <a:ext cx="3729354" cy="167640"/>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my.rapidminer.com/nexus/account/index.html#signup"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Gg01mmR3j-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jBqG3xtXx4"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youtu.be/pjBqG3xtXx4"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marketplace.rapidminer.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studentportal.acu.edu.au/course/assessment-exams-and-results/special-consideration"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community.canvaslms.com/t5/Instructor-Guide/How-do-I-assign-an-assignment-to-everyone-individual-students-or/ta-p/1191"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www.studentportal.acu.edu.au/course/assessment-exams-and-results/special-consideration"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rapidminer.com/nexus/account/index.html#signu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69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a:p>
        </p:txBody>
      </p:sp>
      <p:grpSp>
        <p:nvGrpSpPr>
          <p:cNvPr id="3" name="object 3"/>
          <p:cNvGrpSpPr/>
          <p:nvPr/>
        </p:nvGrpSpPr>
        <p:grpSpPr>
          <a:xfrm>
            <a:off x="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297282" y="1834633"/>
            <a:ext cx="4178300" cy="1582484"/>
          </a:xfrm>
          <a:prstGeom prst="rect">
            <a:avLst/>
          </a:prstGeom>
        </p:spPr>
        <p:txBody>
          <a:bodyPr vert="horz" wrap="square" lIns="0" tIns="12700" rIns="0" bIns="0" rtlCol="0">
            <a:spAutoFit/>
          </a:bodyPr>
          <a:lstStyle/>
          <a:p>
            <a:pPr marL="12700">
              <a:lnSpc>
                <a:spcPct val="100000"/>
              </a:lnSpc>
              <a:spcBef>
                <a:spcPts val="100"/>
              </a:spcBef>
            </a:pPr>
            <a:r>
              <a:rPr lang="en-US" sz="3400" dirty="0"/>
              <a:t>Introduction to Data Mining and CRISP-DM Framework</a:t>
            </a:r>
          </a:p>
        </p:txBody>
      </p:sp>
      <p:sp>
        <p:nvSpPr>
          <p:cNvPr id="9" name="object 9"/>
          <p:cNvSpPr txBox="1"/>
          <p:nvPr/>
        </p:nvSpPr>
        <p:spPr>
          <a:xfrm>
            <a:off x="951864" y="4290060"/>
            <a:ext cx="89598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3D3935"/>
                </a:solidFill>
                <a:latin typeface="Arial"/>
                <a:cs typeface="Arial"/>
              </a:rPr>
              <a:t>Week</a:t>
            </a:r>
            <a:r>
              <a:rPr sz="2000" b="1" spc="-75" dirty="0">
                <a:solidFill>
                  <a:srgbClr val="3D3935"/>
                </a:solidFill>
                <a:latin typeface="Arial"/>
                <a:cs typeface="Arial"/>
              </a:rPr>
              <a:t> </a:t>
            </a:r>
            <a:r>
              <a:rPr sz="2000" b="1" spc="-50" dirty="0">
                <a:solidFill>
                  <a:srgbClr val="3D3935"/>
                </a:solidFill>
                <a:latin typeface="Arial"/>
                <a:cs typeface="Arial"/>
              </a:rPr>
              <a:t>1</a:t>
            </a:r>
            <a:endParaRPr sz="2000">
              <a:latin typeface="Arial"/>
              <a:cs typeface="Arial"/>
            </a:endParaRPr>
          </a:p>
        </p:txBody>
      </p:sp>
      <p:sp>
        <p:nvSpPr>
          <p:cNvPr id="10" name="object 10"/>
          <p:cNvSpPr txBox="1"/>
          <p:nvPr/>
        </p:nvSpPr>
        <p:spPr>
          <a:xfrm>
            <a:off x="951864" y="5213191"/>
            <a:ext cx="1623060" cy="344966"/>
          </a:xfrm>
          <a:prstGeom prst="rect">
            <a:avLst/>
          </a:prstGeom>
        </p:spPr>
        <p:txBody>
          <a:bodyPr vert="horz" wrap="square" lIns="0" tIns="97790" rIns="0" bIns="0" rtlCol="0">
            <a:spAutoFit/>
          </a:bodyPr>
          <a:lstStyle/>
          <a:p>
            <a:pPr marL="12700">
              <a:lnSpc>
                <a:spcPct val="100000"/>
              </a:lnSpc>
              <a:spcBef>
                <a:spcPts val="715"/>
              </a:spcBef>
            </a:pPr>
            <a:r>
              <a:rPr sz="1600" dirty="0">
                <a:solidFill>
                  <a:srgbClr val="3D3935"/>
                </a:solidFill>
                <a:latin typeface="Arial"/>
                <a:cs typeface="Arial"/>
              </a:rPr>
              <a:t>Semester</a:t>
            </a:r>
            <a:r>
              <a:rPr sz="1600" spc="-50" dirty="0">
                <a:solidFill>
                  <a:srgbClr val="3D3935"/>
                </a:solidFill>
                <a:latin typeface="Arial"/>
                <a:cs typeface="Arial"/>
              </a:rPr>
              <a:t> </a:t>
            </a:r>
            <a:r>
              <a:rPr sz="1600" dirty="0">
                <a:solidFill>
                  <a:srgbClr val="3D3935"/>
                </a:solidFill>
                <a:latin typeface="Arial"/>
                <a:cs typeface="Arial"/>
              </a:rPr>
              <a:t>1,</a:t>
            </a:r>
            <a:r>
              <a:rPr sz="1600" spc="-60" dirty="0">
                <a:solidFill>
                  <a:srgbClr val="3D3935"/>
                </a:solidFill>
                <a:latin typeface="Arial"/>
                <a:cs typeface="Arial"/>
              </a:rPr>
              <a:t> </a:t>
            </a:r>
            <a:r>
              <a:rPr sz="1600" spc="-20" dirty="0">
                <a:solidFill>
                  <a:srgbClr val="3D3935"/>
                </a:solidFill>
                <a:latin typeface="Arial"/>
                <a:cs typeface="Arial"/>
              </a:rPr>
              <a:t>202</a:t>
            </a:r>
            <a:r>
              <a:rPr lang="en-US" sz="1600" spc="-20" dirty="0">
                <a:solidFill>
                  <a:srgbClr val="3D3935"/>
                </a:solidFill>
                <a:latin typeface="Arial"/>
                <a:cs typeface="Arial"/>
              </a:rPr>
              <a:t>5</a:t>
            </a:r>
            <a:endParaRPr sz="1600" dirty="0">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951864" y="5553208"/>
            <a:ext cx="2021915" cy="344966"/>
          </a:xfrm>
          <a:prstGeom prst="rect">
            <a:avLst/>
          </a:prstGeom>
        </p:spPr>
        <p:txBody>
          <a:bodyPr vert="horz" wrap="square" lIns="0" tIns="97790" rIns="0" bIns="0" rtlCol="0">
            <a:spAutoFit/>
          </a:bodyPr>
          <a:lstStyle/>
          <a:p>
            <a:pPr marL="12700">
              <a:lnSpc>
                <a:spcPct val="100000"/>
              </a:lnSpc>
              <a:spcBef>
                <a:spcPts val="715"/>
              </a:spcBef>
            </a:pPr>
            <a:r>
              <a:rPr lang="en-US" sz="1600" dirty="0">
                <a:solidFill>
                  <a:srgbClr val="3D3935"/>
                </a:solidFill>
                <a:latin typeface="Arial"/>
                <a:cs typeface="Arial"/>
              </a:rPr>
              <a:t>Dr. Farshid Keivanian</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B9ACC-04D1-51B5-1FB4-13A7C0C43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9A38592-3D9F-DB61-2F1C-588B97BC8080}"/>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80723B35-7FE4-B5BC-01B7-7E3AD4B06E3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6" name="TextBox 5">
            <a:extLst>
              <a:ext uri="{FF2B5EF4-FFF2-40B4-BE49-F238E27FC236}">
                <a16:creationId xmlns:a16="http://schemas.microsoft.com/office/drawing/2014/main" id="{AB6B3A48-8BF5-D48C-0254-239C4253E9F4}"/>
              </a:ext>
            </a:extLst>
          </p:cNvPr>
          <p:cNvSpPr txBox="1"/>
          <p:nvPr/>
        </p:nvSpPr>
        <p:spPr>
          <a:xfrm>
            <a:off x="611505" y="1879304"/>
            <a:ext cx="7920989" cy="3970318"/>
          </a:xfrm>
          <a:prstGeom prst="rect">
            <a:avLst/>
          </a:prstGeom>
          <a:noFill/>
        </p:spPr>
        <p:txBody>
          <a:bodyPr wrap="square">
            <a:spAutoFit/>
          </a:bodyPr>
          <a:lstStyle/>
          <a:p>
            <a:r>
              <a:rPr lang="en-US" sz="2800" b="1" dirty="0">
                <a:latin typeface="+mj-lt"/>
              </a:rPr>
              <a:t>Example of Data Mining in Real Life</a:t>
            </a:r>
          </a:p>
          <a:p>
            <a:pPr marL="457200" indent="-457200">
              <a:buFont typeface="Arial" panose="020B0604020202020204" pitchFamily="34" charset="0"/>
              <a:buChar char="•"/>
            </a:pPr>
            <a:r>
              <a:rPr lang="en-US" sz="2800" b="1" dirty="0">
                <a:latin typeface="+mj-lt"/>
              </a:rPr>
              <a:t>Australia:</a:t>
            </a:r>
            <a:r>
              <a:rPr lang="en-US" sz="2800" dirty="0">
                <a:latin typeface="+mj-lt"/>
              </a:rPr>
              <a:t> The Australian Taxation Office (ATO) uses Data Mining to detect </a:t>
            </a:r>
            <a:r>
              <a:rPr lang="en-US" sz="2800" b="1" dirty="0">
                <a:latin typeface="+mj-lt"/>
              </a:rPr>
              <a:t>tax fraud and anomalies</a:t>
            </a:r>
            <a:r>
              <a:rPr lang="en-US" sz="2800" dirty="0">
                <a:latin typeface="+mj-lt"/>
              </a:rPr>
              <a:t> by analyzing transaction patterns and identifying unusual activities.</a:t>
            </a:r>
          </a:p>
          <a:p>
            <a:pPr marL="457200" indent="-457200">
              <a:buFont typeface="Arial" panose="020B0604020202020204" pitchFamily="34" charset="0"/>
              <a:buChar char="•"/>
            </a:pPr>
            <a:r>
              <a:rPr lang="en-US" sz="2800" b="1" dirty="0">
                <a:latin typeface="+mj-lt"/>
              </a:rPr>
              <a:t>Global:</a:t>
            </a:r>
            <a:r>
              <a:rPr lang="en-US" sz="2800" dirty="0">
                <a:latin typeface="+mj-lt"/>
              </a:rPr>
              <a:t> </a:t>
            </a:r>
            <a:r>
              <a:rPr lang="en-US" sz="2800" b="1" dirty="0">
                <a:latin typeface="+mj-lt"/>
              </a:rPr>
              <a:t>Netflix &amp; Spotify</a:t>
            </a:r>
            <a:r>
              <a:rPr lang="en-US" sz="2800" dirty="0">
                <a:latin typeface="+mj-lt"/>
              </a:rPr>
              <a:t> use Data Mining for </a:t>
            </a:r>
            <a:r>
              <a:rPr lang="en-US" sz="2800" b="1" dirty="0">
                <a:latin typeface="+mj-lt"/>
              </a:rPr>
              <a:t>personalized recommendations</a:t>
            </a:r>
            <a:r>
              <a:rPr lang="en-US" sz="2800" dirty="0">
                <a:latin typeface="+mj-lt"/>
              </a:rPr>
              <a:t>, analyzing user behavior to suggest relevant movies, shows, or songs.</a:t>
            </a:r>
          </a:p>
        </p:txBody>
      </p:sp>
    </p:spTree>
    <p:extLst>
      <p:ext uri="{BB962C8B-B14F-4D97-AF65-F5344CB8AC3E}">
        <p14:creationId xmlns:p14="http://schemas.microsoft.com/office/powerpoint/2010/main" val="2479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1A249-6502-F749-9C2D-4A0B5E16063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BD1641-BEEE-7366-D82E-6CF5FE7579E3}"/>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4CCAD379-3DB2-CDD5-5D50-212181B2411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DD26C16B-F216-61BB-B733-6BB347045C10}"/>
              </a:ext>
            </a:extLst>
          </p:cNvPr>
          <p:cNvSpPr txBox="1"/>
          <p:nvPr/>
        </p:nvSpPr>
        <p:spPr>
          <a:xfrm>
            <a:off x="0" y="910471"/>
            <a:ext cx="7010400" cy="671851"/>
          </a:xfrm>
          <a:prstGeom prst="rect">
            <a:avLst/>
          </a:prstGeom>
          <a:solidFill>
            <a:schemeClr val="bg1"/>
          </a:solidFill>
        </p:spPr>
        <p:txBody>
          <a:bodyPr wrap="square">
            <a:spAutoFit/>
          </a:bodyPr>
          <a:lstStyle/>
          <a:p>
            <a:pPr>
              <a:lnSpc>
                <a:spcPct val="150000"/>
              </a:lnSpc>
            </a:pPr>
            <a:r>
              <a:rPr lang="en-US" sz="2800" dirty="0">
                <a:latin typeface="+mj-lt"/>
              </a:rPr>
              <a:t>Launch the Software and Close Welcome Page</a:t>
            </a:r>
          </a:p>
        </p:txBody>
      </p:sp>
      <p:pic>
        <p:nvPicPr>
          <p:cNvPr id="5" name="Picture 4">
            <a:extLst>
              <a:ext uri="{FF2B5EF4-FFF2-40B4-BE49-F238E27FC236}">
                <a16:creationId xmlns:a16="http://schemas.microsoft.com/office/drawing/2014/main" id="{4C1ECE58-9094-27B0-41BE-D5C92E938BC4}"/>
              </a:ext>
            </a:extLst>
          </p:cNvPr>
          <p:cNvPicPr>
            <a:picLocks noChangeAspect="1"/>
          </p:cNvPicPr>
          <p:nvPr/>
        </p:nvPicPr>
        <p:blipFill>
          <a:blip r:embed="rId2"/>
          <a:srcRect l="26667" t="15926" r="25833" b="20371"/>
          <a:stretch/>
        </p:blipFill>
        <p:spPr>
          <a:xfrm>
            <a:off x="61451" y="1686021"/>
            <a:ext cx="6678561" cy="5038213"/>
          </a:xfrm>
          <a:prstGeom prst="rect">
            <a:avLst/>
          </a:prstGeom>
        </p:spPr>
      </p:pic>
    </p:spTree>
    <p:extLst>
      <p:ext uri="{BB962C8B-B14F-4D97-AF65-F5344CB8AC3E}">
        <p14:creationId xmlns:p14="http://schemas.microsoft.com/office/powerpoint/2010/main" val="6041400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5517-2ED8-B7BA-744B-788F37CD9E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44E5135-B948-6E4D-50B8-1ED338841D8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C5590380-A86E-C27C-9CE6-53BDD4E7B22D}"/>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101</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9CAFAEA2-5DA5-4FF3-9278-1225C2D607BF}"/>
              </a:ext>
            </a:extLst>
          </p:cNvPr>
          <p:cNvSpPr txBox="1"/>
          <p:nvPr/>
        </p:nvSpPr>
        <p:spPr>
          <a:xfrm>
            <a:off x="0" y="910471"/>
            <a:ext cx="9144000" cy="1318181"/>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Run System Environment Variables</a:t>
            </a:r>
          </a:p>
        </p:txBody>
      </p:sp>
      <p:pic>
        <p:nvPicPr>
          <p:cNvPr id="5" name="Picture 4">
            <a:extLst>
              <a:ext uri="{FF2B5EF4-FFF2-40B4-BE49-F238E27FC236}">
                <a16:creationId xmlns:a16="http://schemas.microsoft.com/office/drawing/2014/main" id="{BE3E5E9F-77B7-D82E-DDE1-0EAEBDAAF198}"/>
              </a:ext>
            </a:extLst>
          </p:cNvPr>
          <p:cNvPicPr>
            <a:picLocks noChangeAspect="1"/>
          </p:cNvPicPr>
          <p:nvPr/>
        </p:nvPicPr>
        <p:blipFill>
          <a:blip r:embed="rId2"/>
          <a:srcRect r="39167" b="1035"/>
          <a:stretch/>
        </p:blipFill>
        <p:spPr>
          <a:xfrm>
            <a:off x="0" y="2228652"/>
            <a:ext cx="5038945" cy="4611088"/>
          </a:xfrm>
          <a:prstGeom prst="rect">
            <a:avLst/>
          </a:prstGeom>
        </p:spPr>
      </p:pic>
    </p:spTree>
    <p:extLst>
      <p:ext uri="{BB962C8B-B14F-4D97-AF65-F5344CB8AC3E}">
        <p14:creationId xmlns:p14="http://schemas.microsoft.com/office/powerpoint/2010/main" val="3843363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EFFA-ACDD-9822-2EA4-EF3DF53424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393C6E-55DC-C736-337B-9626B01C0BD6}"/>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F1899173-681A-792C-78FD-C0EB627390B6}"/>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102</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9395027F-87F9-AB04-6580-E859D0E8D7E3}"/>
              </a:ext>
            </a:extLst>
          </p:cNvPr>
          <p:cNvSpPr txBox="1"/>
          <p:nvPr/>
        </p:nvSpPr>
        <p:spPr>
          <a:xfrm>
            <a:off x="4415642" y="1681004"/>
            <a:ext cx="4728358" cy="3257174"/>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Click on Environment Variables to Set Up it</a:t>
            </a:r>
          </a:p>
        </p:txBody>
      </p:sp>
      <p:pic>
        <p:nvPicPr>
          <p:cNvPr id="6" name="Picture 5">
            <a:extLst>
              <a:ext uri="{FF2B5EF4-FFF2-40B4-BE49-F238E27FC236}">
                <a16:creationId xmlns:a16="http://schemas.microsoft.com/office/drawing/2014/main" id="{5ACA7F8A-41EC-924C-FC35-400251D34070}"/>
              </a:ext>
            </a:extLst>
          </p:cNvPr>
          <p:cNvPicPr>
            <a:picLocks noChangeAspect="1"/>
          </p:cNvPicPr>
          <p:nvPr/>
        </p:nvPicPr>
        <p:blipFill>
          <a:blip r:embed="rId2"/>
          <a:srcRect l="7500" t="11481" r="64167" b="35185"/>
          <a:stretch/>
        </p:blipFill>
        <p:spPr>
          <a:xfrm>
            <a:off x="-26719" y="1681004"/>
            <a:ext cx="4442361" cy="4703676"/>
          </a:xfrm>
          <a:prstGeom prst="rect">
            <a:avLst/>
          </a:prstGeom>
        </p:spPr>
      </p:pic>
    </p:spTree>
    <p:extLst>
      <p:ext uri="{BB962C8B-B14F-4D97-AF65-F5344CB8AC3E}">
        <p14:creationId xmlns:p14="http://schemas.microsoft.com/office/powerpoint/2010/main" val="654694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DE30D-380B-D470-32D7-8258ACC7AC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58ACD3F-D5F5-1381-0344-B074E10577BC}"/>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7521C8F-2898-C000-457B-4AF134114337}"/>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103</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5EB084F0-5780-D0CC-0058-741D54A35DE9}"/>
              </a:ext>
            </a:extLst>
          </p:cNvPr>
          <p:cNvSpPr txBox="1"/>
          <p:nvPr/>
        </p:nvSpPr>
        <p:spPr>
          <a:xfrm>
            <a:off x="4862378" y="1676400"/>
            <a:ext cx="4281622" cy="3257174"/>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Create a New System Variable Then OK</a:t>
            </a:r>
          </a:p>
        </p:txBody>
      </p:sp>
      <p:pic>
        <p:nvPicPr>
          <p:cNvPr id="5" name="Picture 4">
            <a:extLst>
              <a:ext uri="{FF2B5EF4-FFF2-40B4-BE49-F238E27FC236}">
                <a16:creationId xmlns:a16="http://schemas.microsoft.com/office/drawing/2014/main" id="{F3B4C4BD-3C57-4B3B-42C0-EBED7B48A478}"/>
              </a:ext>
            </a:extLst>
          </p:cNvPr>
          <p:cNvPicPr>
            <a:picLocks noChangeAspect="1"/>
          </p:cNvPicPr>
          <p:nvPr/>
        </p:nvPicPr>
        <p:blipFill>
          <a:blip r:embed="rId2"/>
          <a:srcRect l="28335" t="7566" r="28332" b="14444"/>
          <a:stretch/>
        </p:blipFill>
        <p:spPr>
          <a:xfrm>
            <a:off x="-1" y="1815846"/>
            <a:ext cx="4862379" cy="4922513"/>
          </a:xfrm>
          <a:prstGeom prst="rect">
            <a:avLst/>
          </a:prstGeom>
        </p:spPr>
      </p:pic>
    </p:spTree>
    <p:extLst>
      <p:ext uri="{BB962C8B-B14F-4D97-AF65-F5344CB8AC3E}">
        <p14:creationId xmlns:p14="http://schemas.microsoft.com/office/powerpoint/2010/main" val="2222046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C851-ECFC-E541-0C20-C86EB2B6F3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CB2AD3-69E2-68B5-8015-43082D4E157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0903DB2-5FAA-9B81-5761-5F60F72C63B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666EABA9-B419-19AD-13E5-3E825984777C}"/>
              </a:ext>
            </a:extLst>
          </p:cNvPr>
          <p:cNvSpPr txBox="1"/>
          <p:nvPr/>
        </p:nvSpPr>
        <p:spPr>
          <a:xfrm>
            <a:off x="0" y="1066800"/>
            <a:ext cx="9144000" cy="5196166"/>
          </a:xfrm>
          <a:prstGeom prst="rect">
            <a:avLst/>
          </a:prstGeom>
          <a:solidFill>
            <a:schemeClr val="bg1"/>
          </a:solidFill>
        </p:spPr>
        <p:txBody>
          <a:bodyPr wrap="square">
            <a:spAutoFit/>
          </a:bodyPr>
          <a:lstStyle/>
          <a:p>
            <a:pPr>
              <a:lnSpc>
                <a:spcPct val="150000"/>
              </a:lnSpc>
            </a:pPr>
            <a:r>
              <a:rPr lang="en-US" sz="2800" b="1" dirty="0">
                <a:latin typeface="+mj-lt"/>
              </a:rPr>
              <a:t>Step 3: Activate the Educational License</a:t>
            </a:r>
          </a:p>
          <a:p>
            <a:pPr marL="514350" indent="-514350">
              <a:lnSpc>
                <a:spcPct val="150000"/>
              </a:lnSpc>
              <a:buFont typeface="+mj-lt"/>
              <a:buAutoNum type="arabicPeriod"/>
            </a:pPr>
            <a:r>
              <a:rPr lang="en-US" sz="2800" dirty="0">
                <a:latin typeface="+mj-lt"/>
              </a:rPr>
              <a:t>Launch </a:t>
            </a:r>
            <a:r>
              <a:rPr lang="en-US" sz="2800" b="1" dirty="0">
                <a:latin typeface="+mj-lt"/>
              </a:rPr>
              <a:t>RapidMiner Studio</a:t>
            </a:r>
            <a:r>
              <a:rPr lang="en-US" sz="2800" dirty="0">
                <a:latin typeface="+mj-lt"/>
              </a:rPr>
              <a:t> after installation.</a:t>
            </a:r>
          </a:p>
          <a:p>
            <a:pPr marL="514350" indent="-514350">
              <a:lnSpc>
                <a:spcPct val="150000"/>
              </a:lnSpc>
              <a:buFont typeface="+mj-lt"/>
              <a:buAutoNum type="arabicPeriod"/>
            </a:pPr>
            <a:r>
              <a:rPr lang="en-US" sz="2800" dirty="0">
                <a:latin typeface="+mj-lt"/>
              </a:rPr>
              <a:t>When prompted to activate, choose </a:t>
            </a:r>
            <a:r>
              <a:rPr lang="en-US" sz="2800" b="1" dirty="0">
                <a:latin typeface="+mj-lt"/>
              </a:rPr>
              <a:t>Sign In</a:t>
            </a:r>
            <a:r>
              <a:rPr lang="en-US" sz="2800" dirty="0">
                <a:latin typeface="+mj-lt"/>
              </a:rPr>
              <a:t> and enter the credentials for the account you created earlier.</a:t>
            </a:r>
          </a:p>
          <a:p>
            <a:pPr marL="514350" indent="-514350">
              <a:lnSpc>
                <a:spcPct val="150000"/>
              </a:lnSpc>
              <a:buFont typeface="+mj-lt"/>
              <a:buAutoNum type="arabicPeriod"/>
            </a:pPr>
            <a:r>
              <a:rPr lang="en-US" sz="2800" dirty="0">
                <a:latin typeface="+mj-lt"/>
              </a:rPr>
              <a:t>RapidMiner will detect your </a:t>
            </a:r>
            <a:r>
              <a:rPr lang="en-US" sz="2800" b="1" dirty="0">
                <a:latin typeface="+mj-lt"/>
              </a:rPr>
              <a:t>educational email</a:t>
            </a:r>
            <a:r>
              <a:rPr lang="en-US" sz="2800" dirty="0">
                <a:latin typeface="+mj-lt"/>
              </a:rPr>
              <a:t> and apply a </a:t>
            </a:r>
            <a:r>
              <a:rPr lang="en-US" sz="2800" b="1" dirty="0">
                <a:latin typeface="+mj-lt"/>
              </a:rPr>
              <a:t>1-year renewable educational license</a:t>
            </a:r>
            <a:r>
              <a:rPr lang="en-US" sz="2800" dirty="0">
                <a:latin typeface="+mj-lt"/>
              </a:rPr>
              <a:t> automatically.</a:t>
            </a:r>
          </a:p>
          <a:p>
            <a:pPr marL="514350" indent="-514350">
              <a:lnSpc>
                <a:spcPct val="150000"/>
              </a:lnSpc>
              <a:buFont typeface="+mj-lt"/>
              <a:buAutoNum type="arabicPeriod"/>
            </a:pPr>
            <a:r>
              <a:rPr lang="en-US" sz="2800" dirty="0">
                <a:latin typeface="+mj-lt"/>
              </a:rPr>
              <a:t>If the license does not activate, visit </a:t>
            </a:r>
            <a:r>
              <a:rPr lang="en-US" sz="2800" dirty="0">
                <a:latin typeface="+mj-lt"/>
                <a:hlinkClick r:id="rId2"/>
              </a:rPr>
              <a:t>RapidMiner Educational Program</a:t>
            </a:r>
            <a:r>
              <a:rPr lang="en-US" sz="2800" dirty="0">
                <a:latin typeface="+mj-lt"/>
              </a:rPr>
              <a:t> and request a license manually.</a:t>
            </a:r>
          </a:p>
        </p:txBody>
      </p:sp>
    </p:spTree>
    <p:extLst>
      <p:ext uri="{BB962C8B-B14F-4D97-AF65-F5344CB8AC3E}">
        <p14:creationId xmlns:p14="http://schemas.microsoft.com/office/powerpoint/2010/main" val="11907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A337-6A90-9F80-59A5-0D0E107A9C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3C5BA9-ED0C-AB38-7C5F-0CF9EFB88A2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38A484B8-D930-1713-3334-2BA029CCC7D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A82B9BF0-F3DA-65A7-9043-329863E83DD8}"/>
              </a:ext>
            </a:extLst>
          </p:cNvPr>
          <p:cNvSpPr txBox="1"/>
          <p:nvPr/>
        </p:nvSpPr>
        <p:spPr>
          <a:xfrm>
            <a:off x="0" y="1066800"/>
            <a:ext cx="9144000" cy="4549835"/>
          </a:xfrm>
          <a:prstGeom prst="rect">
            <a:avLst/>
          </a:prstGeom>
          <a:solidFill>
            <a:schemeClr val="bg1"/>
          </a:solidFill>
        </p:spPr>
        <p:txBody>
          <a:bodyPr wrap="square">
            <a:spAutoFit/>
          </a:bodyPr>
          <a:lstStyle/>
          <a:p>
            <a:pPr>
              <a:lnSpc>
                <a:spcPct val="150000"/>
              </a:lnSpc>
            </a:pPr>
            <a:r>
              <a:rPr lang="en-US" sz="2800" b="1" dirty="0">
                <a:latin typeface="+mj-lt"/>
              </a:rPr>
              <a:t>Step 4: Verify Installation</a:t>
            </a:r>
          </a:p>
          <a:p>
            <a:pPr marL="514350" indent="-514350">
              <a:lnSpc>
                <a:spcPct val="150000"/>
              </a:lnSpc>
              <a:buFont typeface="+mj-lt"/>
              <a:buAutoNum type="arabicPeriod"/>
            </a:pPr>
            <a:r>
              <a:rPr lang="en-US" sz="2800" dirty="0">
                <a:latin typeface="+mj-lt"/>
              </a:rPr>
              <a:t>Open RapidMiner Studio and check if the interface loads properly.</a:t>
            </a:r>
          </a:p>
          <a:p>
            <a:pPr marL="514350" indent="-514350">
              <a:lnSpc>
                <a:spcPct val="150000"/>
              </a:lnSpc>
              <a:buFont typeface="+mj-lt"/>
              <a:buAutoNum type="arabicPeriod"/>
            </a:pPr>
            <a:r>
              <a:rPr lang="en-US" sz="2800" dirty="0">
                <a:latin typeface="+mj-lt"/>
              </a:rPr>
              <a:t>Go to </a:t>
            </a:r>
            <a:r>
              <a:rPr lang="en-US" sz="2800" b="1" dirty="0">
                <a:latin typeface="+mj-lt"/>
              </a:rPr>
              <a:t>Help → About</a:t>
            </a:r>
            <a:r>
              <a:rPr lang="en-US" sz="2800" dirty="0">
                <a:latin typeface="+mj-lt"/>
              </a:rPr>
              <a:t> to confirm that the </a:t>
            </a:r>
            <a:r>
              <a:rPr lang="en-US" sz="2800" b="1" dirty="0">
                <a:latin typeface="+mj-lt"/>
              </a:rPr>
              <a:t>Educational License</a:t>
            </a:r>
            <a:r>
              <a:rPr lang="en-US" sz="2800" dirty="0">
                <a:latin typeface="+mj-lt"/>
              </a:rPr>
              <a:t> is activated.</a:t>
            </a:r>
          </a:p>
          <a:p>
            <a:pPr marL="514350" indent="-514350">
              <a:lnSpc>
                <a:spcPct val="150000"/>
              </a:lnSpc>
              <a:buFont typeface="+mj-lt"/>
              <a:buAutoNum type="arabicPeriod"/>
            </a:pPr>
            <a:r>
              <a:rPr lang="en-US" sz="2800" dirty="0">
                <a:latin typeface="+mj-lt"/>
              </a:rPr>
              <a:t>Ensure that all features are unlocked and that data analysis is not restricted to 10,000 rows.</a:t>
            </a:r>
          </a:p>
        </p:txBody>
      </p:sp>
    </p:spTree>
    <p:extLst>
      <p:ext uri="{BB962C8B-B14F-4D97-AF65-F5344CB8AC3E}">
        <p14:creationId xmlns:p14="http://schemas.microsoft.com/office/powerpoint/2010/main" val="2194987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7BA0A-6BE0-BCD4-2003-7641E86D496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8FBAA-73CF-FD36-5D57-E343FEB95B9E}"/>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C4EEEED4-D119-1A0B-C99A-19799BCF834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476933D3-247E-ABAF-5014-5C4D2E262EFB}"/>
              </a:ext>
            </a:extLst>
          </p:cNvPr>
          <p:cNvSpPr txBox="1"/>
          <p:nvPr/>
        </p:nvSpPr>
        <p:spPr>
          <a:xfrm>
            <a:off x="0" y="1066800"/>
            <a:ext cx="9144000" cy="1315425"/>
          </a:xfrm>
          <a:prstGeom prst="rect">
            <a:avLst/>
          </a:prstGeom>
          <a:solidFill>
            <a:schemeClr val="bg1"/>
          </a:solidFill>
        </p:spPr>
        <p:txBody>
          <a:bodyPr wrap="square">
            <a:spAutoFit/>
          </a:bodyPr>
          <a:lstStyle/>
          <a:p>
            <a:pPr>
              <a:lnSpc>
                <a:spcPct val="150000"/>
              </a:lnSpc>
            </a:pPr>
            <a:r>
              <a:rPr lang="en-US" sz="2800" dirty="0">
                <a:latin typeface="+mj-lt"/>
              </a:rPr>
              <a:t>Now you are ready to use RapidMiner Studio for your data mining tasks! </a:t>
            </a:r>
          </a:p>
        </p:txBody>
      </p:sp>
    </p:spTree>
    <p:extLst>
      <p:ext uri="{BB962C8B-B14F-4D97-AF65-F5344CB8AC3E}">
        <p14:creationId xmlns:p14="http://schemas.microsoft.com/office/powerpoint/2010/main" val="402937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89464-2CC7-17ED-AAB6-46F8CF1655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8A2F11-D41D-9626-9CEF-A1F1F5AF2EB8}"/>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2297570D-E162-3A34-4B2D-7DFDE5A79D4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CE0270CD-CCFA-2695-B102-EF873B7517EB}"/>
              </a:ext>
            </a:extLst>
          </p:cNvPr>
          <p:cNvSpPr txBox="1"/>
          <p:nvPr/>
        </p:nvSpPr>
        <p:spPr>
          <a:xfrm>
            <a:off x="-4948" y="990600"/>
            <a:ext cx="9144000" cy="5637121"/>
          </a:xfrm>
          <a:prstGeom prst="rect">
            <a:avLst/>
          </a:prstGeom>
          <a:noFill/>
        </p:spPr>
        <p:txBody>
          <a:bodyPr wrap="square">
            <a:spAutoFit/>
          </a:bodyPr>
          <a:lstStyle/>
          <a:p>
            <a:pPr>
              <a:lnSpc>
                <a:spcPct val="150000"/>
              </a:lnSpc>
            </a:pPr>
            <a:r>
              <a:rPr lang="en-US" sz="2700" b="1" dirty="0">
                <a:latin typeface="+mj-lt"/>
              </a:rPr>
              <a:t>1. Overview of RapidMiner Studio</a:t>
            </a:r>
          </a:p>
          <a:p>
            <a:pPr marL="457200" indent="-457200">
              <a:lnSpc>
                <a:spcPct val="150000"/>
              </a:lnSpc>
              <a:buFont typeface="Arial" panose="020B0604020202020204" pitchFamily="34" charset="0"/>
              <a:buChar char="•"/>
            </a:pPr>
            <a:r>
              <a:rPr lang="en-US" sz="2700" dirty="0">
                <a:latin typeface="+mj-lt"/>
              </a:rPr>
              <a:t>RapidMiner is a </a:t>
            </a:r>
            <a:r>
              <a:rPr lang="en-US" sz="2700" b="1" dirty="0">
                <a:latin typeface="+mj-lt"/>
              </a:rPr>
              <a:t>visual data analytics platform</a:t>
            </a:r>
            <a:r>
              <a:rPr lang="en-US" sz="2700" dirty="0">
                <a:latin typeface="+mj-lt"/>
              </a:rPr>
              <a:t> that does not require coding.</a:t>
            </a:r>
          </a:p>
          <a:p>
            <a:pPr marL="457200" indent="-457200">
              <a:lnSpc>
                <a:spcPct val="150000"/>
              </a:lnSpc>
              <a:buFont typeface="Arial" panose="020B0604020202020204" pitchFamily="34" charset="0"/>
              <a:buChar char="•"/>
            </a:pPr>
            <a:r>
              <a:rPr lang="en-US" sz="2700" dirty="0">
                <a:latin typeface="+mj-lt"/>
              </a:rPr>
              <a:t>It includes </a:t>
            </a:r>
            <a:r>
              <a:rPr lang="en-US" sz="2700" b="1" dirty="0">
                <a:latin typeface="+mj-lt"/>
              </a:rPr>
              <a:t>automated features</a:t>
            </a:r>
            <a:r>
              <a:rPr lang="en-US" sz="2700" dirty="0">
                <a:latin typeface="+mj-lt"/>
              </a:rPr>
              <a:t> for data preparation, modeling, validation, and deployment.</a:t>
            </a:r>
          </a:p>
          <a:p>
            <a:pPr marL="457200" indent="-457200">
              <a:lnSpc>
                <a:spcPct val="150000"/>
              </a:lnSpc>
              <a:buFont typeface="Arial" panose="020B0604020202020204" pitchFamily="34" charset="0"/>
              <a:buChar char="•"/>
            </a:pPr>
            <a:endParaRPr lang="en-US" sz="2700" dirty="0">
              <a:latin typeface="+mj-lt"/>
            </a:endParaRPr>
          </a:p>
          <a:p>
            <a:pPr marL="457200" indent="-457200">
              <a:lnSpc>
                <a:spcPct val="150000"/>
              </a:lnSpc>
              <a:buFont typeface="Arial" panose="020B0604020202020204" pitchFamily="34" charset="0"/>
              <a:buChar char="•"/>
            </a:pPr>
            <a:r>
              <a:rPr lang="en-US" sz="2700" dirty="0">
                <a:latin typeface="+mj-lt"/>
              </a:rPr>
              <a:t>Two key modes:</a:t>
            </a:r>
          </a:p>
          <a:p>
            <a:pPr marL="914400" lvl="1" indent="-457200">
              <a:lnSpc>
                <a:spcPct val="150000"/>
              </a:lnSpc>
              <a:buFont typeface="Arial" panose="020B0604020202020204" pitchFamily="34" charset="0"/>
              <a:buChar char="•"/>
            </a:pPr>
            <a:r>
              <a:rPr lang="en-US" sz="2700" b="1" dirty="0">
                <a:latin typeface="+mj-lt"/>
              </a:rPr>
              <a:t>Design View</a:t>
            </a:r>
            <a:r>
              <a:rPr lang="en-US" sz="2700" dirty="0">
                <a:latin typeface="+mj-lt"/>
              </a:rPr>
              <a:t> (for process creation)</a:t>
            </a:r>
          </a:p>
          <a:p>
            <a:pPr marL="914400" lvl="1" indent="-457200">
              <a:lnSpc>
                <a:spcPct val="150000"/>
              </a:lnSpc>
              <a:buFont typeface="Arial" panose="020B0604020202020204" pitchFamily="34" charset="0"/>
              <a:buChar char="•"/>
            </a:pPr>
            <a:r>
              <a:rPr lang="en-US" sz="2700" b="1" dirty="0">
                <a:latin typeface="+mj-lt"/>
              </a:rPr>
              <a:t>Results View</a:t>
            </a:r>
            <a:r>
              <a:rPr lang="en-US" sz="2700" dirty="0">
                <a:latin typeface="+mj-lt"/>
              </a:rPr>
              <a:t> (for data output and analysis)</a:t>
            </a:r>
          </a:p>
        </p:txBody>
      </p:sp>
      <p:sp>
        <p:nvSpPr>
          <p:cNvPr id="6" name="TextBox 5">
            <a:extLst>
              <a:ext uri="{FF2B5EF4-FFF2-40B4-BE49-F238E27FC236}">
                <a16:creationId xmlns:a16="http://schemas.microsoft.com/office/drawing/2014/main" id="{5D9D24EA-6B39-E9A5-5EFB-A68290F4940E}"/>
              </a:ext>
            </a:extLst>
          </p:cNvPr>
          <p:cNvSpPr txBox="1"/>
          <p:nvPr/>
        </p:nvSpPr>
        <p:spPr>
          <a:xfrm>
            <a:off x="4038601" y="4155992"/>
            <a:ext cx="5196022" cy="523220"/>
          </a:xfrm>
          <a:prstGeom prst="rect">
            <a:avLst/>
          </a:prstGeom>
          <a:noFill/>
        </p:spPr>
        <p:txBody>
          <a:bodyPr wrap="square">
            <a:spAutoFit/>
          </a:bodyPr>
          <a:lstStyle/>
          <a:p>
            <a:pPr algn="ctr"/>
            <a:r>
              <a:rPr lang="en-AU" sz="2800" dirty="0">
                <a:latin typeface="+mj-lt"/>
                <a:hlinkClick r:id="rId2"/>
              </a:rPr>
              <a:t>https://youtu.be/Gg01mmR3j-g</a:t>
            </a:r>
            <a:r>
              <a:rPr lang="en-AU" sz="2800" dirty="0">
                <a:latin typeface="+mj-lt"/>
              </a:rPr>
              <a:t> </a:t>
            </a:r>
          </a:p>
        </p:txBody>
      </p:sp>
      <p:pic>
        <p:nvPicPr>
          <p:cNvPr id="9" name="Picture 8">
            <a:extLst>
              <a:ext uri="{FF2B5EF4-FFF2-40B4-BE49-F238E27FC236}">
                <a16:creationId xmlns:a16="http://schemas.microsoft.com/office/drawing/2014/main" id="{5E8B4232-A2E1-8F51-53B4-2B22B13ED7AF}"/>
              </a:ext>
            </a:extLst>
          </p:cNvPr>
          <p:cNvPicPr>
            <a:picLocks noChangeAspect="1"/>
          </p:cNvPicPr>
          <p:nvPr/>
        </p:nvPicPr>
        <p:blipFill>
          <a:blip r:embed="rId3"/>
          <a:srcRect l="19999" t="44074" r="33334" b="27778"/>
          <a:stretch/>
        </p:blipFill>
        <p:spPr>
          <a:xfrm>
            <a:off x="5715000" y="4679212"/>
            <a:ext cx="3276600" cy="1111704"/>
          </a:xfrm>
          <a:prstGeom prst="rect">
            <a:avLst/>
          </a:prstGeom>
        </p:spPr>
      </p:pic>
    </p:spTree>
    <p:extLst>
      <p:ext uri="{BB962C8B-B14F-4D97-AF65-F5344CB8AC3E}">
        <p14:creationId xmlns:p14="http://schemas.microsoft.com/office/powerpoint/2010/main" val="20536369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439C-05F6-B570-78EB-69583DB4F9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8839BA-1EAA-85F6-B4C8-D3A1BC52B00E}"/>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DD5024B1-2087-E41B-67A3-60FD4A8C977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610EFCA8-2477-565A-FB9B-2F5013C455C2}"/>
              </a:ext>
            </a:extLst>
          </p:cNvPr>
          <p:cNvSpPr txBox="1"/>
          <p:nvPr/>
        </p:nvSpPr>
        <p:spPr>
          <a:xfrm>
            <a:off x="-4948" y="990600"/>
            <a:ext cx="9144000" cy="5262979"/>
          </a:xfrm>
          <a:prstGeom prst="rect">
            <a:avLst/>
          </a:prstGeom>
          <a:noFill/>
        </p:spPr>
        <p:txBody>
          <a:bodyPr wrap="square">
            <a:spAutoFit/>
          </a:bodyPr>
          <a:lstStyle/>
          <a:p>
            <a:r>
              <a:rPr lang="en-US" sz="2800" b="1" dirty="0">
                <a:latin typeface="+mj-lt"/>
              </a:rPr>
              <a:t>2. Key Components of the Interface</a:t>
            </a:r>
          </a:p>
          <a:p>
            <a:pPr marL="457200" indent="-457200">
              <a:buFont typeface="Arial" panose="020B0604020202020204" pitchFamily="34" charset="0"/>
              <a:buChar char="•"/>
            </a:pPr>
            <a:r>
              <a:rPr lang="en-US" sz="2800" b="1" dirty="0">
                <a:latin typeface="+mj-lt"/>
              </a:rPr>
              <a:t>Design View:</a:t>
            </a:r>
            <a:r>
              <a:rPr lang="en-US" sz="2800" dirty="0">
                <a:latin typeface="+mj-lt"/>
              </a:rPr>
              <a:t> Where you build and modify analytical processes.</a:t>
            </a:r>
          </a:p>
          <a:p>
            <a:pPr marL="457200" indent="-457200">
              <a:buFont typeface="Arial" panose="020B0604020202020204" pitchFamily="34" charset="0"/>
              <a:buChar char="•"/>
            </a:pPr>
            <a:r>
              <a:rPr lang="en-US" sz="2800" b="1" dirty="0">
                <a:latin typeface="+mj-lt"/>
              </a:rPr>
              <a:t>Process Panel:</a:t>
            </a:r>
            <a:r>
              <a:rPr lang="en-US" sz="2800" dirty="0">
                <a:latin typeface="+mj-lt"/>
              </a:rPr>
              <a:t> The central workspace where operators are connected to create workflows.</a:t>
            </a:r>
          </a:p>
          <a:p>
            <a:pPr marL="457200" indent="-457200">
              <a:buFont typeface="Arial" panose="020B0604020202020204" pitchFamily="34" charset="0"/>
              <a:buChar char="•"/>
            </a:pPr>
            <a:r>
              <a:rPr lang="en-US" sz="2800" b="1" dirty="0">
                <a:latin typeface="+mj-lt"/>
              </a:rPr>
              <a:t>Operators Panel:</a:t>
            </a:r>
            <a:r>
              <a:rPr lang="en-US" sz="2800" dirty="0">
                <a:latin typeface="+mj-lt"/>
              </a:rPr>
              <a:t> A toolbox containing different data science functions categorized into:</a:t>
            </a:r>
          </a:p>
          <a:p>
            <a:pPr marL="742950" lvl="1" indent="-285750">
              <a:buFont typeface="Arial" panose="020B0604020202020204" pitchFamily="34" charset="0"/>
              <a:buChar char="•"/>
            </a:pPr>
            <a:r>
              <a:rPr lang="en-US" sz="2800" dirty="0">
                <a:latin typeface="+mj-lt"/>
              </a:rPr>
              <a:t>Data Access</a:t>
            </a:r>
          </a:p>
          <a:p>
            <a:pPr marL="742950" lvl="1" indent="-285750">
              <a:buFont typeface="Arial" panose="020B0604020202020204" pitchFamily="34" charset="0"/>
              <a:buChar char="•"/>
            </a:pPr>
            <a:r>
              <a:rPr lang="en-US" sz="2800" dirty="0">
                <a:latin typeface="+mj-lt"/>
              </a:rPr>
              <a:t>Blending</a:t>
            </a:r>
          </a:p>
          <a:p>
            <a:pPr marL="742950" lvl="1" indent="-285750">
              <a:buFont typeface="Arial" panose="020B0604020202020204" pitchFamily="34" charset="0"/>
              <a:buChar char="•"/>
            </a:pPr>
            <a:r>
              <a:rPr lang="en-US" sz="2800" dirty="0">
                <a:latin typeface="+mj-lt"/>
              </a:rPr>
              <a:t>Cleansing</a:t>
            </a:r>
          </a:p>
          <a:p>
            <a:pPr marL="742950" lvl="1" indent="-285750">
              <a:buFont typeface="Arial" panose="020B0604020202020204" pitchFamily="34" charset="0"/>
              <a:buChar char="•"/>
            </a:pPr>
            <a:r>
              <a:rPr lang="en-US" sz="2800" dirty="0">
                <a:latin typeface="+mj-lt"/>
              </a:rPr>
              <a:t>Modeling</a:t>
            </a:r>
          </a:p>
          <a:p>
            <a:pPr marL="742950" lvl="1" indent="-285750">
              <a:buFont typeface="Arial" panose="020B0604020202020204" pitchFamily="34" charset="0"/>
              <a:buChar char="•"/>
            </a:pPr>
            <a:r>
              <a:rPr lang="en-US" sz="2800" dirty="0">
                <a:latin typeface="+mj-lt"/>
              </a:rPr>
              <a:t>Evaluation, etc.</a:t>
            </a:r>
          </a:p>
        </p:txBody>
      </p:sp>
    </p:spTree>
    <p:extLst>
      <p:ext uri="{BB962C8B-B14F-4D97-AF65-F5344CB8AC3E}">
        <p14:creationId xmlns:p14="http://schemas.microsoft.com/office/powerpoint/2010/main" val="19416449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F7BFD-A87A-BDF4-41BC-C05ABE7D77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BA95D9-633A-2067-F3A4-F795B80830D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B9D02078-6AD4-B995-EBF6-85B5B3061C3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EA28FF05-E6BA-217B-1860-A121B8464C8B}"/>
              </a:ext>
            </a:extLst>
          </p:cNvPr>
          <p:cNvSpPr txBox="1"/>
          <p:nvPr/>
        </p:nvSpPr>
        <p:spPr>
          <a:xfrm>
            <a:off x="-4948" y="990600"/>
            <a:ext cx="9144000" cy="26108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Repository Panel:</a:t>
            </a:r>
            <a:r>
              <a:rPr lang="en-US" sz="2800" dirty="0">
                <a:latin typeface="+mj-lt"/>
              </a:rPr>
              <a:t> Stores data and processes; best practice is to create:</a:t>
            </a:r>
          </a:p>
          <a:p>
            <a:pPr marL="985838" lvl="1" indent="-357188">
              <a:lnSpc>
                <a:spcPct val="150000"/>
              </a:lnSpc>
              <a:buFont typeface="Arial" panose="020B0604020202020204" pitchFamily="34" charset="0"/>
              <a:buChar char="•"/>
            </a:pPr>
            <a:r>
              <a:rPr lang="en-US" sz="2800" dirty="0">
                <a:latin typeface="+mj-lt"/>
              </a:rPr>
              <a:t>A </a:t>
            </a:r>
            <a:r>
              <a:rPr lang="en-US" sz="2800" b="1" dirty="0">
                <a:latin typeface="+mj-lt"/>
              </a:rPr>
              <a:t>Data folder</a:t>
            </a:r>
            <a:r>
              <a:rPr lang="en-US" sz="2800" dirty="0">
                <a:latin typeface="+mj-lt"/>
              </a:rPr>
              <a:t> (for datasets)</a:t>
            </a:r>
          </a:p>
          <a:p>
            <a:pPr marL="985838" indent="-357188">
              <a:lnSpc>
                <a:spcPct val="150000"/>
              </a:lnSpc>
              <a:buFont typeface="Arial" panose="020B0604020202020204" pitchFamily="34" charset="0"/>
              <a:buChar char="•"/>
            </a:pPr>
            <a:r>
              <a:rPr lang="en-US" sz="2800" dirty="0">
                <a:latin typeface="+mj-lt"/>
              </a:rPr>
              <a:t>A </a:t>
            </a:r>
            <a:r>
              <a:rPr lang="en-US" sz="2800" b="1" dirty="0">
                <a:latin typeface="+mj-lt"/>
              </a:rPr>
              <a:t>Processes folder</a:t>
            </a:r>
            <a:r>
              <a:rPr lang="en-US" sz="2800" dirty="0">
                <a:latin typeface="+mj-lt"/>
              </a:rPr>
              <a:t> (for workflows)</a:t>
            </a:r>
          </a:p>
        </p:txBody>
      </p:sp>
    </p:spTree>
    <p:extLst>
      <p:ext uri="{BB962C8B-B14F-4D97-AF65-F5344CB8AC3E}">
        <p14:creationId xmlns:p14="http://schemas.microsoft.com/office/powerpoint/2010/main" val="1088638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C6310-141C-96C8-51DA-72F6AB4962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5AB6054-AD70-2EBB-FC49-B23EE6748B44}"/>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77955AF7-DB13-C489-5EB1-9DA4597CD6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761286F-7F38-E1D2-1330-DF7142004068}"/>
              </a:ext>
            </a:extLst>
          </p:cNvPr>
          <p:cNvSpPr txBox="1"/>
          <p:nvPr/>
        </p:nvSpPr>
        <p:spPr>
          <a:xfrm>
            <a:off x="519610" y="1483359"/>
            <a:ext cx="7920990" cy="866006"/>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How does Data Mining differ from traditional data analysis?</a:t>
            </a:r>
            <a:endParaRPr sz="2800" dirty="0">
              <a:latin typeface="+mj-lt"/>
              <a:cs typeface="Arial"/>
            </a:endParaRPr>
          </a:p>
        </p:txBody>
      </p:sp>
      <p:sp>
        <p:nvSpPr>
          <p:cNvPr id="5" name="Rectangle 1">
            <a:extLst>
              <a:ext uri="{FF2B5EF4-FFF2-40B4-BE49-F238E27FC236}">
                <a16:creationId xmlns:a16="http://schemas.microsoft.com/office/drawing/2014/main" id="{74F59CC8-A7B0-6B9A-50AC-F3CE97C91B85}"/>
              </a:ext>
            </a:extLst>
          </p:cNvPr>
          <p:cNvSpPr>
            <a:spLocks noChangeArrowheads="1"/>
          </p:cNvSpPr>
          <p:nvPr/>
        </p:nvSpPr>
        <p:spPr bwMode="auto">
          <a:xfrm>
            <a:off x="0" y="2349365"/>
            <a:ext cx="9144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4"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Traditional Data Analysis</a:t>
            </a:r>
            <a:r>
              <a:rPr kumimoji="0" lang="en-US" altLang="en-US" sz="2800" b="0" i="0" u="none" strike="noStrike" cap="none" normalizeH="0" baseline="0" dirty="0">
                <a:ln>
                  <a:noFill/>
                </a:ln>
                <a:solidFill>
                  <a:schemeClr val="tx1"/>
                </a:solidFill>
                <a:effectLst/>
                <a:latin typeface="+mj-lt"/>
              </a:rPr>
              <a:t> focuses on </a:t>
            </a:r>
            <a:r>
              <a:rPr kumimoji="0" lang="en-US" altLang="en-US" sz="2800" b="1" i="0" u="none" strike="noStrike" cap="none" normalizeH="0" baseline="0" dirty="0">
                <a:ln>
                  <a:noFill/>
                </a:ln>
                <a:solidFill>
                  <a:schemeClr val="tx1"/>
                </a:solidFill>
                <a:effectLst/>
                <a:latin typeface="+mj-lt"/>
              </a:rPr>
              <a:t>descriptive insights</a:t>
            </a:r>
            <a:r>
              <a:rPr kumimoji="0" lang="en-US" altLang="en-US" sz="2800" b="0" i="0" u="none" strike="noStrike" cap="none" normalizeH="0" baseline="0" dirty="0">
                <a:ln>
                  <a:noFill/>
                </a:ln>
                <a:solidFill>
                  <a:schemeClr val="tx1"/>
                </a:solidFill>
                <a:effectLst/>
                <a:latin typeface="+mj-lt"/>
              </a:rPr>
              <a:t> (summarizing data, trends, and patterns using statistics).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Mining</a:t>
            </a:r>
            <a:r>
              <a:rPr kumimoji="0" lang="en-US" altLang="en-US" sz="2800" b="0" i="0" u="none" strike="noStrike" cap="none" normalizeH="0" baseline="0" dirty="0">
                <a:ln>
                  <a:noFill/>
                </a:ln>
                <a:solidFill>
                  <a:schemeClr val="tx1"/>
                </a:solidFill>
                <a:effectLst/>
                <a:latin typeface="+mj-lt"/>
              </a:rPr>
              <a:t> goes further by using </a:t>
            </a:r>
            <a:r>
              <a:rPr kumimoji="0" lang="en-US" altLang="en-US" sz="2800" b="1" i="0" u="none" strike="noStrike" cap="none" normalizeH="0" baseline="0" dirty="0">
                <a:ln>
                  <a:noFill/>
                </a:ln>
                <a:solidFill>
                  <a:schemeClr val="tx1"/>
                </a:solidFill>
                <a:effectLst/>
                <a:latin typeface="+mj-lt"/>
              </a:rPr>
              <a:t>machine learning and AI techniques</a:t>
            </a:r>
            <a:r>
              <a:rPr kumimoji="0" lang="en-US" altLang="en-US" sz="2800" b="0" i="0" u="none" strike="noStrike" cap="none" normalizeH="0" baseline="0" dirty="0">
                <a:ln>
                  <a:noFill/>
                </a:ln>
                <a:solidFill>
                  <a:schemeClr val="tx1"/>
                </a:solidFill>
                <a:effectLst/>
                <a:latin typeface="+mj-lt"/>
              </a:rPr>
              <a:t> to discover patterns, make predictions, and automate decision-making. </a:t>
            </a:r>
          </a:p>
        </p:txBody>
      </p:sp>
    </p:spTree>
    <p:extLst>
      <p:ext uri="{BB962C8B-B14F-4D97-AF65-F5344CB8AC3E}">
        <p14:creationId xmlns:p14="http://schemas.microsoft.com/office/powerpoint/2010/main" val="5408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8F5AB-2E20-8038-4568-F34ECF393C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16BFA8-7AE8-D912-AEBD-0FA97219CB1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D9FB6478-E2DE-2A7C-D7EA-750B857F3F8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FA4249FB-524C-441D-43FF-88D61622939D}"/>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3. Building a Simple Process</a:t>
            </a:r>
          </a:p>
          <a:p>
            <a:pPr marL="457200" indent="-457200">
              <a:lnSpc>
                <a:spcPct val="150000"/>
              </a:lnSpc>
              <a:buFont typeface="Arial" panose="020B0604020202020204" pitchFamily="34" charset="0"/>
              <a:buChar char="•"/>
            </a:pPr>
            <a:r>
              <a:rPr lang="en-US" sz="2800" dirty="0">
                <a:latin typeface="+mj-lt"/>
              </a:rPr>
              <a:t>Steps to create a process:</a:t>
            </a:r>
          </a:p>
          <a:p>
            <a:pPr marL="914400" lvl="1" indent="-457200">
              <a:lnSpc>
                <a:spcPct val="150000"/>
              </a:lnSpc>
              <a:buFont typeface="Arial" panose="020B0604020202020204" pitchFamily="34" charset="0"/>
              <a:buChar char="•"/>
            </a:pPr>
            <a:r>
              <a:rPr lang="en-US" sz="2800" dirty="0">
                <a:latin typeface="+mj-lt"/>
              </a:rPr>
              <a:t>Drag an </a:t>
            </a:r>
            <a:r>
              <a:rPr lang="en-US" sz="2800" b="1" dirty="0">
                <a:latin typeface="+mj-lt"/>
              </a:rPr>
              <a:t>operator</a:t>
            </a:r>
            <a:r>
              <a:rPr lang="en-US" sz="2800" dirty="0">
                <a:latin typeface="+mj-lt"/>
              </a:rPr>
              <a:t> (e.g., "Retrieve") into the </a:t>
            </a:r>
            <a:r>
              <a:rPr lang="en-US" sz="2800" b="1" dirty="0">
                <a:latin typeface="+mj-lt"/>
              </a:rPr>
              <a:t>Process Panel</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Use </a:t>
            </a:r>
            <a:r>
              <a:rPr lang="en-US" sz="2800" b="1" dirty="0">
                <a:latin typeface="+mj-lt"/>
              </a:rPr>
              <a:t>Global Search</a:t>
            </a:r>
            <a:r>
              <a:rPr lang="en-US" sz="2800" dirty="0">
                <a:latin typeface="+mj-lt"/>
              </a:rPr>
              <a:t> to quickly find an operator.</a:t>
            </a:r>
          </a:p>
          <a:p>
            <a:pPr marL="914400" lvl="1" indent="-457200">
              <a:lnSpc>
                <a:spcPct val="150000"/>
              </a:lnSpc>
              <a:buFont typeface="Arial" panose="020B0604020202020204" pitchFamily="34" charset="0"/>
              <a:buChar char="•"/>
            </a:pPr>
            <a:r>
              <a:rPr lang="en-US" sz="2800" dirty="0">
                <a:latin typeface="+mj-lt"/>
              </a:rPr>
              <a:t>Configure settings in the </a:t>
            </a:r>
            <a:r>
              <a:rPr lang="en-US" sz="2800" b="1" dirty="0">
                <a:latin typeface="+mj-lt"/>
              </a:rPr>
              <a:t>Parameters Panel</a:t>
            </a:r>
            <a:r>
              <a:rPr lang="en-US" sz="2800" dirty="0">
                <a:latin typeface="+mj-lt"/>
              </a:rPr>
              <a:t> (top right).</a:t>
            </a:r>
          </a:p>
          <a:p>
            <a:pPr marL="914400" lvl="1" indent="-457200">
              <a:lnSpc>
                <a:spcPct val="150000"/>
              </a:lnSpc>
              <a:buFont typeface="Arial" panose="020B0604020202020204" pitchFamily="34" charset="0"/>
              <a:buChar char="•"/>
            </a:pPr>
            <a:r>
              <a:rPr lang="en-US" sz="2800" dirty="0">
                <a:latin typeface="+mj-lt"/>
              </a:rPr>
              <a:t>Connect the </a:t>
            </a:r>
            <a:r>
              <a:rPr lang="en-US" sz="2800" b="1" dirty="0">
                <a:latin typeface="+mj-lt"/>
              </a:rPr>
              <a:t>ports</a:t>
            </a:r>
            <a:r>
              <a:rPr lang="en-US" sz="2800" dirty="0">
                <a:latin typeface="+mj-lt"/>
              </a:rPr>
              <a:t> (half-circle icons) to ensure data flows correctly.</a:t>
            </a:r>
          </a:p>
          <a:p>
            <a:pPr marL="914400" lvl="1" indent="-457200">
              <a:lnSpc>
                <a:spcPct val="150000"/>
              </a:lnSpc>
              <a:buFont typeface="Arial" panose="020B0604020202020204" pitchFamily="34" charset="0"/>
              <a:buChar char="•"/>
            </a:pPr>
            <a:r>
              <a:rPr lang="en-US" sz="2800" dirty="0">
                <a:latin typeface="+mj-lt"/>
              </a:rPr>
              <a:t>Run the process and view the output in </a:t>
            </a:r>
            <a:r>
              <a:rPr lang="en-US" sz="2800" b="1" dirty="0">
                <a:latin typeface="+mj-lt"/>
              </a:rPr>
              <a:t>Results View</a:t>
            </a:r>
            <a:r>
              <a:rPr lang="en-US" sz="2800" dirty="0">
                <a:latin typeface="+mj-lt"/>
              </a:rPr>
              <a:t>.</a:t>
            </a:r>
          </a:p>
        </p:txBody>
      </p:sp>
    </p:spTree>
    <p:extLst>
      <p:ext uri="{BB962C8B-B14F-4D97-AF65-F5344CB8AC3E}">
        <p14:creationId xmlns:p14="http://schemas.microsoft.com/office/powerpoint/2010/main" val="4642190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BC5E-6984-6264-F4A6-78AEC29871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408897-A481-5949-C1DA-4F4B8178104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6222F882-481C-86EB-97A1-551AAF99AA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EAA0A96E-61EF-E657-D1C8-89E5378480CA}"/>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4. Understanding Results View</a:t>
            </a:r>
          </a:p>
          <a:p>
            <a:pPr marL="457200" indent="-457200">
              <a:lnSpc>
                <a:spcPct val="150000"/>
              </a:lnSpc>
              <a:buFont typeface="Arial" panose="020B0604020202020204" pitchFamily="34" charset="0"/>
              <a:buChar char="•"/>
            </a:pPr>
            <a:r>
              <a:rPr lang="en-US" sz="2800" dirty="0">
                <a:latin typeface="+mj-lt"/>
              </a:rPr>
              <a:t>Displays output data as a </a:t>
            </a:r>
            <a:r>
              <a:rPr lang="en-US" sz="2800" b="1" dirty="0">
                <a:latin typeface="+mj-lt"/>
              </a:rPr>
              <a:t>table</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Data structure:</a:t>
            </a:r>
          </a:p>
          <a:p>
            <a:pPr marL="914400" lvl="1" indent="-457200">
              <a:lnSpc>
                <a:spcPct val="150000"/>
              </a:lnSpc>
              <a:buFont typeface="Arial" panose="020B0604020202020204" pitchFamily="34" charset="0"/>
              <a:buChar char="•"/>
            </a:pPr>
            <a:r>
              <a:rPr lang="en-US" sz="2800" b="1" dirty="0">
                <a:latin typeface="+mj-lt"/>
              </a:rPr>
              <a:t>Examples</a:t>
            </a:r>
            <a:r>
              <a:rPr lang="en-US" sz="2800" dirty="0">
                <a:latin typeface="+mj-lt"/>
              </a:rPr>
              <a:t> (rows)</a:t>
            </a:r>
          </a:p>
          <a:p>
            <a:pPr marL="914400" lvl="1" indent="-457200">
              <a:lnSpc>
                <a:spcPct val="150000"/>
              </a:lnSpc>
              <a:buFont typeface="Arial" panose="020B0604020202020204" pitchFamily="34" charset="0"/>
              <a:buChar char="•"/>
            </a:pPr>
            <a:r>
              <a:rPr lang="en-US" sz="2800" b="1" dirty="0">
                <a:latin typeface="+mj-lt"/>
              </a:rPr>
              <a:t>Attributes</a:t>
            </a:r>
            <a:r>
              <a:rPr lang="en-US" sz="2800" dirty="0">
                <a:latin typeface="+mj-lt"/>
              </a:rPr>
              <a:t> (columns)</a:t>
            </a:r>
          </a:p>
          <a:p>
            <a:pPr marL="457200" indent="-457200">
              <a:lnSpc>
                <a:spcPct val="150000"/>
              </a:lnSpc>
              <a:buFont typeface="Arial" panose="020B0604020202020204" pitchFamily="34" charset="0"/>
              <a:buChar char="•"/>
            </a:pPr>
            <a:r>
              <a:rPr lang="en-US" sz="2800" dirty="0">
                <a:latin typeface="+mj-lt"/>
              </a:rPr>
              <a:t>Includes additional options like:</a:t>
            </a:r>
          </a:p>
          <a:p>
            <a:pPr marL="914400" lvl="1" indent="-457200">
              <a:lnSpc>
                <a:spcPct val="150000"/>
              </a:lnSpc>
              <a:buFont typeface="Arial" panose="020B0604020202020204" pitchFamily="34" charset="0"/>
              <a:buChar char="•"/>
            </a:pPr>
            <a:r>
              <a:rPr lang="en-US" sz="2800" b="1" dirty="0">
                <a:latin typeface="+mj-lt"/>
              </a:rPr>
              <a:t>Statistics</a:t>
            </a:r>
            <a:r>
              <a:rPr lang="en-US" sz="2800" dirty="0">
                <a:latin typeface="+mj-lt"/>
              </a:rPr>
              <a:t> (e.g., missing values)</a:t>
            </a:r>
          </a:p>
          <a:p>
            <a:pPr marL="914400" lvl="1" indent="-457200">
              <a:lnSpc>
                <a:spcPct val="150000"/>
              </a:lnSpc>
              <a:buFont typeface="Arial" panose="020B0604020202020204" pitchFamily="34" charset="0"/>
              <a:buChar char="•"/>
            </a:pPr>
            <a:r>
              <a:rPr lang="en-US" sz="2800" b="1" dirty="0">
                <a:latin typeface="+mj-lt"/>
              </a:rPr>
              <a:t>Visualizations</a:t>
            </a:r>
            <a:r>
              <a:rPr lang="en-US" sz="2800" dirty="0">
                <a:latin typeface="+mj-lt"/>
              </a:rPr>
              <a:t> (graphs and charts)</a:t>
            </a:r>
          </a:p>
          <a:p>
            <a:pPr marL="914400" lvl="1" indent="-457200">
              <a:lnSpc>
                <a:spcPct val="150000"/>
              </a:lnSpc>
              <a:buFont typeface="Arial" panose="020B0604020202020204" pitchFamily="34" charset="0"/>
              <a:buChar char="•"/>
            </a:pPr>
            <a:r>
              <a:rPr lang="en-US" sz="2800" b="1" dirty="0">
                <a:latin typeface="+mj-lt"/>
              </a:rPr>
              <a:t>Annotations</a:t>
            </a:r>
            <a:r>
              <a:rPr lang="en-US" sz="2800" dirty="0">
                <a:latin typeface="+mj-lt"/>
              </a:rPr>
              <a:t> (notes for documentation)</a:t>
            </a:r>
          </a:p>
        </p:txBody>
      </p:sp>
    </p:spTree>
    <p:extLst>
      <p:ext uri="{BB962C8B-B14F-4D97-AF65-F5344CB8AC3E}">
        <p14:creationId xmlns:p14="http://schemas.microsoft.com/office/powerpoint/2010/main" val="34386231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7A202-4728-FC00-0B96-3967383735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BD689F-F4BA-A275-28B3-2F68DBB1E89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30D1F39-FA3A-A68D-D5DA-5036D7CB63B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2AA7C5C1-447C-4868-5BF8-6EBB0477346A}"/>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5. Customizing the Panel Layout</a:t>
            </a:r>
          </a:p>
          <a:p>
            <a:pPr marL="457200" indent="-457200">
              <a:lnSpc>
                <a:spcPct val="150000"/>
              </a:lnSpc>
              <a:buFont typeface="Arial" panose="020B0604020202020204" pitchFamily="34" charset="0"/>
              <a:buChar char="•"/>
            </a:pPr>
            <a:r>
              <a:rPr lang="en-US" sz="2800" dirty="0">
                <a:latin typeface="+mj-lt"/>
              </a:rPr>
              <a:t>Resize panels by dragging boundaries.</a:t>
            </a:r>
          </a:p>
          <a:p>
            <a:pPr marL="457200" indent="-457200">
              <a:lnSpc>
                <a:spcPct val="150000"/>
              </a:lnSpc>
              <a:buFont typeface="Arial" panose="020B0604020202020204" pitchFamily="34" charset="0"/>
              <a:buChar char="•"/>
            </a:pPr>
            <a:r>
              <a:rPr lang="en-US" sz="2800" dirty="0">
                <a:latin typeface="+mj-lt"/>
              </a:rPr>
              <a:t>Reposition panels by dragging tabs.</a:t>
            </a:r>
          </a:p>
          <a:p>
            <a:pPr marL="457200" indent="-457200">
              <a:lnSpc>
                <a:spcPct val="150000"/>
              </a:lnSpc>
              <a:buFont typeface="Arial" panose="020B0604020202020204" pitchFamily="34" charset="0"/>
              <a:buChar char="•"/>
            </a:pPr>
            <a:r>
              <a:rPr lang="en-US" sz="2800" dirty="0">
                <a:latin typeface="+mj-lt"/>
              </a:rPr>
              <a:t>Restore default settings via </a:t>
            </a:r>
            <a:r>
              <a:rPr lang="en-US" sz="2800" b="1" dirty="0">
                <a:latin typeface="+mj-lt"/>
              </a:rPr>
              <a:t>View &gt; Restore Default View</a:t>
            </a:r>
            <a:r>
              <a:rPr lang="en-US" sz="2800" dirty="0">
                <a:latin typeface="+mj-lt"/>
              </a:rPr>
              <a:t>.</a:t>
            </a:r>
          </a:p>
          <a:p>
            <a:pPr>
              <a:lnSpc>
                <a:spcPct val="150000"/>
              </a:lnSpc>
            </a:pPr>
            <a:r>
              <a:rPr lang="en-US" sz="2800" b="1" dirty="0">
                <a:latin typeface="+mj-lt"/>
              </a:rPr>
              <a:t>6. Finding Help &amp; Tutorials</a:t>
            </a:r>
          </a:p>
          <a:p>
            <a:pPr marL="457200" indent="-457200">
              <a:lnSpc>
                <a:spcPct val="150000"/>
              </a:lnSpc>
              <a:buFont typeface="Arial" panose="020B0604020202020204" pitchFamily="34" charset="0"/>
              <a:buChar char="•"/>
            </a:pPr>
            <a:r>
              <a:rPr lang="en-US" sz="2800" b="1" dirty="0">
                <a:latin typeface="+mj-lt"/>
              </a:rPr>
              <a:t>Help Panel (bottom right):</a:t>
            </a:r>
            <a:r>
              <a:rPr lang="en-US" sz="2800" dirty="0">
                <a:latin typeface="+mj-lt"/>
              </a:rPr>
              <a:t> Displays explanations for each operator.</a:t>
            </a:r>
          </a:p>
          <a:p>
            <a:pPr marL="457200" indent="-457200">
              <a:lnSpc>
                <a:spcPct val="150000"/>
              </a:lnSpc>
              <a:buFont typeface="Arial" panose="020B0604020202020204" pitchFamily="34" charset="0"/>
              <a:buChar char="•"/>
            </a:pPr>
            <a:r>
              <a:rPr lang="en-US" sz="2800" dirty="0">
                <a:latin typeface="+mj-lt"/>
              </a:rPr>
              <a:t>Some operators include </a:t>
            </a:r>
            <a:r>
              <a:rPr lang="en-US" sz="2800" b="1" dirty="0">
                <a:latin typeface="+mj-lt"/>
              </a:rPr>
              <a:t>tutorial processes</a:t>
            </a:r>
            <a:r>
              <a:rPr lang="en-US" sz="2800" dirty="0">
                <a:latin typeface="+mj-lt"/>
              </a:rPr>
              <a:t> that provide step-by-step examples.</a:t>
            </a:r>
          </a:p>
        </p:txBody>
      </p:sp>
    </p:spTree>
    <p:extLst>
      <p:ext uri="{BB962C8B-B14F-4D97-AF65-F5344CB8AC3E}">
        <p14:creationId xmlns:p14="http://schemas.microsoft.com/office/powerpoint/2010/main" val="486285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F0B38-92FD-9443-5064-9FEA3EFF480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7B78C1-4AF0-58E3-9A5D-CD67E86A7C9B}"/>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39D9E7DC-8D73-C789-A180-D6B613D1BCD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67CD5026-01A9-5DAE-6BE7-FAE15C11A64C}"/>
              </a:ext>
            </a:extLst>
          </p:cNvPr>
          <p:cNvPicPr>
            <a:picLocks noChangeAspect="1"/>
          </p:cNvPicPr>
          <p:nvPr/>
        </p:nvPicPr>
        <p:blipFill>
          <a:blip r:embed="rId2"/>
          <a:srcRect l="19167" t="33704" r="34009" b="13827"/>
          <a:stretch/>
        </p:blipFill>
        <p:spPr>
          <a:xfrm>
            <a:off x="-15413" y="466474"/>
            <a:ext cx="4281623" cy="2698766"/>
          </a:xfrm>
          <a:prstGeom prst="rect">
            <a:avLst/>
          </a:prstGeom>
        </p:spPr>
      </p:pic>
      <p:sp>
        <p:nvSpPr>
          <p:cNvPr id="8" name="TextBox 7">
            <a:extLst>
              <a:ext uri="{FF2B5EF4-FFF2-40B4-BE49-F238E27FC236}">
                <a16:creationId xmlns:a16="http://schemas.microsoft.com/office/drawing/2014/main" id="{EABBB3F6-B010-0D64-C974-9BBC5F592BF7}"/>
              </a:ext>
            </a:extLst>
          </p:cNvPr>
          <p:cNvSpPr txBox="1"/>
          <p:nvPr/>
        </p:nvSpPr>
        <p:spPr>
          <a:xfrm>
            <a:off x="4590130" y="1143000"/>
            <a:ext cx="4204116" cy="381000"/>
          </a:xfrm>
          <a:prstGeom prst="rect">
            <a:avLst/>
          </a:prstGeom>
          <a:noFill/>
        </p:spPr>
        <p:txBody>
          <a:bodyPr wrap="square">
            <a:spAutoFit/>
          </a:bodyPr>
          <a:lstStyle/>
          <a:p>
            <a:r>
              <a:rPr lang="en-AU" dirty="0">
                <a:hlinkClick r:id="rId3"/>
              </a:rPr>
              <a:t>https://youtu.be/pjBqG3xtXx4</a:t>
            </a:r>
            <a:r>
              <a:rPr lang="en-AU" dirty="0"/>
              <a:t> </a:t>
            </a:r>
          </a:p>
        </p:txBody>
      </p:sp>
      <p:sp>
        <p:nvSpPr>
          <p:cNvPr id="11" name="TextBox 10">
            <a:extLst>
              <a:ext uri="{FF2B5EF4-FFF2-40B4-BE49-F238E27FC236}">
                <a16:creationId xmlns:a16="http://schemas.microsoft.com/office/drawing/2014/main" id="{2F53CB0C-F6E1-C06F-22D6-E139454678B7}"/>
              </a:ext>
            </a:extLst>
          </p:cNvPr>
          <p:cNvSpPr txBox="1"/>
          <p:nvPr/>
        </p:nvSpPr>
        <p:spPr>
          <a:xfrm>
            <a:off x="-38174" y="2987062"/>
            <a:ext cx="9144000" cy="3903504"/>
          </a:xfrm>
          <a:prstGeom prst="rect">
            <a:avLst/>
          </a:prstGeom>
          <a:solidFill>
            <a:schemeClr val="bg1"/>
          </a:solidFill>
        </p:spPr>
        <p:txBody>
          <a:bodyPr wrap="square">
            <a:spAutoFit/>
          </a:bodyPr>
          <a:lstStyle/>
          <a:p>
            <a:pPr>
              <a:lnSpc>
                <a:spcPct val="150000"/>
              </a:lnSpc>
            </a:pPr>
            <a:r>
              <a:rPr lang="en-US" sz="2800" b="1" dirty="0">
                <a:latin typeface="+mj-lt"/>
              </a:rPr>
              <a:t>1. What are Extensions in RapidMiner?</a:t>
            </a:r>
          </a:p>
          <a:p>
            <a:pPr marL="457200" indent="-457200">
              <a:lnSpc>
                <a:spcPct val="150000"/>
              </a:lnSpc>
              <a:buFont typeface="Arial" panose="020B0604020202020204" pitchFamily="34" charset="0"/>
              <a:buChar char="•"/>
            </a:pPr>
            <a:r>
              <a:rPr lang="en-US" sz="2800" dirty="0">
                <a:latin typeface="+mj-lt"/>
              </a:rPr>
              <a:t>Extensions </a:t>
            </a:r>
            <a:r>
              <a:rPr lang="en-US" sz="2800" b="1" dirty="0">
                <a:latin typeface="+mj-lt"/>
              </a:rPr>
              <a:t>add extra functionalities</a:t>
            </a:r>
            <a:r>
              <a:rPr lang="en-US" sz="2800" dirty="0">
                <a:latin typeface="+mj-lt"/>
              </a:rPr>
              <a:t> to RapidMiner Studio.</a:t>
            </a:r>
          </a:p>
          <a:p>
            <a:pPr marL="457200" indent="-457200">
              <a:lnSpc>
                <a:spcPct val="150000"/>
              </a:lnSpc>
              <a:buFont typeface="Arial" panose="020B0604020202020204" pitchFamily="34" charset="0"/>
              <a:buChar char="•"/>
            </a:pPr>
            <a:r>
              <a:rPr lang="en-US" sz="2800" dirty="0">
                <a:latin typeface="+mj-lt"/>
              </a:rPr>
              <a:t>Available through the </a:t>
            </a:r>
            <a:r>
              <a:rPr lang="en-US" sz="2800" b="1" dirty="0">
                <a:latin typeface="+mj-lt"/>
              </a:rPr>
              <a:t>RapidMiner Marketplace</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Allow integration with external tools like </a:t>
            </a:r>
            <a:r>
              <a:rPr lang="en-US" sz="2800" b="1" dirty="0">
                <a:latin typeface="+mj-lt"/>
              </a:rPr>
              <a:t>Python, R, Hadoop</a:t>
            </a:r>
            <a:r>
              <a:rPr lang="en-US" sz="2800" dirty="0">
                <a:latin typeface="+mj-lt"/>
              </a:rPr>
              <a:t>, and provide additional features like </a:t>
            </a:r>
            <a:r>
              <a:rPr lang="en-US" sz="2800" b="1" dirty="0">
                <a:latin typeface="+mj-lt"/>
              </a:rPr>
              <a:t>Text Processing</a:t>
            </a:r>
            <a:r>
              <a:rPr lang="en-US" sz="2800" dirty="0">
                <a:latin typeface="+mj-lt"/>
              </a:rPr>
              <a:t> and </a:t>
            </a:r>
            <a:r>
              <a:rPr lang="en-US" sz="2800" b="1" dirty="0">
                <a:latin typeface="+mj-lt"/>
              </a:rPr>
              <a:t>Web Mining</a:t>
            </a:r>
            <a:r>
              <a:rPr lang="en-US" sz="2800" dirty="0">
                <a:latin typeface="+mj-lt"/>
              </a:rPr>
              <a:t>.</a:t>
            </a:r>
          </a:p>
        </p:txBody>
      </p:sp>
    </p:spTree>
    <p:extLst>
      <p:ext uri="{BB962C8B-B14F-4D97-AF65-F5344CB8AC3E}">
        <p14:creationId xmlns:p14="http://schemas.microsoft.com/office/powerpoint/2010/main" val="1259992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F592C-AFFB-0488-210A-973E6D6F61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4882E-6CA8-7B95-E671-3FAB6AEB403C}"/>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9A938778-E94B-5FAB-2A84-7AE1FA0FBC2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639F4ABE-2A6E-B6B7-29BA-B413F5BCCB56}"/>
              </a:ext>
            </a:extLst>
          </p:cNvPr>
          <p:cNvPicPr>
            <a:picLocks noChangeAspect="1"/>
          </p:cNvPicPr>
          <p:nvPr/>
        </p:nvPicPr>
        <p:blipFill>
          <a:blip r:embed="rId2"/>
          <a:srcRect l="19167" t="33704" r="34009" b="13827"/>
          <a:stretch/>
        </p:blipFill>
        <p:spPr>
          <a:xfrm>
            <a:off x="-15413" y="466474"/>
            <a:ext cx="4281623" cy="2698766"/>
          </a:xfrm>
          <a:prstGeom prst="rect">
            <a:avLst/>
          </a:prstGeom>
        </p:spPr>
      </p:pic>
      <p:sp>
        <p:nvSpPr>
          <p:cNvPr id="8" name="TextBox 7">
            <a:extLst>
              <a:ext uri="{FF2B5EF4-FFF2-40B4-BE49-F238E27FC236}">
                <a16:creationId xmlns:a16="http://schemas.microsoft.com/office/drawing/2014/main" id="{B0B588D1-52F6-9BE9-4F50-15C82C165C08}"/>
              </a:ext>
            </a:extLst>
          </p:cNvPr>
          <p:cNvSpPr txBox="1"/>
          <p:nvPr/>
        </p:nvSpPr>
        <p:spPr>
          <a:xfrm>
            <a:off x="4590130" y="1143000"/>
            <a:ext cx="4204116" cy="381000"/>
          </a:xfrm>
          <a:prstGeom prst="rect">
            <a:avLst/>
          </a:prstGeom>
          <a:noFill/>
        </p:spPr>
        <p:txBody>
          <a:bodyPr wrap="square">
            <a:spAutoFit/>
          </a:bodyPr>
          <a:lstStyle/>
          <a:p>
            <a:r>
              <a:rPr lang="en-AU" dirty="0">
                <a:hlinkClick r:id="rId3"/>
              </a:rPr>
              <a:t>https://youtu.be/pjBqG3xtXx4</a:t>
            </a:r>
            <a:r>
              <a:rPr lang="en-AU" dirty="0"/>
              <a:t> </a:t>
            </a:r>
          </a:p>
        </p:txBody>
      </p:sp>
      <p:sp>
        <p:nvSpPr>
          <p:cNvPr id="11" name="TextBox 10">
            <a:extLst>
              <a:ext uri="{FF2B5EF4-FFF2-40B4-BE49-F238E27FC236}">
                <a16:creationId xmlns:a16="http://schemas.microsoft.com/office/drawing/2014/main" id="{A1102BD4-E1CD-2CB6-D1EB-FEEC69E594BE}"/>
              </a:ext>
            </a:extLst>
          </p:cNvPr>
          <p:cNvSpPr txBox="1"/>
          <p:nvPr/>
        </p:nvSpPr>
        <p:spPr>
          <a:xfrm>
            <a:off x="-38174" y="2987062"/>
            <a:ext cx="9144000" cy="2610843"/>
          </a:xfrm>
          <a:prstGeom prst="rect">
            <a:avLst/>
          </a:prstGeom>
          <a:solidFill>
            <a:schemeClr val="bg1"/>
          </a:solidFill>
        </p:spPr>
        <p:txBody>
          <a:bodyPr wrap="square">
            <a:spAutoFit/>
          </a:bodyPr>
          <a:lstStyle/>
          <a:p>
            <a:pPr>
              <a:lnSpc>
                <a:spcPct val="150000"/>
              </a:lnSpc>
            </a:pPr>
            <a:r>
              <a:rPr lang="en-US" sz="2800" b="1" dirty="0">
                <a:latin typeface="+mj-lt"/>
              </a:rPr>
              <a:t>2. How to Install Extensions</a:t>
            </a:r>
          </a:p>
          <a:p>
            <a:pPr>
              <a:lnSpc>
                <a:spcPct val="150000"/>
              </a:lnSpc>
              <a:buFont typeface="+mj-lt"/>
              <a:buAutoNum type="arabicPeriod"/>
            </a:pPr>
            <a:r>
              <a:rPr lang="en-US" sz="2800" b="1" dirty="0">
                <a:latin typeface="+mj-lt"/>
              </a:rPr>
              <a:t> Access the Marketplace:</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Navigate to </a:t>
            </a:r>
            <a:r>
              <a:rPr lang="en-US" sz="2800" b="1" dirty="0">
                <a:latin typeface="+mj-lt"/>
              </a:rPr>
              <a:t>Extensions &gt; Marketplace</a:t>
            </a:r>
            <a:r>
              <a:rPr lang="en-US" sz="2800" dirty="0">
                <a:latin typeface="+mj-lt"/>
              </a:rPr>
              <a:t> from the menu.</a:t>
            </a:r>
          </a:p>
          <a:p>
            <a:pPr marL="914400" lvl="1" indent="-457200">
              <a:lnSpc>
                <a:spcPct val="150000"/>
              </a:lnSpc>
              <a:buFont typeface="Arial" panose="020B0604020202020204" pitchFamily="34" charset="0"/>
              <a:buChar char="•"/>
            </a:pPr>
            <a:r>
              <a:rPr lang="en-US" sz="2800" dirty="0">
                <a:latin typeface="+mj-lt"/>
              </a:rPr>
              <a:t>The Marketplace dialog will appear.</a:t>
            </a:r>
          </a:p>
        </p:txBody>
      </p:sp>
      <p:pic>
        <p:nvPicPr>
          <p:cNvPr id="5" name="Picture 4">
            <a:extLst>
              <a:ext uri="{FF2B5EF4-FFF2-40B4-BE49-F238E27FC236}">
                <a16:creationId xmlns:a16="http://schemas.microsoft.com/office/drawing/2014/main" id="{CD5BE3F7-53AA-124C-9DD5-460127CCEA61}"/>
              </a:ext>
            </a:extLst>
          </p:cNvPr>
          <p:cNvPicPr>
            <a:picLocks noChangeAspect="1"/>
          </p:cNvPicPr>
          <p:nvPr/>
        </p:nvPicPr>
        <p:blipFill>
          <a:blip r:embed="rId4"/>
          <a:srcRect r="49802" b="70741"/>
          <a:stretch/>
        </p:blipFill>
        <p:spPr>
          <a:xfrm>
            <a:off x="4381057" y="2977166"/>
            <a:ext cx="4590130" cy="1504950"/>
          </a:xfrm>
          <a:prstGeom prst="rect">
            <a:avLst/>
          </a:prstGeom>
        </p:spPr>
      </p:pic>
    </p:spTree>
    <p:extLst>
      <p:ext uri="{BB962C8B-B14F-4D97-AF65-F5344CB8AC3E}">
        <p14:creationId xmlns:p14="http://schemas.microsoft.com/office/powerpoint/2010/main" val="2384664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8B8F-A603-3C34-712C-3C760433222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9A83FE-0277-AA19-B806-A6F1BB0543E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C7B95865-68CD-47A7-6EEE-969BBF06D8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149E519-42CD-7AA3-C396-EAE4F7A87831}"/>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31F86C65-2408-F4A5-AF35-5F871FBC10C2}"/>
              </a:ext>
            </a:extLst>
          </p:cNvPr>
          <p:cNvPicPr>
            <a:picLocks noChangeAspect="1"/>
          </p:cNvPicPr>
          <p:nvPr/>
        </p:nvPicPr>
        <p:blipFill>
          <a:blip r:embed="rId2"/>
          <a:srcRect l="16667" t="4074" r="17500" b="5555"/>
          <a:stretch/>
        </p:blipFill>
        <p:spPr>
          <a:xfrm>
            <a:off x="3086026" y="2135914"/>
            <a:ext cx="6019800" cy="4648200"/>
          </a:xfrm>
          <a:prstGeom prst="rect">
            <a:avLst/>
          </a:prstGeom>
        </p:spPr>
      </p:pic>
    </p:spTree>
    <p:extLst>
      <p:ext uri="{BB962C8B-B14F-4D97-AF65-F5344CB8AC3E}">
        <p14:creationId xmlns:p14="http://schemas.microsoft.com/office/powerpoint/2010/main" val="3032009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18FD8-2EB5-5739-EAAA-1296016578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E30515-3849-8F85-A569-894FF005A0DF}"/>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FA2E0C1C-3C79-051B-7BC4-640C59D446D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25FA00C-72FA-B4F8-57DA-0DF3D44F8A3E}"/>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5B9148D9-9032-13FD-661D-ABDF5AFE00F8}"/>
              </a:ext>
            </a:extLst>
          </p:cNvPr>
          <p:cNvPicPr>
            <a:picLocks noChangeAspect="1"/>
          </p:cNvPicPr>
          <p:nvPr/>
        </p:nvPicPr>
        <p:blipFill>
          <a:blip r:embed="rId2"/>
          <a:srcRect l="16667" t="5555" r="17500" b="7037"/>
          <a:stretch/>
        </p:blipFill>
        <p:spPr>
          <a:xfrm>
            <a:off x="3505199" y="1680211"/>
            <a:ext cx="5625935" cy="4201648"/>
          </a:xfrm>
          <a:prstGeom prst="rect">
            <a:avLst/>
          </a:prstGeom>
        </p:spPr>
      </p:pic>
    </p:spTree>
    <p:extLst>
      <p:ext uri="{BB962C8B-B14F-4D97-AF65-F5344CB8AC3E}">
        <p14:creationId xmlns:p14="http://schemas.microsoft.com/office/powerpoint/2010/main" val="2058319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C2910-5724-1D1C-F81A-EBA023411F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8D9892-FA1F-A000-EF51-4844269C0F4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D2B19AF8-5281-BC88-5495-85FC91E8CB6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D4182AE-9509-6E4B-ED3E-1366955AFAE6}"/>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E223909F-8FA2-DB33-7361-A234CDC8BA91}"/>
              </a:ext>
            </a:extLst>
          </p:cNvPr>
          <p:cNvPicPr>
            <a:picLocks noChangeAspect="1"/>
          </p:cNvPicPr>
          <p:nvPr/>
        </p:nvPicPr>
        <p:blipFill>
          <a:blip r:embed="rId2"/>
          <a:srcRect l="16667" t="5555" r="17500" b="7037"/>
          <a:stretch/>
        </p:blipFill>
        <p:spPr>
          <a:xfrm>
            <a:off x="3505199" y="1680211"/>
            <a:ext cx="5625935" cy="4201648"/>
          </a:xfrm>
          <a:prstGeom prst="rect">
            <a:avLst/>
          </a:prstGeom>
        </p:spPr>
      </p:pic>
    </p:spTree>
    <p:extLst>
      <p:ext uri="{BB962C8B-B14F-4D97-AF65-F5344CB8AC3E}">
        <p14:creationId xmlns:p14="http://schemas.microsoft.com/office/powerpoint/2010/main" val="13891565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3ECDC-0A9F-B1E8-9C96-54E0BF21F9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B40036-5FA2-358B-133E-BE391420427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DC61B68F-15BC-4A50-C8E7-5ACEA615581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F5C44AC5-34DF-4DEA-22BC-17E74D2F04C2}"/>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44016E0C-9E7C-8C8D-AD7E-1770931C6FF6}"/>
              </a:ext>
            </a:extLst>
          </p:cNvPr>
          <p:cNvPicPr>
            <a:picLocks noChangeAspect="1"/>
          </p:cNvPicPr>
          <p:nvPr/>
        </p:nvPicPr>
        <p:blipFill>
          <a:blip r:embed="rId2"/>
          <a:srcRect l="16667" t="5555" r="19167" b="14814"/>
          <a:stretch/>
        </p:blipFill>
        <p:spPr>
          <a:xfrm>
            <a:off x="3249880" y="1786067"/>
            <a:ext cx="5867400" cy="4095791"/>
          </a:xfrm>
          <a:prstGeom prst="rect">
            <a:avLst/>
          </a:prstGeom>
        </p:spPr>
      </p:pic>
    </p:spTree>
    <p:extLst>
      <p:ext uri="{BB962C8B-B14F-4D97-AF65-F5344CB8AC3E}">
        <p14:creationId xmlns:p14="http://schemas.microsoft.com/office/powerpoint/2010/main" val="126016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A184-DDF7-A14D-0FA1-D1B58C6DFA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BB8419-8687-A541-D763-7EFAE08D153D}"/>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E668C667-EC29-FAC2-7106-5F2CA7EC39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A0938FDA-197C-4359-0A0C-883AE78FC5E0}"/>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B7EFEF48-C289-5EA7-6E6B-979ADA8D5014}"/>
              </a:ext>
            </a:extLst>
          </p:cNvPr>
          <p:cNvPicPr>
            <a:picLocks noChangeAspect="1"/>
          </p:cNvPicPr>
          <p:nvPr/>
        </p:nvPicPr>
        <p:blipFill>
          <a:blip r:embed="rId2"/>
          <a:srcRect l="16667" t="4074" r="17500" b="8448"/>
          <a:stretch/>
        </p:blipFill>
        <p:spPr>
          <a:xfrm>
            <a:off x="3137065" y="1650877"/>
            <a:ext cx="6019800" cy="4499431"/>
          </a:xfrm>
          <a:prstGeom prst="rect">
            <a:avLst/>
          </a:prstGeom>
        </p:spPr>
      </p:pic>
    </p:spTree>
    <p:extLst>
      <p:ext uri="{BB962C8B-B14F-4D97-AF65-F5344CB8AC3E}">
        <p14:creationId xmlns:p14="http://schemas.microsoft.com/office/powerpoint/2010/main" val="208957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54340" cy="3174459"/>
          </a:xfrm>
          <a:prstGeom prst="rect">
            <a:avLst/>
          </a:prstGeom>
        </p:spPr>
        <p:txBody>
          <a:bodyPr vert="horz" wrap="square" lIns="0" tIns="9525" rIns="0" bIns="0" rtlCol="0">
            <a:spAutoFit/>
          </a:bodyPr>
          <a:lstStyle/>
          <a:p>
            <a:pPr marL="12700" marR="5080">
              <a:lnSpc>
                <a:spcPct val="150000"/>
              </a:lnSpc>
              <a:spcBef>
                <a:spcPts val="75"/>
              </a:spcBef>
            </a:pPr>
            <a:r>
              <a:rPr lang="en-US" sz="2800" dirty="0">
                <a:latin typeface="+mj-lt"/>
              </a:rPr>
              <a:t>The </a:t>
            </a:r>
            <a:r>
              <a:rPr lang="en-US" sz="2800" b="1" dirty="0">
                <a:latin typeface="+mj-lt"/>
              </a:rPr>
              <a:t>Data Mining Process</a:t>
            </a:r>
            <a:r>
              <a:rPr lang="en-US" sz="2800" dirty="0">
                <a:latin typeface="+mj-lt"/>
              </a:rPr>
              <a:t> is a structured approach that guides the extraction of meaningful insights from large datasets. It typically follows the </a:t>
            </a:r>
            <a:r>
              <a:rPr lang="en-US" sz="2800" b="1" dirty="0">
                <a:latin typeface="+mj-lt"/>
              </a:rPr>
              <a:t>CRISP-DM (Cross-Industry Standard Process for Data Mining)</a:t>
            </a:r>
            <a:r>
              <a:rPr lang="en-US" sz="2800" dirty="0">
                <a:latin typeface="+mj-lt"/>
              </a:rPr>
              <a:t> framework, which consists of six key phases:</a:t>
            </a:r>
            <a:endParaRPr sz="2800" dirty="0">
              <a:latin typeface="+mj-lt"/>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3E30C-8F1F-F343-7727-7F3106002E7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CC71D1-DD09-1A7D-DD26-9C9875CBACF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91B96DBB-C80D-4645-4DB1-C893DBD0B41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184A308E-449F-6A73-C615-D044A7B67582}"/>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52EC287F-9032-9473-7E95-E296F69C6FB5}"/>
              </a:ext>
            </a:extLst>
          </p:cNvPr>
          <p:cNvPicPr>
            <a:picLocks noChangeAspect="1"/>
          </p:cNvPicPr>
          <p:nvPr/>
        </p:nvPicPr>
        <p:blipFill>
          <a:blip r:embed="rId2"/>
          <a:srcRect l="16667" t="4074" r="17500" b="7037"/>
          <a:stretch/>
        </p:blipFill>
        <p:spPr>
          <a:xfrm>
            <a:off x="3633287" y="1743099"/>
            <a:ext cx="5497848" cy="4175581"/>
          </a:xfrm>
          <a:prstGeom prst="rect">
            <a:avLst/>
          </a:prstGeom>
        </p:spPr>
      </p:pic>
    </p:spTree>
    <p:extLst>
      <p:ext uri="{BB962C8B-B14F-4D97-AF65-F5344CB8AC3E}">
        <p14:creationId xmlns:p14="http://schemas.microsoft.com/office/powerpoint/2010/main" val="175526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9D1E-FF76-0EC3-614B-F89962FC3D5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5265AE-E84D-0F7B-A35E-BF7851CF8A1F}"/>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A69729D0-0715-05C0-9EA9-FF371A638B5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4A840F9-07EF-241F-9B32-AD7811FB0926}"/>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27C1259F-D510-7BA9-D703-4A36390E32AC}"/>
              </a:ext>
            </a:extLst>
          </p:cNvPr>
          <p:cNvPicPr>
            <a:picLocks noChangeAspect="1"/>
          </p:cNvPicPr>
          <p:nvPr/>
        </p:nvPicPr>
        <p:blipFill>
          <a:blip r:embed="rId2"/>
          <a:srcRect l="16667" t="4074" r="16667" b="7037"/>
          <a:stretch/>
        </p:blipFill>
        <p:spPr>
          <a:xfrm>
            <a:off x="3069771" y="1815945"/>
            <a:ext cx="6096000" cy="4572000"/>
          </a:xfrm>
          <a:prstGeom prst="rect">
            <a:avLst/>
          </a:prstGeom>
        </p:spPr>
      </p:pic>
    </p:spTree>
    <p:extLst>
      <p:ext uri="{BB962C8B-B14F-4D97-AF65-F5344CB8AC3E}">
        <p14:creationId xmlns:p14="http://schemas.microsoft.com/office/powerpoint/2010/main" val="3000937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2DFE-F89F-07F1-409E-0BCB331CD46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D3C436-8C91-7322-5EE1-274AEE9ABA79}"/>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82A02C6C-7E2A-41C0-326A-B755E89B2B9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546C2DB3-ADB7-38BC-0191-28D293CB0248}"/>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24D6D577-B177-F7B9-EFE2-03B24632FA4F}"/>
              </a:ext>
            </a:extLst>
          </p:cNvPr>
          <p:cNvPicPr>
            <a:picLocks noChangeAspect="1"/>
          </p:cNvPicPr>
          <p:nvPr/>
        </p:nvPicPr>
        <p:blipFill>
          <a:blip r:embed="rId2"/>
          <a:srcRect l="16667" t="4074" r="17500" b="15429"/>
          <a:stretch/>
        </p:blipFill>
        <p:spPr>
          <a:xfrm>
            <a:off x="3259536" y="1676606"/>
            <a:ext cx="5871599" cy="4038393"/>
          </a:xfrm>
          <a:prstGeom prst="rect">
            <a:avLst/>
          </a:prstGeom>
        </p:spPr>
      </p:pic>
    </p:spTree>
    <p:extLst>
      <p:ext uri="{BB962C8B-B14F-4D97-AF65-F5344CB8AC3E}">
        <p14:creationId xmlns:p14="http://schemas.microsoft.com/office/powerpoint/2010/main" val="3888210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84737-2985-8277-D557-9593A831BA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424CA13-A539-5F56-D09B-2FC329DE6044}"/>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5D320DA0-4241-82BF-E915-81A0F33B74E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E950A8C-99E9-EB48-5761-4A39D9E4E39F}"/>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A222C36F-575E-9782-C050-5ABC0CC3565F}"/>
              </a:ext>
            </a:extLst>
          </p:cNvPr>
          <p:cNvPicPr>
            <a:picLocks noChangeAspect="1"/>
          </p:cNvPicPr>
          <p:nvPr/>
        </p:nvPicPr>
        <p:blipFill>
          <a:blip r:embed="rId2"/>
          <a:srcRect l="17500" t="4074" r="17500" b="14814"/>
          <a:stretch/>
        </p:blipFill>
        <p:spPr>
          <a:xfrm>
            <a:off x="3221182" y="1709867"/>
            <a:ext cx="5943600" cy="4171991"/>
          </a:xfrm>
          <a:prstGeom prst="rect">
            <a:avLst/>
          </a:prstGeom>
        </p:spPr>
      </p:pic>
    </p:spTree>
    <p:extLst>
      <p:ext uri="{BB962C8B-B14F-4D97-AF65-F5344CB8AC3E}">
        <p14:creationId xmlns:p14="http://schemas.microsoft.com/office/powerpoint/2010/main" val="1181240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43AD6-3FB0-411D-FD83-7DA4934B74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A2516D-03F7-46F1-97E3-F12CFF0DF666}"/>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271AED35-E6E3-B83B-A418-AEF3F3A701A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6134CB22-3895-FF86-6EC5-51AC8A73C8BA}"/>
              </a:ext>
            </a:extLst>
          </p:cNvPr>
          <p:cNvSpPr txBox="1"/>
          <p:nvPr/>
        </p:nvSpPr>
        <p:spPr>
          <a:xfrm>
            <a:off x="0" y="1154082"/>
            <a:ext cx="9144000" cy="4549835"/>
          </a:xfrm>
          <a:prstGeom prst="rect">
            <a:avLst/>
          </a:prstGeom>
          <a:solidFill>
            <a:schemeClr val="bg1"/>
          </a:solidFill>
        </p:spPr>
        <p:txBody>
          <a:bodyPr wrap="square">
            <a:spAutoFit/>
          </a:bodyPr>
          <a:lstStyle/>
          <a:p>
            <a:pPr marL="514350" indent="-514350">
              <a:lnSpc>
                <a:spcPct val="150000"/>
              </a:lnSpc>
              <a:buFont typeface="+mj-lt"/>
              <a:buAutoNum type="arabicPeriod" startAt="3"/>
            </a:pPr>
            <a:r>
              <a:rPr lang="en-US" sz="2800" b="1" dirty="0">
                <a:latin typeface="+mj-lt"/>
              </a:rPr>
              <a:t>Installing Extensions:</a:t>
            </a:r>
            <a:endParaRPr lang="en-US" sz="2800" dirty="0">
              <a:latin typeface="+mj-lt"/>
            </a:endParaRPr>
          </a:p>
          <a:p>
            <a:pPr marL="457200" lvl="1" indent="-457200">
              <a:lnSpc>
                <a:spcPct val="150000"/>
              </a:lnSpc>
              <a:buFont typeface="Arial" panose="020B0604020202020204" pitchFamily="34" charset="0"/>
              <a:buChar char="•"/>
            </a:pPr>
            <a:r>
              <a:rPr lang="en-US" sz="2800" dirty="0">
                <a:latin typeface="+mj-lt"/>
              </a:rPr>
              <a:t>Select an extension and check the box for installation.</a:t>
            </a:r>
          </a:p>
          <a:p>
            <a:pPr marL="457200" indent="-457200">
              <a:lnSpc>
                <a:spcPct val="150000"/>
              </a:lnSpc>
              <a:buFont typeface="Arial" panose="020B0604020202020204" pitchFamily="34" charset="0"/>
              <a:buChar char="•"/>
            </a:pPr>
            <a:r>
              <a:rPr lang="en-US" sz="2800" dirty="0">
                <a:latin typeface="+mj-lt"/>
              </a:rPr>
              <a:t>Some extensions require </a:t>
            </a:r>
            <a:r>
              <a:rPr lang="en-US" sz="2800" b="1" dirty="0">
                <a:latin typeface="+mj-lt"/>
              </a:rPr>
              <a:t>dependencies</a:t>
            </a:r>
            <a:r>
              <a:rPr lang="en-US" sz="2800" dirty="0">
                <a:latin typeface="+mj-lt"/>
              </a:rPr>
              <a:t> (e.g., </a:t>
            </a:r>
            <a:r>
              <a:rPr lang="en-US" sz="2800" b="1" dirty="0">
                <a:latin typeface="+mj-lt"/>
              </a:rPr>
              <a:t>Web Mining</a:t>
            </a:r>
            <a:r>
              <a:rPr lang="en-US" sz="2800" dirty="0">
                <a:latin typeface="+mj-lt"/>
              </a:rPr>
              <a:t> also installs </a:t>
            </a:r>
            <a:r>
              <a:rPr lang="en-US" sz="2800" b="1" dirty="0">
                <a:latin typeface="+mj-lt"/>
              </a:rPr>
              <a:t>Text Processing</a:t>
            </a:r>
            <a:r>
              <a:rPr lang="en-US" sz="2800" dirty="0">
                <a:latin typeface="+mj-lt"/>
              </a:rPr>
              <a:t> automatically).</a:t>
            </a:r>
          </a:p>
          <a:p>
            <a:pPr marL="457200" indent="-457200">
              <a:lnSpc>
                <a:spcPct val="150000"/>
              </a:lnSpc>
              <a:buFont typeface="Arial" panose="020B0604020202020204" pitchFamily="34" charset="0"/>
              <a:buChar char="•"/>
            </a:pPr>
            <a:r>
              <a:rPr lang="en-US" sz="2800" dirty="0">
                <a:latin typeface="+mj-lt"/>
              </a:rPr>
              <a:t>Confirm the installation and </a:t>
            </a:r>
            <a:r>
              <a:rPr lang="en-US" sz="2800" b="1" dirty="0">
                <a:latin typeface="+mj-lt"/>
              </a:rPr>
              <a:t>accept the license agreements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RapidMiner will </a:t>
            </a:r>
            <a:r>
              <a:rPr lang="en-US" sz="2800" b="1" dirty="0">
                <a:latin typeface="+mj-lt"/>
              </a:rPr>
              <a:t>download and install</a:t>
            </a:r>
            <a:r>
              <a:rPr lang="en-US" sz="2800" dirty="0">
                <a:latin typeface="+mj-lt"/>
              </a:rPr>
              <a:t> the extension.</a:t>
            </a:r>
          </a:p>
        </p:txBody>
      </p:sp>
    </p:spTree>
    <p:extLst>
      <p:ext uri="{BB962C8B-B14F-4D97-AF65-F5344CB8AC3E}">
        <p14:creationId xmlns:p14="http://schemas.microsoft.com/office/powerpoint/2010/main" val="4051156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54E4-0120-727E-74DE-1F2F13D2DA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EEFA79-DDF8-B707-A8C5-646B93AE3163}"/>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465EEAFC-0C88-CFC6-59FF-A741542AC0D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BF82642-77C9-8356-B98B-4B2E678AC945}"/>
              </a:ext>
            </a:extLst>
          </p:cNvPr>
          <p:cNvSpPr txBox="1"/>
          <p:nvPr/>
        </p:nvSpPr>
        <p:spPr>
          <a:xfrm>
            <a:off x="1" y="838200"/>
            <a:ext cx="4114800" cy="5842497"/>
          </a:xfrm>
          <a:prstGeom prst="rect">
            <a:avLst/>
          </a:prstGeom>
          <a:solidFill>
            <a:schemeClr val="bg1"/>
          </a:solidFill>
        </p:spPr>
        <p:txBody>
          <a:bodyPr wrap="square">
            <a:spAutoFit/>
          </a:bodyPr>
          <a:lstStyle/>
          <a:p>
            <a:pPr>
              <a:lnSpc>
                <a:spcPct val="150000"/>
              </a:lnSpc>
            </a:pPr>
            <a:r>
              <a:rPr lang="en-US" sz="2800" b="1" dirty="0">
                <a:latin typeface="+mj-lt"/>
              </a:rPr>
              <a:t>4. Restart RapidMiner Studio</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After installation, </a:t>
            </a:r>
            <a:r>
              <a:rPr lang="en-US" sz="2800" b="1" dirty="0">
                <a:latin typeface="+mj-lt"/>
              </a:rPr>
              <a:t>restart RapidMiner</a:t>
            </a:r>
            <a:r>
              <a:rPr lang="en-US" sz="2800" dirty="0">
                <a:latin typeface="+mj-lt"/>
              </a:rPr>
              <a:t> to activate new extensions.</a:t>
            </a:r>
          </a:p>
          <a:p>
            <a:pPr marL="457200" indent="-457200">
              <a:lnSpc>
                <a:spcPct val="150000"/>
              </a:lnSpc>
              <a:buFont typeface="Arial" panose="020B0604020202020204" pitchFamily="34" charset="0"/>
              <a:buChar char="•"/>
            </a:pPr>
            <a:r>
              <a:rPr lang="en-US" sz="2800" dirty="0">
                <a:latin typeface="+mj-lt"/>
              </a:rPr>
              <a:t>Installed extensions will appear as </a:t>
            </a:r>
            <a:r>
              <a:rPr lang="en-US" sz="2800" b="1" dirty="0">
                <a:latin typeface="+mj-lt"/>
              </a:rPr>
              <a:t>new folders</a:t>
            </a:r>
            <a:r>
              <a:rPr lang="en-US" sz="2800" dirty="0">
                <a:latin typeface="+mj-lt"/>
              </a:rPr>
              <a:t> in the </a:t>
            </a:r>
            <a:r>
              <a:rPr lang="en-US" sz="2800" b="1" dirty="0">
                <a:latin typeface="+mj-lt"/>
              </a:rPr>
              <a:t>Operators Panel</a:t>
            </a:r>
            <a:r>
              <a:rPr lang="en-US" sz="2800" dirty="0">
                <a:latin typeface="+mj-lt"/>
              </a:rPr>
              <a:t>.</a:t>
            </a:r>
          </a:p>
        </p:txBody>
      </p:sp>
      <p:pic>
        <p:nvPicPr>
          <p:cNvPr id="5" name="Picture 4">
            <a:extLst>
              <a:ext uri="{FF2B5EF4-FFF2-40B4-BE49-F238E27FC236}">
                <a16:creationId xmlns:a16="http://schemas.microsoft.com/office/drawing/2014/main" id="{15D75621-09FD-654A-E044-60AB1C3FC383}"/>
              </a:ext>
            </a:extLst>
          </p:cNvPr>
          <p:cNvPicPr>
            <a:picLocks noChangeAspect="1"/>
          </p:cNvPicPr>
          <p:nvPr/>
        </p:nvPicPr>
        <p:blipFill>
          <a:blip r:embed="rId2"/>
          <a:srcRect l="7499" t="5556" r="37501" b="1111"/>
          <a:stretch/>
        </p:blipFill>
        <p:spPr>
          <a:xfrm>
            <a:off x="4114800" y="2050026"/>
            <a:ext cx="5029200" cy="4800600"/>
          </a:xfrm>
          <a:prstGeom prst="rect">
            <a:avLst/>
          </a:prstGeom>
        </p:spPr>
      </p:pic>
      <p:sp>
        <p:nvSpPr>
          <p:cNvPr id="7" name="Rectangle: Rounded Corners 6">
            <a:extLst>
              <a:ext uri="{FF2B5EF4-FFF2-40B4-BE49-F238E27FC236}">
                <a16:creationId xmlns:a16="http://schemas.microsoft.com/office/drawing/2014/main" id="{58B94723-6DE6-CB07-4428-C4C3D59520CF}"/>
              </a:ext>
            </a:extLst>
          </p:cNvPr>
          <p:cNvSpPr/>
          <p:nvPr/>
        </p:nvSpPr>
        <p:spPr>
          <a:xfrm>
            <a:off x="4724400" y="3048000"/>
            <a:ext cx="3124200" cy="762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46444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79821-BD8E-D931-C779-7188E330E8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D6B7B2F-5152-BD16-C7C5-8FEB1DD6B798}"/>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A53ED556-DA98-BC6C-8D46-82753F56A72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BC00C2F-EDF0-7D47-E0FA-829580E50D34}"/>
              </a:ext>
            </a:extLst>
          </p:cNvPr>
          <p:cNvSpPr txBox="1"/>
          <p:nvPr/>
        </p:nvSpPr>
        <p:spPr>
          <a:xfrm>
            <a:off x="1" y="838200"/>
            <a:ext cx="4114800" cy="671851"/>
          </a:xfrm>
          <a:prstGeom prst="rect">
            <a:avLst/>
          </a:prstGeom>
          <a:solidFill>
            <a:schemeClr val="bg1"/>
          </a:solidFill>
        </p:spPr>
        <p:txBody>
          <a:bodyPr wrap="square">
            <a:spAutoFit/>
          </a:bodyPr>
          <a:lstStyle/>
          <a:p>
            <a:pPr>
              <a:lnSpc>
                <a:spcPct val="150000"/>
              </a:lnSpc>
            </a:pPr>
            <a:r>
              <a:rPr lang="en-US" sz="2800" b="1" dirty="0">
                <a:latin typeface="+mj-lt"/>
              </a:rPr>
              <a:t>You will see this page</a:t>
            </a:r>
            <a:endParaRPr lang="en-US" sz="2800" dirty="0">
              <a:latin typeface="+mj-lt"/>
            </a:endParaRPr>
          </a:p>
        </p:txBody>
      </p:sp>
      <p:pic>
        <p:nvPicPr>
          <p:cNvPr id="6" name="Picture 5">
            <a:extLst>
              <a:ext uri="{FF2B5EF4-FFF2-40B4-BE49-F238E27FC236}">
                <a16:creationId xmlns:a16="http://schemas.microsoft.com/office/drawing/2014/main" id="{859E4ECC-B9F2-B1F0-622D-2D5780734500}"/>
              </a:ext>
            </a:extLst>
          </p:cNvPr>
          <p:cNvPicPr>
            <a:picLocks noChangeAspect="1"/>
          </p:cNvPicPr>
          <p:nvPr/>
        </p:nvPicPr>
        <p:blipFill>
          <a:blip r:embed="rId2"/>
          <a:srcRect l="5000" t="4074" r="5833" b="5555"/>
          <a:stretch/>
        </p:blipFill>
        <p:spPr>
          <a:xfrm>
            <a:off x="495300" y="1709222"/>
            <a:ext cx="8153400" cy="4648200"/>
          </a:xfrm>
          <a:prstGeom prst="rect">
            <a:avLst/>
          </a:prstGeom>
        </p:spPr>
      </p:pic>
    </p:spTree>
    <p:extLst>
      <p:ext uri="{BB962C8B-B14F-4D97-AF65-F5344CB8AC3E}">
        <p14:creationId xmlns:p14="http://schemas.microsoft.com/office/powerpoint/2010/main" val="27874190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A823A-613E-1979-22C6-FBBA38442D4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6FE308-5C8F-55E0-8C65-25135F4DDA8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B9420AA6-FFB1-B8DE-1F32-CCCE147E6A8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95186CAF-674B-3EA4-DC76-13A79824AE6E}"/>
              </a:ext>
            </a:extLst>
          </p:cNvPr>
          <p:cNvSpPr txBox="1"/>
          <p:nvPr/>
        </p:nvSpPr>
        <p:spPr>
          <a:xfrm>
            <a:off x="0" y="466474"/>
            <a:ext cx="9144000" cy="3257174"/>
          </a:xfrm>
          <a:prstGeom prst="rect">
            <a:avLst/>
          </a:prstGeom>
          <a:solidFill>
            <a:schemeClr val="bg1"/>
          </a:solidFill>
        </p:spPr>
        <p:txBody>
          <a:bodyPr wrap="square">
            <a:spAutoFit/>
          </a:bodyPr>
          <a:lstStyle/>
          <a:p>
            <a:pPr>
              <a:lnSpc>
                <a:spcPct val="150000"/>
              </a:lnSpc>
            </a:pPr>
            <a:r>
              <a:rPr lang="en-US" sz="2800" b="1" dirty="0">
                <a:latin typeface="+mj-lt"/>
              </a:rPr>
              <a:t>3. Managing and Uninstalling Extensions</a:t>
            </a:r>
          </a:p>
          <a:p>
            <a:pPr marL="457200" indent="-457200">
              <a:lnSpc>
                <a:spcPct val="150000"/>
              </a:lnSpc>
              <a:buFont typeface="Arial" panose="020B0604020202020204" pitchFamily="34" charset="0"/>
              <a:buChar char="•"/>
            </a:pPr>
            <a:r>
              <a:rPr lang="en-US" sz="2800" dirty="0">
                <a:latin typeface="+mj-lt"/>
              </a:rPr>
              <a:t>Go to </a:t>
            </a:r>
            <a:r>
              <a:rPr lang="en-US" sz="2800" b="1" dirty="0">
                <a:latin typeface="+mj-lt"/>
              </a:rPr>
              <a:t>Extensions &gt; Manage Extensions</a:t>
            </a:r>
            <a:r>
              <a:rPr lang="en-US" sz="2800" dirty="0">
                <a:latin typeface="+mj-lt"/>
              </a:rPr>
              <a:t> to:</a:t>
            </a:r>
          </a:p>
          <a:p>
            <a:pPr marL="914400" lvl="1" indent="-457200">
              <a:lnSpc>
                <a:spcPct val="150000"/>
              </a:lnSpc>
              <a:buFont typeface="Arial" panose="020B0604020202020204" pitchFamily="34" charset="0"/>
              <a:buChar char="•"/>
            </a:pPr>
            <a:r>
              <a:rPr lang="en-US" sz="2800" dirty="0">
                <a:latin typeface="+mj-lt"/>
              </a:rPr>
              <a:t>View installed extensions.</a:t>
            </a:r>
          </a:p>
          <a:p>
            <a:pPr marL="914400" lvl="1" indent="-457200">
              <a:lnSpc>
                <a:spcPct val="150000"/>
              </a:lnSpc>
              <a:buFont typeface="Arial" panose="020B0604020202020204" pitchFamily="34" charset="0"/>
              <a:buChar char="•"/>
            </a:pPr>
            <a:r>
              <a:rPr lang="en-US" sz="2800" dirty="0">
                <a:latin typeface="+mj-lt"/>
              </a:rPr>
              <a:t>Enable/disable extensions.</a:t>
            </a:r>
          </a:p>
          <a:p>
            <a:pPr marL="914400" lvl="1" indent="-457200">
              <a:lnSpc>
                <a:spcPct val="150000"/>
              </a:lnSpc>
              <a:buFont typeface="Arial" panose="020B0604020202020204" pitchFamily="34" charset="0"/>
              <a:buChar char="•"/>
            </a:pPr>
            <a:r>
              <a:rPr lang="en-US" sz="2800" dirty="0">
                <a:latin typeface="+mj-lt"/>
              </a:rPr>
              <a:t>Uninstall unnecessary extensions.</a:t>
            </a:r>
          </a:p>
        </p:txBody>
      </p:sp>
      <p:pic>
        <p:nvPicPr>
          <p:cNvPr id="5" name="Picture 4">
            <a:extLst>
              <a:ext uri="{FF2B5EF4-FFF2-40B4-BE49-F238E27FC236}">
                <a16:creationId xmlns:a16="http://schemas.microsoft.com/office/drawing/2014/main" id="{44D294CA-6FC7-B2D9-4EDC-96B1FE6C3D0D}"/>
              </a:ext>
            </a:extLst>
          </p:cNvPr>
          <p:cNvPicPr>
            <a:picLocks noChangeAspect="1"/>
          </p:cNvPicPr>
          <p:nvPr/>
        </p:nvPicPr>
        <p:blipFill>
          <a:blip r:embed="rId2"/>
          <a:srcRect l="5000" t="4074" r="7349" b="5555"/>
          <a:stretch/>
        </p:blipFill>
        <p:spPr>
          <a:xfrm>
            <a:off x="3737508" y="3683447"/>
            <a:ext cx="5406492" cy="3135511"/>
          </a:xfrm>
          <a:prstGeom prst="rect">
            <a:avLst/>
          </a:prstGeom>
        </p:spPr>
      </p:pic>
    </p:spTree>
    <p:extLst>
      <p:ext uri="{BB962C8B-B14F-4D97-AF65-F5344CB8AC3E}">
        <p14:creationId xmlns:p14="http://schemas.microsoft.com/office/powerpoint/2010/main" val="1649913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0E781-1078-A904-034E-744FBF52F4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8E23CD9-83CC-BD36-6F30-AAF82F2AEE6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3E3FDC60-959B-149C-CDED-ADCE0A1E5BA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C6C31ED7-B87F-2933-A389-512E09E022C6}"/>
              </a:ext>
            </a:extLst>
          </p:cNvPr>
          <p:cNvPicPr>
            <a:picLocks noChangeAspect="1"/>
          </p:cNvPicPr>
          <p:nvPr/>
        </p:nvPicPr>
        <p:blipFill>
          <a:blip r:embed="rId2"/>
          <a:srcRect l="32500" t="26154" r="32500" b="27797"/>
          <a:stretch/>
        </p:blipFill>
        <p:spPr>
          <a:xfrm>
            <a:off x="3398876" y="2590800"/>
            <a:ext cx="5745123" cy="4251908"/>
          </a:xfrm>
          <a:prstGeom prst="rect">
            <a:avLst/>
          </a:prstGeom>
        </p:spPr>
      </p:pic>
      <p:sp>
        <p:nvSpPr>
          <p:cNvPr id="11" name="TextBox 10">
            <a:extLst>
              <a:ext uri="{FF2B5EF4-FFF2-40B4-BE49-F238E27FC236}">
                <a16:creationId xmlns:a16="http://schemas.microsoft.com/office/drawing/2014/main" id="{02717C7F-6A3C-FC2D-C167-04781D40434D}"/>
              </a:ext>
            </a:extLst>
          </p:cNvPr>
          <p:cNvSpPr txBox="1"/>
          <p:nvPr/>
        </p:nvSpPr>
        <p:spPr>
          <a:xfrm>
            <a:off x="0" y="466474"/>
            <a:ext cx="9144000" cy="2246769"/>
          </a:xfrm>
          <a:prstGeom prst="rect">
            <a:avLst/>
          </a:prstGeom>
          <a:solidFill>
            <a:schemeClr val="bg1"/>
          </a:solidFill>
        </p:spPr>
        <p:txBody>
          <a:bodyPr wrap="square">
            <a:spAutoFit/>
          </a:bodyPr>
          <a:lstStyle/>
          <a:p>
            <a:r>
              <a:rPr lang="en-US" sz="2800" b="1" dirty="0">
                <a:latin typeface="+mj-lt"/>
              </a:rPr>
              <a:t>3. Managing and Uninstalling Extensions</a:t>
            </a:r>
          </a:p>
          <a:p>
            <a:pPr marL="457200" indent="-457200">
              <a:buFont typeface="Arial" panose="020B0604020202020204" pitchFamily="34" charset="0"/>
              <a:buChar char="•"/>
            </a:pPr>
            <a:r>
              <a:rPr lang="en-US" sz="2800" dirty="0">
                <a:latin typeface="+mj-lt"/>
              </a:rPr>
              <a:t>Go to </a:t>
            </a:r>
            <a:r>
              <a:rPr lang="en-US" sz="2800" b="1" dirty="0">
                <a:latin typeface="+mj-lt"/>
              </a:rPr>
              <a:t>Extensions &gt; Manage Extensions</a:t>
            </a:r>
            <a:r>
              <a:rPr lang="en-US" sz="2800" dirty="0">
                <a:latin typeface="+mj-lt"/>
              </a:rPr>
              <a:t> to:</a:t>
            </a:r>
          </a:p>
          <a:p>
            <a:pPr marL="914400" lvl="1" indent="-457200">
              <a:buFont typeface="Arial" panose="020B0604020202020204" pitchFamily="34" charset="0"/>
              <a:buChar char="•"/>
            </a:pPr>
            <a:r>
              <a:rPr lang="en-US" sz="2800" dirty="0">
                <a:latin typeface="+mj-lt"/>
              </a:rPr>
              <a:t>View installed extensions.</a:t>
            </a:r>
          </a:p>
          <a:p>
            <a:pPr marL="914400" lvl="1" indent="-457200">
              <a:buFont typeface="Arial" panose="020B0604020202020204" pitchFamily="34" charset="0"/>
              <a:buChar char="•"/>
            </a:pPr>
            <a:r>
              <a:rPr lang="en-US" sz="2800" dirty="0">
                <a:latin typeface="+mj-lt"/>
              </a:rPr>
              <a:t>Enable/disable extensions.</a:t>
            </a:r>
          </a:p>
          <a:p>
            <a:pPr marL="914400" lvl="1" indent="-457200">
              <a:buFont typeface="Arial" panose="020B0604020202020204" pitchFamily="34" charset="0"/>
              <a:buChar char="•"/>
            </a:pPr>
            <a:r>
              <a:rPr lang="en-US" sz="2800" dirty="0">
                <a:latin typeface="+mj-lt"/>
              </a:rPr>
              <a:t>Uninstall unnecessary extensions.</a:t>
            </a:r>
          </a:p>
        </p:txBody>
      </p:sp>
    </p:spTree>
    <p:extLst>
      <p:ext uri="{BB962C8B-B14F-4D97-AF65-F5344CB8AC3E}">
        <p14:creationId xmlns:p14="http://schemas.microsoft.com/office/powerpoint/2010/main" val="2474694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1F2A-C7D6-9B66-EBDB-E8DD0DA8FC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3971F1-36A4-CD84-CEE8-90E9A125CD9B}"/>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EE08DF80-6A6D-8DA9-1198-2DEC15D51FE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E88253FD-C2B9-B874-862A-E0B8BA87646C}"/>
              </a:ext>
            </a:extLst>
          </p:cNvPr>
          <p:cNvSpPr txBox="1"/>
          <p:nvPr/>
        </p:nvSpPr>
        <p:spPr>
          <a:xfrm>
            <a:off x="-11875" y="1228397"/>
            <a:ext cx="9144000" cy="4401205"/>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4. Alternative Installation (Manual Method)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If the </a:t>
            </a:r>
            <a:r>
              <a:rPr kumimoji="0" lang="en-US" altLang="en-US" sz="2800" b="1" i="0" u="none" strike="noStrike" cap="none" normalizeH="0" baseline="0" dirty="0">
                <a:ln>
                  <a:noFill/>
                </a:ln>
                <a:solidFill>
                  <a:schemeClr val="tx1"/>
                </a:solidFill>
                <a:effectLst/>
                <a:latin typeface="+mj-lt"/>
              </a:rPr>
              <a:t>Marketplace is unavailable</a:t>
            </a:r>
            <a:r>
              <a:rPr kumimoji="0" lang="en-US" altLang="en-US" sz="2800" b="0" i="0" u="none" strike="noStrike" cap="none" normalizeH="0" baseline="0" dirty="0">
                <a:ln>
                  <a:noFill/>
                </a:ln>
                <a:solidFill>
                  <a:schemeClr val="tx1"/>
                </a:solidFill>
                <a:effectLst/>
                <a:latin typeface="+mj-lt"/>
              </a:rPr>
              <a:t> due to </a:t>
            </a:r>
            <a:r>
              <a:rPr kumimoji="0" lang="en-US" altLang="en-US" sz="2800" b="1" i="0" u="none" strike="noStrike" cap="none" normalizeH="0" baseline="0" dirty="0">
                <a:ln>
                  <a:noFill/>
                </a:ln>
                <a:solidFill>
                  <a:schemeClr val="tx1"/>
                </a:solidFill>
                <a:effectLst/>
                <a:latin typeface="+mj-lt"/>
              </a:rPr>
              <a:t>network restrictions (proxy/firewall)</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RapidMiner Marketplace</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Download the </a:t>
            </a:r>
            <a:r>
              <a:rPr kumimoji="0" lang="en-US" altLang="en-US" sz="2800" b="1" i="0" u="none" strike="noStrike" cap="none" normalizeH="0" baseline="0" dirty="0">
                <a:ln>
                  <a:noFill/>
                </a:ln>
                <a:solidFill>
                  <a:schemeClr val="tx1"/>
                </a:solidFill>
                <a:effectLst/>
                <a:latin typeface="+mj-lt"/>
              </a:rPr>
              <a:t>JAR file</a:t>
            </a:r>
            <a:r>
              <a:rPr kumimoji="0" lang="en-US" altLang="en-US" sz="2800" b="0" i="0" u="none" strike="noStrike" cap="none" normalizeH="0" baseline="0" dirty="0">
                <a:ln>
                  <a:noFill/>
                </a:ln>
                <a:solidFill>
                  <a:schemeClr val="tx1"/>
                </a:solidFill>
                <a:effectLst/>
                <a:latin typeface="+mj-lt"/>
              </a:rPr>
              <a:t> of the extension.</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Place it in the </a:t>
            </a:r>
            <a:r>
              <a:rPr kumimoji="0" lang="en-US" altLang="en-US" sz="2800" b="1" i="0" u="none" strike="noStrike" cap="none" normalizeH="0" baseline="0" dirty="0">
                <a:ln>
                  <a:noFill/>
                </a:ln>
                <a:solidFill>
                  <a:schemeClr val="tx1"/>
                </a:solidFill>
                <a:effectLst/>
                <a:latin typeface="+mj-lt"/>
              </a:rPr>
              <a:t>extensions folder</a:t>
            </a:r>
            <a:r>
              <a:rPr kumimoji="0" lang="en-US" altLang="en-US" sz="2800" b="0" i="0" u="none" strike="noStrike" cap="none" normalizeH="0" baseline="0" dirty="0">
                <a:ln>
                  <a:noFill/>
                </a:ln>
                <a:solidFill>
                  <a:schemeClr val="tx1"/>
                </a:solidFill>
                <a:effectLst/>
                <a:latin typeface="+mj-lt"/>
              </a:rPr>
              <a:t>:</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Windows:</a:t>
            </a:r>
            <a:r>
              <a:rPr kumimoji="0" lang="en-US" altLang="en-US" sz="2800" b="0" i="0" u="none" strike="noStrike" cap="none" normalizeH="0" baseline="0" dirty="0">
                <a:ln>
                  <a:noFill/>
                </a:ln>
                <a:solidFill>
                  <a:schemeClr val="tx1"/>
                </a:solidFill>
                <a:effectLst/>
                <a:latin typeface="+mj-lt"/>
              </a:rPr>
              <a:t> C:\Users\&lt;username&gt;\.RapidMiner\extensions\</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Mac/Linux:</a:t>
            </a:r>
            <a:r>
              <a:rPr kumimoji="0" lang="en-US" altLang="en-US" sz="2800" b="0" i="0" u="none" strike="noStrike" cap="none" normalizeH="0" baseline="0" dirty="0">
                <a:ln>
                  <a:noFill/>
                </a:ln>
                <a:solidFill>
                  <a:schemeClr val="tx1"/>
                </a:solidFill>
                <a:effectLst/>
                <a:latin typeface="+mj-lt"/>
              </a:rPr>
              <a:t> ~/.RapidMiner/extensions/</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Restart RapidMiner to activate the extension.</a:t>
            </a:r>
          </a:p>
        </p:txBody>
      </p:sp>
    </p:spTree>
    <p:extLst>
      <p:ext uri="{BB962C8B-B14F-4D97-AF65-F5344CB8AC3E}">
        <p14:creationId xmlns:p14="http://schemas.microsoft.com/office/powerpoint/2010/main" val="377017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705D-E532-F3C7-76E4-3265AA1783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2A9E2A-F87D-B87D-E4DF-BAB997BD841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6EE27857-A3A2-4616-91C7-19B8F5F910D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B6F28BB-5C67-7047-2261-0E7CE4587325}"/>
              </a:ext>
            </a:extLst>
          </p:cNvPr>
          <p:cNvSpPr txBox="1"/>
          <p:nvPr/>
        </p:nvSpPr>
        <p:spPr>
          <a:xfrm>
            <a:off x="519610" y="1483359"/>
            <a:ext cx="8054340" cy="4467120"/>
          </a:xfrm>
          <a:prstGeom prst="rect">
            <a:avLst/>
          </a:prstGeom>
        </p:spPr>
        <p:txBody>
          <a:bodyPr vert="horz" wrap="square" lIns="0" tIns="9525" rIns="0" bIns="0" rtlCol="0">
            <a:spAutoFit/>
          </a:bodyPr>
          <a:lstStyle/>
          <a:p>
            <a:pPr>
              <a:lnSpc>
                <a:spcPct val="150000"/>
              </a:lnSpc>
            </a:pPr>
            <a:r>
              <a:rPr lang="en-US" sz="2800" b="1" dirty="0">
                <a:latin typeface="+mj-lt"/>
              </a:rPr>
              <a:t>1. Business Understanding</a:t>
            </a:r>
          </a:p>
          <a:p>
            <a:pPr marL="457200" indent="-457200">
              <a:lnSpc>
                <a:spcPct val="150000"/>
              </a:lnSpc>
              <a:buFont typeface="Arial" panose="020B0604020202020204" pitchFamily="34" charset="0"/>
              <a:buChar char="•"/>
            </a:pPr>
            <a:r>
              <a:rPr lang="en-US" sz="2800" dirty="0">
                <a:latin typeface="+mj-lt"/>
              </a:rPr>
              <a:t>Define the project goals and how data mining can address them.</a:t>
            </a:r>
          </a:p>
          <a:p>
            <a:pPr marL="457200" indent="-457200">
              <a:lnSpc>
                <a:spcPct val="150000"/>
              </a:lnSpc>
              <a:buFont typeface="Arial" panose="020B0604020202020204" pitchFamily="34" charset="0"/>
              <a:buChar char="•"/>
            </a:pPr>
            <a:r>
              <a:rPr lang="en-US" sz="2800" dirty="0">
                <a:latin typeface="+mj-lt"/>
              </a:rPr>
              <a:t>Identify business problems that can be solved using data insights.</a:t>
            </a:r>
          </a:p>
          <a:p>
            <a:pPr marL="457200" lvl="1" indent="-457200">
              <a:lnSpc>
                <a:spcPct val="150000"/>
              </a:lnSpc>
              <a:buFont typeface="Wingdings" panose="05000000000000000000" pitchFamily="2" charset="2"/>
              <a:buChar char="ü"/>
            </a:pPr>
            <a:r>
              <a:rPr lang="en-US" sz="2800" b="1" dirty="0">
                <a:latin typeface="+mj-lt"/>
              </a:rPr>
              <a:t>Example:</a:t>
            </a:r>
            <a:r>
              <a:rPr lang="en-US" sz="2800" dirty="0">
                <a:latin typeface="+mj-lt"/>
              </a:rPr>
              <a:t> A bank wants to predict which customers are likely to default on loans.</a:t>
            </a:r>
          </a:p>
        </p:txBody>
      </p:sp>
    </p:spTree>
    <p:extLst>
      <p:ext uri="{BB962C8B-B14F-4D97-AF65-F5344CB8AC3E}">
        <p14:creationId xmlns:p14="http://schemas.microsoft.com/office/powerpoint/2010/main" val="895264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F372-17CA-1CFB-9208-812942FAFB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5B5C64B-D972-630E-4977-D6DE9DEC2530}"/>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Extension</a:t>
            </a:r>
            <a:endParaRPr spc="-10" dirty="0"/>
          </a:p>
        </p:txBody>
      </p:sp>
      <p:sp>
        <p:nvSpPr>
          <p:cNvPr id="4" name="object 4">
            <a:extLst>
              <a:ext uri="{FF2B5EF4-FFF2-40B4-BE49-F238E27FC236}">
                <a16:creationId xmlns:a16="http://schemas.microsoft.com/office/drawing/2014/main" id="{B7739926-3DC5-C4C5-1F51-1108E4718E7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CCF7320A-5505-D88E-9D95-332F96490574}"/>
              </a:ext>
            </a:extLst>
          </p:cNvPr>
          <p:cNvSpPr txBox="1"/>
          <p:nvPr/>
        </p:nvSpPr>
        <p:spPr>
          <a:xfrm>
            <a:off x="0" y="914400"/>
            <a:ext cx="9144000" cy="6488828"/>
          </a:xfrm>
          <a:prstGeom prst="rect">
            <a:avLst/>
          </a:prstGeom>
          <a:solidFill>
            <a:schemeClr val="bg1"/>
          </a:solidFill>
        </p:spPr>
        <p:txBody>
          <a:bodyPr wrap="square">
            <a:spAutoFit/>
          </a:bodyPr>
          <a:lstStyle/>
          <a:p>
            <a:pPr marL="342900" lvl="0" indent="-342900" rtl="0">
              <a:lnSpc>
                <a:spcPct val="150000"/>
              </a:lnSpc>
              <a:buFont typeface="Symbol" panose="05050102010706020507" pitchFamily="18" charset="2"/>
              <a:buChar char=""/>
            </a:pPr>
            <a:r>
              <a:rPr lang="en-AU" sz="2800" dirty="0">
                <a:effectLst/>
                <a:latin typeface="+mj-lt"/>
                <a:ea typeface="Times New Roman" panose="02020603050405020304" pitchFamily="18" charset="0"/>
              </a:rPr>
              <a:t>Does lecturer need to approve or process short extension requests? </a:t>
            </a:r>
            <a:r>
              <a:rPr lang="en-AU" sz="2800" dirty="0">
                <a:solidFill>
                  <a:srgbClr val="252320"/>
                </a:solidFill>
                <a:effectLst/>
                <a:latin typeface="+mj-lt"/>
                <a:ea typeface="Times New Roman" panose="02020603050405020304" pitchFamily="18" charset="0"/>
              </a:rPr>
              <a:t>No, short extensions are automatically approved once students submit their requests via the appropriate system.</a:t>
            </a:r>
            <a:endParaRPr lang="en-US" sz="2800" dirty="0">
              <a:effectLst/>
              <a:latin typeface="+mj-lt"/>
              <a:ea typeface="Times New Roman" panose="02020603050405020304" pitchFamily="18" charset="0"/>
            </a:endParaRPr>
          </a:p>
          <a:p>
            <a:pPr marL="342900" lvl="0" indent="-342900">
              <a:lnSpc>
                <a:spcPct val="150000"/>
              </a:lnSpc>
              <a:buFont typeface="Symbol" panose="05050102010706020507" pitchFamily="18" charset="2"/>
              <a:buChar char=""/>
            </a:pPr>
            <a:r>
              <a:rPr lang="en-AU" sz="2800" dirty="0">
                <a:effectLst/>
                <a:latin typeface="+mj-lt"/>
                <a:ea typeface="Times New Roman" panose="02020603050405020304" pitchFamily="18" charset="0"/>
              </a:rPr>
              <a:t>What if a student submits a short extension request after the original due date? Late extension requests are not accepted. Students must apply for special consideration </a:t>
            </a:r>
            <a:r>
              <a:rPr lang="en-AU" sz="2800" u="sng" dirty="0">
                <a:solidFill>
                  <a:srgbClr val="0000FF"/>
                </a:solidFill>
                <a:effectLst/>
                <a:latin typeface="+mj-lt"/>
                <a:ea typeface="Times New Roman" panose="02020603050405020304" pitchFamily="18" charset="0"/>
                <a:cs typeface="Calibri" panose="020F0502020204030204" pitchFamily="34" charset="0"/>
                <a:hlinkClick r:id="rId2"/>
              </a:rPr>
              <a:t>https://www.studentportal.acu.edu.au/course/assessment-exams-and-results/special-consideration</a:t>
            </a:r>
            <a:r>
              <a:rPr lang="en-AU" sz="2800" dirty="0">
                <a:effectLst/>
                <a:latin typeface="+mj-lt"/>
                <a:ea typeface="Times New Roman" panose="02020603050405020304" pitchFamily="18" charset="0"/>
              </a:rPr>
              <a:t> if they missed the original deadline.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813192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056E-EF16-984B-F5F7-5C0992B9DC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6A76FA2-E0AA-A882-5D6D-E7E2C351942D}"/>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Extension</a:t>
            </a:r>
            <a:endParaRPr spc="-10" dirty="0"/>
          </a:p>
        </p:txBody>
      </p:sp>
      <p:sp>
        <p:nvSpPr>
          <p:cNvPr id="4" name="object 4">
            <a:extLst>
              <a:ext uri="{FF2B5EF4-FFF2-40B4-BE49-F238E27FC236}">
                <a16:creationId xmlns:a16="http://schemas.microsoft.com/office/drawing/2014/main" id="{D28A82D5-6027-102D-7C87-43E1F1EEE03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9787396E-2AA7-8082-0119-B8CD59A9ACCF}"/>
              </a:ext>
            </a:extLst>
          </p:cNvPr>
          <p:cNvSpPr txBox="1"/>
          <p:nvPr/>
        </p:nvSpPr>
        <p:spPr>
          <a:xfrm>
            <a:off x="0" y="914400"/>
            <a:ext cx="9144000" cy="3903504"/>
          </a:xfrm>
          <a:prstGeom prst="rect">
            <a:avLst/>
          </a:prstGeom>
          <a:solidFill>
            <a:schemeClr val="bg1"/>
          </a:solidFill>
        </p:spPr>
        <p:txBody>
          <a:bodyPr wrap="square">
            <a:spAutoFit/>
          </a:bodyPr>
          <a:lstStyle/>
          <a:p>
            <a:pPr marL="342900" lvl="0" indent="-342900">
              <a:lnSpc>
                <a:spcPct val="150000"/>
              </a:lnSpc>
              <a:buFont typeface="Symbol" panose="05050102010706020507" pitchFamily="18" charset="2"/>
              <a:buChar char=""/>
            </a:pPr>
            <a:r>
              <a:rPr lang="en-AU" sz="2800" dirty="0">
                <a:effectLst/>
                <a:latin typeface="+mj-lt"/>
                <a:ea typeface="Times New Roman" panose="02020603050405020304" pitchFamily="18" charset="0"/>
              </a:rPr>
              <a:t>Are group assignments eligible for short extensions?</a:t>
            </a:r>
          </a:p>
          <a:p>
            <a:pPr lvl="0">
              <a:lnSpc>
                <a:spcPct val="150000"/>
              </a:lnSpc>
            </a:pPr>
            <a:r>
              <a:rPr lang="en-AU" sz="2800" dirty="0">
                <a:effectLst/>
                <a:latin typeface="+mj-lt"/>
                <a:ea typeface="Times New Roman" panose="02020603050405020304" pitchFamily="18" charset="0"/>
              </a:rPr>
              <a:t>No, group assignments and certain other tasks (e.g., exams, practical assessments) are not eligible for automatic extensions. You can include a statement in the assessment description to indicate that this assessment type is excluded from the automatic extension process.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1473864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9266F-51A7-07B9-9A5E-C5718F3C06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9267E1-4AD0-5F78-FB11-C0F6C50A8EAB}"/>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Extension</a:t>
            </a:r>
            <a:endParaRPr spc="-10" dirty="0"/>
          </a:p>
        </p:txBody>
      </p:sp>
      <p:sp>
        <p:nvSpPr>
          <p:cNvPr id="4" name="object 4">
            <a:extLst>
              <a:ext uri="{FF2B5EF4-FFF2-40B4-BE49-F238E27FC236}">
                <a16:creationId xmlns:a16="http://schemas.microsoft.com/office/drawing/2014/main" id="{351186FD-46E5-3750-0A87-23DE8D834C3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237D7A11-5FDA-EE67-3449-910B93FEF46A}"/>
              </a:ext>
            </a:extLst>
          </p:cNvPr>
          <p:cNvSpPr txBox="1"/>
          <p:nvPr/>
        </p:nvSpPr>
        <p:spPr>
          <a:xfrm>
            <a:off x="0" y="914400"/>
            <a:ext cx="9144000" cy="3903504"/>
          </a:xfrm>
          <a:prstGeom prst="rect">
            <a:avLst/>
          </a:prstGeom>
          <a:solidFill>
            <a:schemeClr val="bg1"/>
          </a:solidFill>
        </p:spPr>
        <p:txBody>
          <a:bodyPr wrap="square">
            <a:spAutoFit/>
          </a:bodyPr>
          <a:lstStyle/>
          <a:p>
            <a:pPr marL="342900" lvl="0" indent="-342900">
              <a:lnSpc>
                <a:spcPct val="150000"/>
              </a:lnSpc>
              <a:buFont typeface="Symbol" panose="05050102010706020507" pitchFamily="18" charset="2"/>
              <a:buChar char=""/>
            </a:pPr>
            <a:r>
              <a:rPr lang="en-AU" sz="2800" dirty="0">
                <a:effectLst/>
                <a:latin typeface="+mj-lt"/>
                <a:ea typeface="Times New Roman" panose="02020603050405020304" pitchFamily="18" charset="0"/>
              </a:rPr>
              <a:t>What happens if a student misses the 72-hour extension deadline?</a:t>
            </a:r>
          </a:p>
          <a:p>
            <a:pPr marL="342900" lvl="0" indent="-342900">
              <a:lnSpc>
                <a:spcPct val="150000"/>
              </a:lnSpc>
              <a:buFont typeface="Symbol" panose="05050102010706020507" pitchFamily="18" charset="2"/>
              <a:buChar char=""/>
            </a:pPr>
            <a:r>
              <a:rPr lang="en-AU" sz="2800" dirty="0">
                <a:effectLst/>
                <a:latin typeface="+mj-lt"/>
                <a:ea typeface="Times New Roman" panose="02020603050405020304" pitchFamily="18" charset="0"/>
              </a:rPr>
              <a:t>As per the Assessment Procedures, assessments submitted more than 72 hours after the extended due date will not be marked unless the student has been granted special consideration.</a:t>
            </a:r>
          </a:p>
        </p:txBody>
      </p:sp>
    </p:spTree>
    <p:extLst>
      <p:ext uri="{BB962C8B-B14F-4D97-AF65-F5344CB8AC3E}">
        <p14:creationId xmlns:p14="http://schemas.microsoft.com/office/powerpoint/2010/main" val="17061858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28EA6-8909-648B-B893-0BF056CA17D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7710B9-F5D9-3A92-9A2F-0C99F84D7ADD}"/>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Extension</a:t>
            </a:r>
            <a:endParaRPr spc="-10" dirty="0"/>
          </a:p>
        </p:txBody>
      </p:sp>
      <p:sp>
        <p:nvSpPr>
          <p:cNvPr id="4" name="object 4">
            <a:extLst>
              <a:ext uri="{FF2B5EF4-FFF2-40B4-BE49-F238E27FC236}">
                <a16:creationId xmlns:a16="http://schemas.microsoft.com/office/drawing/2014/main" id="{4C2A86F4-94B7-EAB8-8E1A-AD472942E63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984D46D1-8D66-B3E6-7116-D07A3203E332}"/>
              </a:ext>
            </a:extLst>
          </p:cNvPr>
          <p:cNvSpPr txBox="1"/>
          <p:nvPr/>
        </p:nvSpPr>
        <p:spPr>
          <a:xfrm>
            <a:off x="0" y="914400"/>
            <a:ext cx="9144000" cy="4549835"/>
          </a:xfrm>
          <a:prstGeom prst="rect">
            <a:avLst/>
          </a:prstGeom>
          <a:solidFill>
            <a:schemeClr val="bg1"/>
          </a:solidFill>
        </p:spPr>
        <p:txBody>
          <a:bodyPr wrap="square">
            <a:spAutoFit/>
          </a:bodyPr>
          <a:lstStyle/>
          <a:p>
            <a:pPr marL="342900" indent="-342900" rtl="0">
              <a:lnSpc>
                <a:spcPct val="150000"/>
              </a:lnSpc>
              <a:buFont typeface="Symbol" panose="05050102010706020507" pitchFamily="18" charset="2"/>
              <a:buChar char=""/>
            </a:pPr>
            <a:r>
              <a:rPr lang="en-AU" sz="2800" dirty="0">
                <a:solidFill>
                  <a:srgbClr val="252320"/>
                </a:solidFill>
                <a:effectLst/>
                <a:latin typeface="+mj-lt"/>
                <a:ea typeface="Times New Roman" panose="02020603050405020304" pitchFamily="18" charset="0"/>
              </a:rPr>
              <a:t>Students who require more than the 72-hour automatic extension can request additional time via email by attaching their EIP as evidence. Staff can adjust the due date and time for these students using the '</a:t>
            </a:r>
            <a:r>
              <a:rPr lang="en-AU" sz="2800" u="none" strike="noStrike" dirty="0">
                <a:solidFill>
                  <a:srgbClr val="428BCA"/>
                </a:solidFill>
                <a:effectLst/>
                <a:latin typeface="+mj-lt"/>
                <a:ea typeface="Times New Roman" panose="02020603050405020304" pitchFamily="18" charset="0"/>
                <a:cs typeface="Times New Roman" panose="02020603050405020304" pitchFamily="18" charset="0"/>
                <a:hlinkClick r:id="rId2"/>
              </a:rPr>
              <a:t>Assign-To</a:t>
            </a:r>
            <a:r>
              <a:rPr lang="en-AU" sz="2800" dirty="0">
                <a:solidFill>
                  <a:srgbClr val="252320"/>
                </a:solidFill>
                <a:effectLst/>
                <a:latin typeface="+mj-lt"/>
                <a:ea typeface="Times New Roman" panose="02020603050405020304" pitchFamily="18" charset="0"/>
                <a:hlinkClick r:id="rId2"/>
              </a:rPr>
              <a:t>’</a:t>
            </a:r>
            <a:r>
              <a:rPr lang="en-AU" sz="2800" dirty="0">
                <a:solidFill>
                  <a:srgbClr val="252320"/>
                </a:solidFill>
                <a:effectLst/>
                <a:latin typeface="+mj-lt"/>
                <a:ea typeface="Times New Roman" panose="02020603050405020304" pitchFamily="18" charset="0"/>
              </a:rPr>
              <a:t> Or </a:t>
            </a:r>
            <a:r>
              <a:rPr lang="en-AU" sz="2800" u="sng" dirty="0">
                <a:solidFill>
                  <a:srgbClr val="0000FF"/>
                </a:solidFill>
                <a:effectLst/>
                <a:latin typeface="+mj-lt"/>
                <a:ea typeface="Times New Roman" panose="02020603050405020304" pitchFamily="18" charset="0"/>
                <a:cs typeface="Calibri" panose="020F0502020204030204" pitchFamily="34" charset="0"/>
                <a:hlinkClick r:id="rId2"/>
              </a:rPr>
              <a:t>https://community.canvaslms.com/t5/Instructor-Guide/How-do-I-assign-an-assignment-to-everyone-individual-students-or/ta-p/1191</a:t>
            </a:r>
            <a:r>
              <a:rPr lang="en-AU" sz="2800" u="sng" dirty="0">
                <a:solidFill>
                  <a:srgbClr val="0000FF"/>
                </a:solidFill>
                <a:effectLst/>
                <a:latin typeface="+mj-lt"/>
                <a:ea typeface="Times New Roman" panose="02020603050405020304" pitchFamily="18" charset="0"/>
                <a:cs typeface="Calibri" panose="020F0502020204030204" pitchFamily="34" charset="0"/>
              </a:rPr>
              <a:t> </a:t>
            </a:r>
            <a:r>
              <a:rPr lang="en-AU" sz="2800" dirty="0">
                <a:solidFill>
                  <a:srgbClr val="252320"/>
                </a:solidFill>
                <a:effectLst/>
                <a:latin typeface="+mj-lt"/>
                <a:ea typeface="Times New Roman" panose="02020603050405020304" pitchFamily="18" charset="0"/>
              </a:rPr>
              <a:t>button in Canvas.</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800803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8B89-39B5-AC34-D393-DCFF4D2B2FA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35F426-8D59-B3C2-FFF7-2B448A66EC8A}"/>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Extension</a:t>
            </a:r>
            <a:endParaRPr spc="-10" dirty="0"/>
          </a:p>
        </p:txBody>
      </p:sp>
      <p:sp>
        <p:nvSpPr>
          <p:cNvPr id="4" name="object 4">
            <a:extLst>
              <a:ext uri="{FF2B5EF4-FFF2-40B4-BE49-F238E27FC236}">
                <a16:creationId xmlns:a16="http://schemas.microsoft.com/office/drawing/2014/main" id="{599F2C1A-CD2F-EF45-6577-C3EAA990945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7AA9BE01-B70D-723D-E567-98C2EF93E5C7}"/>
              </a:ext>
            </a:extLst>
          </p:cNvPr>
          <p:cNvSpPr txBox="1"/>
          <p:nvPr/>
        </p:nvSpPr>
        <p:spPr>
          <a:xfrm>
            <a:off x="0" y="914400"/>
            <a:ext cx="9144000" cy="3903504"/>
          </a:xfrm>
          <a:prstGeom prst="rect">
            <a:avLst/>
          </a:prstGeom>
          <a:solidFill>
            <a:schemeClr val="bg1"/>
          </a:solidFill>
        </p:spPr>
        <p:txBody>
          <a:bodyPr wrap="square">
            <a:spAutoFit/>
          </a:bodyPr>
          <a:lstStyle/>
          <a:p>
            <a:pPr marL="342900" indent="-342900" rtl="0">
              <a:lnSpc>
                <a:spcPct val="150000"/>
              </a:lnSpc>
              <a:buFont typeface="Symbol" panose="05050102010706020507" pitchFamily="18" charset="2"/>
              <a:buChar char=""/>
            </a:pPr>
            <a:r>
              <a:rPr lang="en-AU" sz="2800" dirty="0">
                <a:effectLst/>
                <a:latin typeface="+mj-lt"/>
                <a:ea typeface="Times New Roman" panose="02020603050405020304" pitchFamily="18" charset="0"/>
              </a:rPr>
              <a:t>How do I handle a situation where a student claims technical issues prevented them from submitting? Refer the student to the special consideration process for technical difficulties, as supporting evidence will be </a:t>
            </a:r>
            <a:r>
              <a:rPr lang="en-AU" sz="2800" dirty="0" err="1">
                <a:effectLst/>
                <a:latin typeface="+mj-lt"/>
                <a:ea typeface="Times New Roman" panose="02020603050405020304" pitchFamily="18" charset="0"/>
              </a:rPr>
              <a:t>required.</a:t>
            </a:r>
            <a:r>
              <a:rPr lang="en-AU" sz="2800" u="sng" dirty="0" err="1">
                <a:solidFill>
                  <a:srgbClr val="0000FF"/>
                </a:solidFill>
                <a:effectLst/>
                <a:latin typeface="+mj-lt"/>
                <a:ea typeface="Times New Roman" panose="02020603050405020304" pitchFamily="18" charset="0"/>
                <a:cs typeface="Calibri" panose="020F0502020204030204" pitchFamily="34" charset="0"/>
                <a:hlinkClick r:id="rId2"/>
              </a:rPr>
              <a:t>https</a:t>
            </a:r>
            <a:r>
              <a:rPr lang="en-AU" sz="2800" u="sng" dirty="0">
                <a:solidFill>
                  <a:srgbClr val="0000FF"/>
                </a:solidFill>
                <a:effectLst/>
                <a:latin typeface="+mj-lt"/>
                <a:ea typeface="Times New Roman" panose="02020603050405020304" pitchFamily="18" charset="0"/>
                <a:cs typeface="Calibri" panose="020F0502020204030204" pitchFamily="34" charset="0"/>
                <a:hlinkClick r:id="rId2"/>
              </a:rPr>
              <a:t>://www.studentportal.acu.edu.au/course/assessment-exams-and-results/special-consideration</a:t>
            </a:r>
            <a:r>
              <a:rPr lang="en-AU" sz="2800" dirty="0">
                <a:effectLst/>
                <a:latin typeface="+mj-lt"/>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856010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339-E632-9E22-A7B6-C9019F91C5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BAC6E-9EAC-CF1D-420B-AB0E38575A5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Thank You</a:t>
            </a:r>
            <a:endParaRPr spc="-10" dirty="0"/>
          </a:p>
        </p:txBody>
      </p:sp>
      <p:sp>
        <p:nvSpPr>
          <p:cNvPr id="4" name="object 4">
            <a:extLst>
              <a:ext uri="{FF2B5EF4-FFF2-40B4-BE49-F238E27FC236}">
                <a16:creationId xmlns:a16="http://schemas.microsoft.com/office/drawing/2014/main" id="{524FA3D3-2D48-1396-02E0-E592D20AE6B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9AB1092-95B3-7ACF-8F0C-CB846267DED1}"/>
              </a:ext>
            </a:extLst>
          </p:cNvPr>
          <p:cNvSpPr txBox="1"/>
          <p:nvPr/>
        </p:nvSpPr>
        <p:spPr>
          <a:xfrm>
            <a:off x="519610" y="141681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i="1" dirty="0">
                <a:solidFill>
                  <a:srgbClr val="3D3935"/>
                </a:solidFill>
                <a:latin typeface="+mj-lt"/>
                <a:cs typeface="Arial"/>
              </a:rPr>
              <a:t>Have a Great Learning Day!</a:t>
            </a:r>
            <a:endParaRPr sz="2800" dirty="0">
              <a:latin typeface="+mj-lt"/>
              <a:cs typeface="Arial"/>
            </a:endParaRPr>
          </a:p>
        </p:txBody>
      </p:sp>
      <p:sp>
        <p:nvSpPr>
          <p:cNvPr id="5" name="object 3">
            <a:extLst>
              <a:ext uri="{FF2B5EF4-FFF2-40B4-BE49-F238E27FC236}">
                <a16:creationId xmlns:a16="http://schemas.microsoft.com/office/drawing/2014/main" id="{A0227068-EB5C-24F0-54DA-165117897DD9}"/>
              </a:ext>
            </a:extLst>
          </p:cNvPr>
          <p:cNvSpPr txBox="1"/>
          <p:nvPr/>
        </p:nvSpPr>
        <p:spPr>
          <a:xfrm>
            <a:off x="552269" y="210746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dirty="0">
                <a:latin typeface="+mj-lt"/>
              </a:rPr>
              <a:t>Feel free to reach out with any questions!</a:t>
            </a:r>
            <a:endParaRPr sz="2800" dirty="0">
              <a:latin typeface="+mj-lt"/>
              <a:cs typeface="Arial"/>
            </a:endParaRPr>
          </a:p>
        </p:txBody>
      </p:sp>
    </p:spTree>
    <p:extLst>
      <p:ext uri="{BB962C8B-B14F-4D97-AF65-F5344CB8AC3E}">
        <p14:creationId xmlns:p14="http://schemas.microsoft.com/office/powerpoint/2010/main" val="251707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1445-57CF-069D-0019-9832610EFB8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8B6451-FBC0-6622-9E84-5B2BF378B43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450ED924-676B-99C8-FF10-C6BA76823BE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813125C8-D529-2B4E-61A1-3A85E0375AD2}"/>
              </a:ext>
            </a:extLst>
          </p:cNvPr>
          <p:cNvSpPr txBox="1"/>
          <p:nvPr/>
        </p:nvSpPr>
        <p:spPr>
          <a:xfrm>
            <a:off x="519610" y="1483359"/>
            <a:ext cx="8054340" cy="5113451"/>
          </a:xfrm>
          <a:prstGeom prst="rect">
            <a:avLst/>
          </a:prstGeom>
        </p:spPr>
        <p:txBody>
          <a:bodyPr vert="horz" wrap="square" lIns="0" tIns="9525" rIns="0" bIns="0" rtlCol="0">
            <a:spAutoFit/>
          </a:bodyPr>
          <a:lstStyle/>
          <a:p>
            <a:pPr>
              <a:lnSpc>
                <a:spcPct val="150000"/>
              </a:lnSpc>
            </a:pPr>
            <a:r>
              <a:rPr lang="en-US" sz="2800" b="1" dirty="0">
                <a:latin typeface="+mj-lt"/>
              </a:rPr>
              <a:t>2. Data Understanding</a:t>
            </a:r>
          </a:p>
          <a:p>
            <a:pPr marL="457200" indent="-457200">
              <a:lnSpc>
                <a:spcPct val="150000"/>
              </a:lnSpc>
              <a:buFont typeface="Arial" panose="020B0604020202020204" pitchFamily="34" charset="0"/>
              <a:buChar char="•"/>
            </a:pPr>
            <a:r>
              <a:rPr lang="en-US" sz="2800" dirty="0">
                <a:latin typeface="+mj-lt"/>
              </a:rPr>
              <a:t>Collect and explore the data.</a:t>
            </a:r>
          </a:p>
          <a:p>
            <a:pPr marL="457200" indent="-457200">
              <a:lnSpc>
                <a:spcPct val="150000"/>
              </a:lnSpc>
              <a:buFont typeface="Arial" panose="020B0604020202020204" pitchFamily="34" charset="0"/>
              <a:buChar char="•"/>
            </a:pPr>
            <a:r>
              <a:rPr lang="en-US" sz="2800" dirty="0">
                <a:latin typeface="+mj-lt"/>
              </a:rPr>
              <a:t>Identify missing values, outliers, and patterns.</a:t>
            </a:r>
          </a:p>
          <a:p>
            <a:pPr marL="457200" indent="-457200">
              <a:lnSpc>
                <a:spcPct val="150000"/>
              </a:lnSpc>
              <a:buFont typeface="Arial" panose="020B0604020202020204" pitchFamily="34" charset="0"/>
              <a:buChar char="•"/>
            </a:pPr>
            <a:r>
              <a:rPr lang="en-US" sz="2800" dirty="0">
                <a:latin typeface="+mj-lt"/>
              </a:rPr>
              <a:t>Perform Exploratory Data Analysis (EDA) using summary statistics and visualizations.</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An Australian retail company analyzes customer transactions to understand purchasing behavior.</a:t>
            </a:r>
          </a:p>
        </p:txBody>
      </p:sp>
    </p:spTree>
    <p:extLst>
      <p:ext uri="{BB962C8B-B14F-4D97-AF65-F5344CB8AC3E}">
        <p14:creationId xmlns:p14="http://schemas.microsoft.com/office/powerpoint/2010/main" val="407705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00503-6FAE-2A52-ECB0-4727373BE3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47DD5E-7BD2-F094-8030-B22A02A48840}"/>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6AF0818F-2DBE-0CBE-82DD-91AE9D6EE43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10A5D93-E4A1-EDA2-F32E-3E68D74737C0}"/>
              </a:ext>
            </a:extLst>
          </p:cNvPr>
          <p:cNvSpPr txBox="1"/>
          <p:nvPr/>
        </p:nvSpPr>
        <p:spPr>
          <a:xfrm>
            <a:off x="519610" y="1483359"/>
            <a:ext cx="8054340" cy="4533933"/>
          </a:xfrm>
          <a:prstGeom prst="rect">
            <a:avLst/>
          </a:prstGeom>
        </p:spPr>
        <p:txBody>
          <a:bodyPr vert="horz" wrap="square" lIns="0" tIns="9525" rIns="0" bIns="0" rtlCol="0">
            <a:spAutoFit/>
          </a:bodyPr>
          <a:lstStyle/>
          <a:p>
            <a:pPr>
              <a:lnSpc>
                <a:spcPct val="150000"/>
              </a:lnSpc>
            </a:pPr>
            <a:r>
              <a:rPr lang="fa-IR" sz="2800" b="1" dirty="0">
                <a:latin typeface="+mj-lt"/>
              </a:rPr>
              <a:t>3</a:t>
            </a:r>
            <a:r>
              <a:rPr lang="en-US" sz="2800" b="1" dirty="0">
                <a:latin typeface="+mj-lt"/>
              </a:rPr>
              <a:t>. Data Preparation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Clean the dataset (handle missing values, remove duplicates, and correct inconsistencies).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Transform data (normalization, encoding categorical variables).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Feature selection and engineering to enhance model performance.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800" b="1" i="0" u="none" strike="noStrike" cap="none" normalizeH="0" baseline="0" dirty="0">
                <a:ln>
                  <a:noFill/>
                </a:ln>
                <a:solidFill>
                  <a:schemeClr val="tx1"/>
                </a:solidFill>
                <a:effectLst/>
                <a:latin typeface="+mj-lt"/>
              </a:rPr>
              <a:t>Example:</a:t>
            </a:r>
            <a:r>
              <a:rPr kumimoji="0" lang="en-US" altLang="en-US" sz="2800" b="0" i="0" u="none" strike="noStrike" cap="none" normalizeH="0" baseline="0" dirty="0">
                <a:ln>
                  <a:noFill/>
                </a:ln>
                <a:solidFill>
                  <a:schemeClr val="tx1"/>
                </a:solidFill>
                <a:effectLst/>
                <a:latin typeface="+mj-lt"/>
              </a:rPr>
              <a:t> A telecommunications company preprocesses call logs before applying a churn prediction model. </a:t>
            </a:r>
          </a:p>
        </p:txBody>
      </p:sp>
    </p:spTree>
    <p:extLst>
      <p:ext uri="{BB962C8B-B14F-4D97-AF65-F5344CB8AC3E}">
        <p14:creationId xmlns:p14="http://schemas.microsoft.com/office/powerpoint/2010/main" val="423241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4F81-60EF-AAEE-EC01-1CAA5C799F7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CCEE10-8A61-6FDB-DC65-7B3387D4151A}"/>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06157CA4-0C20-6B2B-06F6-A30AE2CA012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9C61EF00-E6AE-A2AF-153B-7D2CAFD16981}"/>
              </a:ext>
            </a:extLst>
          </p:cNvPr>
          <p:cNvSpPr txBox="1"/>
          <p:nvPr/>
        </p:nvSpPr>
        <p:spPr>
          <a:xfrm>
            <a:off x="519610" y="1483359"/>
            <a:ext cx="8054340" cy="4533933"/>
          </a:xfrm>
          <a:prstGeom prst="rect">
            <a:avLst/>
          </a:prstGeom>
        </p:spPr>
        <p:txBody>
          <a:bodyPr vert="horz" wrap="square" lIns="0" tIns="9525" rIns="0" bIns="0" rtlCol="0">
            <a:spAutoFit/>
          </a:bodyPr>
          <a:lstStyle/>
          <a:p>
            <a:pPr>
              <a:lnSpc>
                <a:spcPct val="150000"/>
              </a:lnSpc>
            </a:pPr>
            <a:r>
              <a:rPr lang="en-US" sz="2800" b="1" dirty="0">
                <a:latin typeface="+mj-lt"/>
              </a:rPr>
              <a:t>4. Modeling</a:t>
            </a:r>
          </a:p>
          <a:p>
            <a:pPr marL="457200" indent="-457200">
              <a:lnSpc>
                <a:spcPct val="150000"/>
              </a:lnSpc>
              <a:buFont typeface="Arial" panose="020B0604020202020204" pitchFamily="34" charset="0"/>
              <a:buChar char="•"/>
            </a:pPr>
            <a:r>
              <a:rPr lang="en-US" sz="2800" dirty="0">
                <a:latin typeface="+mj-lt"/>
              </a:rPr>
              <a:t>Apply machine learning or statistical techniques to find patterns.</a:t>
            </a:r>
          </a:p>
          <a:p>
            <a:pPr marL="457200" indent="-457200">
              <a:buFont typeface="Arial" panose="020B0604020202020204" pitchFamily="34" charset="0"/>
              <a:buChar char="•"/>
            </a:pPr>
            <a:r>
              <a:rPr lang="en-US" sz="2800" dirty="0">
                <a:latin typeface="+mj-lt"/>
              </a:rPr>
              <a:t>Train and evaluate different models such as classification, clustering, regression, or association rule mining.</a:t>
            </a:r>
          </a:p>
          <a:p>
            <a:pPr marL="457200" indent="-457200">
              <a:buFont typeface="Wingdings" panose="05000000000000000000" pitchFamily="2" charset="2"/>
              <a:buChar char="ü"/>
            </a:pPr>
            <a:r>
              <a:rPr lang="en-US" sz="2800" b="1" dirty="0">
                <a:latin typeface="+mj-lt"/>
              </a:rPr>
              <a:t>Example:</a:t>
            </a:r>
            <a:r>
              <a:rPr lang="en-US" sz="2800" dirty="0">
                <a:latin typeface="+mj-lt"/>
              </a:rPr>
              <a:t> A health organization in Australia uses </a:t>
            </a:r>
            <a:r>
              <a:rPr lang="en-US" sz="2800" b="1" dirty="0">
                <a:latin typeface="+mj-lt"/>
              </a:rPr>
              <a:t>Random Forest models</a:t>
            </a:r>
            <a:r>
              <a:rPr lang="en-US" sz="2800" dirty="0">
                <a:latin typeface="+mj-lt"/>
              </a:rPr>
              <a:t> to predict patient readmission rates.</a:t>
            </a:r>
          </a:p>
        </p:txBody>
      </p:sp>
    </p:spTree>
    <p:extLst>
      <p:ext uri="{BB962C8B-B14F-4D97-AF65-F5344CB8AC3E}">
        <p14:creationId xmlns:p14="http://schemas.microsoft.com/office/powerpoint/2010/main" val="258430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AB9E-6E5D-6AB0-A88E-3425F14B88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128045-E41D-F16C-07F9-026F4DD1B5E7}"/>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C816D619-135A-8942-AE0D-3FCB6C53AE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F1DA1C2-48AC-A9A4-A91C-CDEC5C125747}"/>
              </a:ext>
            </a:extLst>
          </p:cNvPr>
          <p:cNvSpPr txBox="1"/>
          <p:nvPr/>
        </p:nvSpPr>
        <p:spPr>
          <a:xfrm>
            <a:off x="519610" y="1483359"/>
            <a:ext cx="8054340" cy="4467120"/>
          </a:xfrm>
          <a:prstGeom prst="rect">
            <a:avLst/>
          </a:prstGeom>
        </p:spPr>
        <p:txBody>
          <a:bodyPr vert="horz" wrap="square" lIns="0" tIns="9525" rIns="0" bIns="0" rtlCol="0">
            <a:spAutoFit/>
          </a:bodyPr>
          <a:lstStyle/>
          <a:p>
            <a:pPr>
              <a:lnSpc>
                <a:spcPct val="150000"/>
              </a:lnSpc>
            </a:pPr>
            <a:r>
              <a:rPr lang="en-US" sz="2800" b="1" dirty="0">
                <a:latin typeface="+mj-lt"/>
              </a:rPr>
              <a:t>5. Evaluation</a:t>
            </a:r>
          </a:p>
          <a:p>
            <a:pPr marL="457200" indent="-457200">
              <a:lnSpc>
                <a:spcPct val="150000"/>
              </a:lnSpc>
              <a:buFont typeface="Arial" panose="020B0604020202020204" pitchFamily="34" charset="0"/>
              <a:buChar char="•"/>
            </a:pPr>
            <a:r>
              <a:rPr lang="en-US" sz="2800" dirty="0">
                <a:latin typeface="+mj-lt"/>
              </a:rPr>
              <a:t>Assess the model’s accuracy, precision, recall, F1-score, and overall effectiveness.</a:t>
            </a:r>
          </a:p>
          <a:p>
            <a:pPr marL="457200" indent="-457200">
              <a:lnSpc>
                <a:spcPct val="150000"/>
              </a:lnSpc>
              <a:buFont typeface="Arial" panose="020B0604020202020204" pitchFamily="34" charset="0"/>
              <a:buChar char="•"/>
            </a:pPr>
            <a:r>
              <a:rPr lang="en-US" sz="2800" dirty="0">
                <a:latin typeface="+mj-lt"/>
              </a:rPr>
              <a:t>Compare different models and refine them based on results.</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 financial institution compares </a:t>
            </a:r>
            <a:r>
              <a:rPr lang="en-US" sz="2800" b="1" dirty="0">
                <a:latin typeface="+mj-lt"/>
              </a:rPr>
              <a:t>Logistic Regression vs. Neural Networks</a:t>
            </a:r>
            <a:r>
              <a:rPr lang="en-US" sz="2800" dirty="0">
                <a:latin typeface="+mj-lt"/>
              </a:rPr>
              <a:t> for fraud detection.</a:t>
            </a:r>
          </a:p>
        </p:txBody>
      </p:sp>
    </p:spTree>
    <p:extLst>
      <p:ext uri="{BB962C8B-B14F-4D97-AF65-F5344CB8AC3E}">
        <p14:creationId xmlns:p14="http://schemas.microsoft.com/office/powerpoint/2010/main" val="51856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16F3-96AB-61EA-49E9-D9F17DC0CD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1099592-6EDD-3468-36F5-F4400F1647F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8454E305-7D04-3537-4C17-162F85BDF03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7CCA654-0EF5-9020-8852-FDBB76E69A8C}"/>
              </a:ext>
            </a:extLst>
          </p:cNvPr>
          <p:cNvSpPr txBox="1"/>
          <p:nvPr/>
        </p:nvSpPr>
        <p:spPr>
          <a:xfrm>
            <a:off x="519610" y="1483359"/>
            <a:ext cx="8054340" cy="5113451"/>
          </a:xfrm>
          <a:prstGeom prst="rect">
            <a:avLst/>
          </a:prstGeom>
        </p:spPr>
        <p:txBody>
          <a:bodyPr vert="horz" wrap="square" lIns="0" tIns="9525" rIns="0" bIns="0" rtlCol="0">
            <a:spAutoFit/>
          </a:bodyPr>
          <a:lstStyle/>
          <a:p>
            <a:pPr>
              <a:lnSpc>
                <a:spcPct val="150000"/>
              </a:lnSpc>
            </a:pPr>
            <a:r>
              <a:rPr lang="en-US" sz="2800" b="1" dirty="0">
                <a:latin typeface="+mj-lt"/>
              </a:rPr>
              <a:t>6. Deployment</a:t>
            </a:r>
          </a:p>
          <a:p>
            <a:pPr marL="457200" indent="-457200">
              <a:lnSpc>
                <a:spcPct val="150000"/>
              </a:lnSpc>
              <a:buFont typeface="Arial" panose="020B0604020202020204" pitchFamily="34" charset="0"/>
              <a:buChar char="•"/>
            </a:pPr>
            <a:r>
              <a:rPr lang="en-US" sz="2800" dirty="0">
                <a:latin typeface="+mj-lt"/>
              </a:rPr>
              <a:t>Implement the model in a real-world environment for decision-making.</a:t>
            </a:r>
          </a:p>
          <a:p>
            <a:pPr marL="457200" indent="-457200">
              <a:lnSpc>
                <a:spcPct val="150000"/>
              </a:lnSpc>
              <a:buFont typeface="Arial" panose="020B0604020202020204" pitchFamily="34" charset="0"/>
              <a:buChar char="•"/>
            </a:pPr>
            <a:r>
              <a:rPr lang="en-US" sz="2800" dirty="0">
                <a:latin typeface="+mj-lt"/>
              </a:rPr>
              <a:t>Monitor performance and update models as needed.</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 global e-commerce platform deploys a </a:t>
            </a:r>
            <a:r>
              <a:rPr lang="en-US" sz="2800" b="1" dirty="0">
                <a:latin typeface="+mj-lt"/>
              </a:rPr>
              <a:t>recommendation system</a:t>
            </a:r>
            <a:r>
              <a:rPr lang="en-US" sz="2800" dirty="0">
                <a:latin typeface="+mj-lt"/>
              </a:rPr>
              <a:t> for personalized product suggestions.</a:t>
            </a:r>
          </a:p>
        </p:txBody>
      </p:sp>
    </p:spTree>
    <p:extLst>
      <p:ext uri="{BB962C8B-B14F-4D97-AF65-F5344CB8AC3E}">
        <p14:creationId xmlns:p14="http://schemas.microsoft.com/office/powerpoint/2010/main" val="97668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7C11-E135-45D4-BD9E-7E2E8F5A16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8506B0-B794-4ADF-2E58-F22BDA5F8BD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03E6986E-4F08-E684-0147-8C6690F8A7A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0CCD5DD3-AD9C-26AD-8586-B419F386D33D}"/>
              </a:ext>
            </a:extLst>
          </p:cNvPr>
          <p:cNvSpPr txBox="1"/>
          <p:nvPr/>
        </p:nvSpPr>
        <p:spPr>
          <a:xfrm>
            <a:off x="519610" y="1483359"/>
            <a:ext cx="8054340" cy="440505"/>
          </a:xfrm>
          <a:prstGeom prst="rect">
            <a:avLst/>
          </a:prstGeom>
        </p:spPr>
        <p:txBody>
          <a:bodyPr vert="horz" wrap="square" lIns="0" tIns="9525" rIns="0" bIns="0" rtlCol="0">
            <a:spAutoFit/>
          </a:bodyPr>
          <a:lstStyle/>
          <a:p>
            <a:r>
              <a:rPr lang="en-US" sz="2800" b="1" dirty="0">
                <a:latin typeface="+mj-lt"/>
              </a:rPr>
              <a:t>How is Data Mining Used in Australia and Globally?</a:t>
            </a:r>
          </a:p>
        </p:txBody>
      </p:sp>
      <p:sp>
        <p:nvSpPr>
          <p:cNvPr id="6" name="TextBox 5">
            <a:extLst>
              <a:ext uri="{FF2B5EF4-FFF2-40B4-BE49-F238E27FC236}">
                <a16:creationId xmlns:a16="http://schemas.microsoft.com/office/drawing/2014/main" id="{84E94AFF-837A-162A-0387-D32E4343B9D9}"/>
              </a:ext>
            </a:extLst>
          </p:cNvPr>
          <p:cNvSpPr txBox="1"/>
          <p:nvPr/>
        </p:nvSpPr>
        <p:spPr>
          <a:xfrm>
            <a:off x="515893" y="2221056"/>
            <a:ext cx="7811950" cy="3539430"/>
          </a:xfrm>
          <a:prstGeom prst="rect">
            <a:avLst/>
          </a:prstGeom>
          <a:noFill/>
        </p:spPr>
        <p:txBody>
          <a:bodyPr wrap="square">
            <a:spAutoFit/>
          </a:bodyPr>
          <a:lstStyle/>
          <a:p>
            <a:r>
              <a:rPr lang="en-US" sz="2800" dirty="0">
                <a:latin typeface="+mj-lt"/>
              </a:rPr>
              <a:t> </a:t>
            </a:r>
            <a:r>
              <a:rPr lang="en-US" sz="2800" b="1" dirty="0">
                <a:latin typeface="+mj-lt"/>
              </a:rPr>
              <a:t>In Australia:</a:t>
            </a:r>
            <a:endParaRPr lang="en-US" sz="2800" dirty="0">
              <a:latin typeface="+mj-lt"/>
            </a:endParaRPr>
          </a:p>
          <a:p>
            <a:pPr marL="457200" indent="-457200">
              <a:buFont typeface="Arial" panose="020B0604020202020204" pitchFamily="34" charset="0"/>
              <a:buChar char="•"/>
            </a:pPr>
            <a:r>
              <a:rPr lang="en-US" sz="2800" dirty="0">
                <a:latin typeface="+mj-lt"/>
              </a:rPr>
              <a:t>The </a:t>
            </a:r>
            <a:r>
              <a:rPr lang="en-US" sz="2800" b="1" dirty="0">
                <a:latin typeface="+mj-lt"/>
              </a:rPr>
              <a:t>Australian Taxation Office (ATO)</a:t>
            </a:r>
            <a:r>
              <a:rPr lang="en-US" sz="2800" dirty="0">
                <a:latin typeface="+mj-lt"/>
              </a:rPr>
              <a:t> uses data mining to detect tax fraud and anomalies.</a:t>
            </a:r>
          </a:p>
          <a:p>
            <a:pPr marL="457200" indent="-457200">
              <a:buFont typeface="Arial" panose="020B0604020202020204" pitchFamily="34" charset="0"/>
              <a:buChar char="•"/>
            </a:pPr>
            <a:r>
              <a:rPr lang="en-US" sz="2800" b="1" dirty="0">
                <a:latin typeface="+mj-lt"/>
              </a:rPr>
              <a:t>Australian banks</a:t>
            </a:r>
            <a:r>
              <a:rPr lang="en-US" sz="2800" dirty="0">
                <a:latin typeface="+mj-lt"/>
              </a:rPr>
              <a:t> apply machine learning models to </a:t>
            </a:r>
            <a:r>
              <a:rPr lang="en-US" sz="2800" b="1" dirty="0">
                <a:latin typeface="+mj-lt"/>
              </a:rPr>
              <a:t>predict loan defaults</a:t>
            </a:r>
            <a:r>
              <a:rPr lang="en-US" sz="2800" dirty="0">
                <a:latin typeface="+mj-lt"/>
              </a:rPr>
              <a:t> and prevent financial fraud.</a:t>
            </a:r>
          </a:p>
          <a:p>
            <a:pPr marL="457200" indent="-457200">
              <a:buFont typeface="Arial" panose="020B0604020202020204" pitchFamily="34" charset="0"/>
              <a:buChar char="•"/>
            </a:pPr>
            <a:r>
              <a:rPr lang="en-US" sz="2800" b="1" dirty="0">
                <a:latin typeface="+mj-lt"/>
              </a:rPr>
              <a:t>Healthcare organizations</a:t>
            </a:r>
            <a:r>
              <a:rPr lang="en-US" sz="2800" dirty="0">
                <a:latin typeface="+mj-lt"/>
              </a:rPr>
              <a:t> leverage predictive models to </a:t>
            </a:r>
            <a:r>
              <a:rPr lang="en-US" sz="2800" b="1" dirty="0">
                <a:latin typeface="+mj-lt"/>
              </a:rPr>
              <a:t>forecast hospital resource needs</a:t>
            </a:r>
            <a:r>
              <a:rPr lang="en-US" sz="2800" dirty="0">
                <a:latin typeface="+mj-lt"/>
              </a:rPr>
              <a:t>.</a:t>
            </a:r>
          </a:p>
        </p:txBody>
      </p:sp>
    </p:spTree>
    <p:extLst>
      <p:ext uri="{BB962C8B-B14F-4D97-AF65-F5344CB8AC3E}">
        <p14:creationId xmlns:p14="http://schemas.microsoft.com/office/powerpoint/2010/main" val="21358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Unit</a:t>
            </a:r>
            <a:r>
              <a:rPr spc="-80" dirty="0"/>
              <a:t> </a:t>
            </a:r>
            <a:r>
              <a:rPr dirty="0"/>
              <a:t>Learning</a:t>
            </a:r>
            <a:r>
              <a:rPr spc="-75" dirty="0"/>
              <a:t> </a:t>
            </a:r>
            <a:r>
              <a:rPr spc="-10" dirty="0"/>
              <a:t>Outcomes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14970" cy="2436495"/>
          </a:xfrm>
          <a:prstGeom prst="rect">
            <a:avLst/>
          </a:prstGeom>
        </p:spPr>
        <p:txBody>
          <a:bodyPr vert="horz" wrap="square" lIns="0" tIns="9525" rIns="0" bIns="0" rtlCol="0">
            <a:spAutoFit/>
          </a:bodyPr>
          <a:lstStyle/>
          <a:p>
            <a:pPr marL="12700" marR="206375">
              <a:lnSpc>
                <a:spcPct val="101099"/>
              </a:lnSpc>
              <a:spcBef>
                <a:spcPts val="75"/>
              </a:spcBef>
              <a:tabLst>
                <a:tab pos="926465" algn="l"/>
              </a:tabLst>
            </a:pPr>
            <a:r>
              <a:rPr sz="1900" spc="-25" dirty="0">
                <a:solidFill>
                  <a:srgbClr val="3D3935"/>
                </a:solidFill>
                <a:latin typeface="Arial"/>
                <a:cs typeface="Arial"/>
              </a:rPr>
              <a:t>LO1</a:t>
            </a:r>
            <a:r>
              <a:rPr sz="1900" dirty="0">
                <a:solidFill>
                  <a:srgbClr val="3D3935"/>
                </a:solidFill>
                <a:latin typeface="Arial"/>
                <a:cs typeface="Arial"/>
              </a:rPr>
              <a:t>	Explain</a:t>
            </a:r>
            <a:r>
              <a:rPr sz="1900" spc="-60" dirty="0">
                <a:solidFill>
                  <a:srgbClr val="3D3935"/>
                </a:solidFill>
                <a:latin typeface="Arial"/>
                <a:cs typeface="Arial"/>
              </a:rPr>
              <a:t> </a:t>
            </a:r>
            <a:r>
              <a:rPr sz="1900" dirty="0">
                <a:solidFill>
                  <a:srgbClr val="3D3935"/>
                </a:solidFill>
                <a:latin typeface="Arial"/>
                <a:cs typeface="Arial"/>
              </a:rPr>
              <a:t>various</a:t>
            </a:r>
            <a:r>
              <a:rPr sz="1900" spc="-50" dirty="0">
                <a:solidFill>
                  <a:srgbClr val="3D3935"/>
                </a:solidFill>
                <a:latin typeface="Arial"/>
                <a:cs typeface="Arial"/>
              </a:rPr>
              <a:t> </a:t>
            </a:r>
            <a:r>
              <a:rPr sz="1900" dirty="0">
                <a:solidFill>
                  <a:srgbClr val="3D3935"/>
                </a:solidFill>
                <a:latin typeface="Arial"/>
                <a:cs typeface="Arial"/>
              </a:rPr>
              <a:t>computational</a:t>
            </a:r>
            <a:r>
              <a:rPr sz="1900" spc="-50" dirty="0">
                <a:solidFill>
                  <a:srgbClr val="3D3935"/>
                </a:solidFill>
                <a:latin typeface="Arial"/>
                <a:cs typeface="Arial"/>
              </a:rPr>
              <a:t> </a:t>
            </a:r>
            <a:r>
              <a:rPr sz="1900" dirty="0">
                <a:solidFill>
                  <a:srgbClr val="3D3935"/>
                </a:solidFill>
                <a:latin typeface="Arial"/>
                <a:cs typeface="Arial"/>
              </a:rPr>
              <a:t>and</a:t>
            </a:r>
            <a:r>
              <a:rPr sz="1900" spc="-45" dirty="0">
                <a:solidFill>
                  <a:srgbClr val="3D3935"/>
                </a:solidFill>
                <a:latin typeface="Arial"/>
                <a:cs typeface="Arial"/>
              </a:rPr>
              <a:t> </a:t>
            </a:r>
            <a:r>
              <a:rPr sz="1900" dirty="0">
                <a:solidFill>
                  <a:srgbClr val="3D3935"/>
                </a:solidFill>
                <a:latin typeface="Arial"/>
                <a:cs typeface="Arial"/>
              </a:rPr>
              <a:t>statistical</a:t>
            </a:r>
            <a:r>
              <a:rPr sz="1900" spc="-50" dirty="0">
                <a:solidFill>
                  <a:srgbClr val="3D3935"/>
                </a:solidFill>
                <a:latin typeface="Arial"/>
                <a:cs typeface="Arial"/>
              </a:rPr>
              <a:t> </a:t>
            </a:r>
            <a:r>
              <a:rPr sz="1900" dirty="0">
                <a:solidFill>
                  <a:srgbClr val="3D3935"/>
                </a:solidFill>
                <a:latin typeface="Arial"/>
                <a:cs typeface="Arial"/>
              </a:rPr>
              <a:t>techniques</a:t>
            </a:r>
            <a:r>
              <a:rPr sz="1900" spc="-50" dirty="0">
                <a:solidFill>
                  <a:srgbClr val="3D3935"/>
                </a:solidFill>
                <a:latin typeface="Arial"/>
                <a:cs typeface="Arial"/>
              </a:rPr>
              <a:t> </a:t>
            </a:r>
            <a:r>
              <a:rPr sz="1900" dirty="0">
                <a:solidFill>
                  <a:srgbClr val="3D3935"/>
                </a:solidFill>
                <a:latin typeface="Arial"/>
                <a:cs typeface="Arial"/>
              </a:rPr>
              <a:t>for</a:t>
            </a:r>
            <a:r>
              <a:rPr sz="1900" spc="-45" dirty="0">
                <a:solidFill>
                  <a:srgbClr val="3D3935"/>
                </a:solidFill>
                <a:latin typeface="Arial"/>
                <a:cs typeface="Arial"/>
              </a:rPr>
              <a:t> </a:t>
            </a:r>
            <a:r>
              <a:rPr sz="1900" spc="-20" dirty="0">
                <a:solidFill>
                  <a:srgbClr val="3D3935"/>
                </a:solidFill>
                <a:latin typeface="Arial"/>
                <a:cs typeface="Arial"/>
              </a:rPr>
              <a:t>data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and</a:t>
            </a:r>
            <a:r>
              <a:rPr sz="1900" spc="-35" dirty="0">
                <a:solidFill>
                  <a:srgbClr val="3D3935"/>
                </a:solidFill>
                <a:latin typeface="Arial"/>
                <a:cs typeface="Arial"/>
              </a:rPr>
              <a:t> </a:t>
            </a:r>
            <a:r>
              <a:rPr sz="1900" dirty="0">
                <a:solidFill>
                  <a:srgbClr val="3D3935"/>
                </a:solidFill>
                <a:latin typeface="Arial"/>
                <a:cs typeface="Arial"/>
              </a:rPr>
              <a:t>their</a:t>
            </a:r>
            <a:r>
              <a:rPr sz="1900" spc="-40" dirty="0">
                <a:solidFill>
                  <a:srgbClr val="3D3935"/>
                </a:solidFill>
                <a:latin typeface="Arial"/>
                <a:cs typeface="Arial"/>
              </a:rPr>
              <a:t> </a:t>
            </a:r>
            <a:r>
              <a:rPr sz="1900" dirty="0">
                <a:solidFill>
                  <a:srgbClr val="3D3935"/>
                </a:solidFill>
                <a:latin typeface="Arial"/>
                <a:cs typeface="Arial"/>
              </a:rPr>
              <a:t>applications</a:t>
            </a:r>
            <a:r>
              <a:rPr sz="1900" spc="-40" dirty="0">
                <a:solidFill>
                  <a:srgbClr val="3D3935"/>
                </a:solidFill>
                <a:latin typeface="Arial"/>
                <a:cs typeface="Arial"/>
              </a:rPr>
              <a:t> </a:t>
            </a:r>
            <a:r>
              <a:rPr sz="1900" dirty="0">
                <a:solidFill>
                  <a:srgbClr val="3D3935"/>
                </a:solidFill>
                <a:latin typeface="Arial"/>
                <a:cs typeface="Arial"/>
              </a:rPr>
              <a:t>(GA5,</a:t>
            </a:r>
            <a:r>
              <a:rPr sz="1900" spc="-45" dirty="0">
                <a:solidFill>
                  <a:srgbClr val="3D3935"/>
                </a:solidFill>
                <a:latin typeface="Arial"/>
                <a:cs typeface="Arial"/>
              </a:rPr>
              <a:t> </a:t>
            </a:r>
            <a:r>
              <a:rPr sz="1900" spc="-20" dirty="0">
                <a:solidFill>
                  <a:srgbClr val="3D3935"/>
                </a:solidFill>
                <a:latin typeface="Arial"/>
                <a:cs typeface="Arial"/>
              </a:rPr>
              <a:t>GA8)</a:t>
            </a:r>
            <a:endParaRPr sz="1900" dirty="0">
              <a:latin typeface="Arial"/>
              <a:cs typeface="Arial"/>
            </a:endParaRPr>
          </a:p>
          <a:p>
            <a:pPr marL="12700" marR="536575">
              <a:lnSpc>
                <a:spcPct val="100000"/>
              </a:lnSpc>
              <a:spcBef>
                <a:spcPts val="1030"/>
              </a:spcBef>
              <a:tabLst>
                <a:tab pos="669290" algn="l"/>
              </a:tabLst>
            </a:pPr>
            <a:r>
              <a:rPr sz="1900" spc="-25" dirty="0">
                <a:solidFill>
                  <a:srgbClr val="3D3935"/>
                </a:solidFill>
                <a:latin typeface="Arial"/>
                <a:cs typeface="Arial"/>
              </a:rPr>
              <a:t>LO2</a:t>
            </a:r>
            <a:r>
              <a:rPr sz="1900" dirty="0">
                <a:solidFill>
                  <a:srgbClr val="3D3935"/>
                </a:solidFill>
                <a:latin typeface="Arial"/>
                <a:cs typeface="Arial"/>
              </a:rPr>
              <a:t>	discuss</a:t>
            </a:r>
            <a:r>
              <a:rPr sz="1900" spc="-45" dirty="0">
                <a:solidFill>
                  <a:srgbClr val="3D3935"/>
                </a:solidFill>
                <a:latin typeface="Arial"/>
                <a:cs typeface="Arial"/>
              </a:rPr>
              <a:t> </a:t>
            </a:r>
            <a:r>
              <a:rPr sz="1900" dirty="0">
                <a:solidFill>
                  <a:srgbClr val="3D3935"/>
                </a:solidFill>
                <a:latin typeface="Arial"/>
                <a:cs typeface="Arial"/>
              </a:rPr>
              <a:t>ethical</a:t>
            </a:r>
            <a:r>
              <a:rPr sz="1900" spc="-40" dirty="0">
                <a:solidFill>
                  <a:srgbClr val="3D3935"/>
                </a:solidFill>
                <a:latin typeface="Arial"/>
                <a:cs typeface="Arial"/>
              </a:rPr>
              <a:t> </a:t>
            </a:r>
            <a:r>
              <a:rPr sz="1900" dirty="0">
                <a:solidFill>
                  <a:srgbClr val="3D3935"/>
                </a:solidFill>
                <a:latin typeface="Arial"/>
                <a:cs typeface="Arial"/>
              </a:rPr>
              <a:t>perspectives</a:t>
            </a:r>
            <a:r>
              <a:rPr sz="1900" spc="-40" dirty="0">
                <a:solidFill>
                  <a:srgbClr val="3D3935"/>
                </a:solidFill>
                <a:latin typeface="Arial"/>
                <a:cs typeface="Arial"/>
              </a:rPr>
              <a:t> </a:t>
            </a:r>
            <a:r>
              <a:rPr sz="1900" dirty="0">
                <a:solidFill>
                  <a:srgbClr val="3D3935"/>
                </a:solidFill>
                <a:latin typeface="Arial"/>
                <a:cs typeface="Arial"/>
              </a:rPr>
              <a:t>in</a:t>
            </a:r>
            <a:r>
              <a:rPr sz="1900" spc="-40" dirty="0">
                <a:solidFill>
                  <a:srgbClr val="3D3935"/>
                </a:solidFill>
                <a:latin typeface="Arial"/>
                <a:cs typeface="Arial"/>
              </a:rPr>
              <a:t> </a:t>
            </a:r>
            <a:r>
              <a:rPr sz="1900" dirty="0">
                <a:solidFill>
                  <a:srgbClr val="3D3935"/>
                </a:solidFill>
                <a:latin typeface="Arial"/>
                <a:cs typeface="Arial"/>
              </a:rPr>
              <a:t>data</a:t>
            </a:r>
            <a:r>
              <a:rPr sz="1900" spc="-35" dirty="0">
                <a:solidFill>
                  <a:srgbClr val="3D3935"/>
                </a:solidFill>
                <a:latin typeface="Arial"/>
                <a:cs typeface="Arial"/>
              </a:rPr>
              <a:t>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such</a:t>
            </a:r>
            <a:r>
              <a:rPr sz="1900" spc="-35" dirty="0">
                <a:solidFill>
                  <a:srgbClr val="3D3935"/>
                </a:solidFill>
                <a:latin typeface="Arial"/>
                <a:cs typeface="Arial"/>
              </a:rPr>
              <a:t> </a:t>
            </a:r>
            <a:r>
              <a:rPr sz="1900" dirty="0">
                <a:solidFill>
                  <a:srgbClr val="3D3935"/>
                </a:solidFill>
                <a:latin typeface="Arial"/>
                <a:cs typeface="Arial"/>
              </a:rPr>
              <a:t>as</a:t>
            </a:r>
            <a:r>
              <a:rPr sz="1900" spc="-45" dirty="0">
                <a:solidFill>
                  <a:srgbClr val="3D3935"/>
                </a:solidFill>
                <a:latin typeface="Arial"/>
                <a:cs typeface="Arial"/>
              </a:rPr>
              <a:t> </a:t>
            </a:r>
            <a:r>
              <a:rPr sz="1900" spc="-10" dirty="0">
                <a:solidFill>
                  <a:srgbClr val="3D3935"/>
                </a:solidFill>
                <a:latin typeface="Arial"/>
                <a:cs typeface="Arial"/>
              </a:rPr>
              <a:t>subsidiarity, </a:t>
            </a:r>
            <a:r>
              <a:rPr sz="1900" dirty="0">
                <a:solidFill>
                  <a:srgbClr val="3D3935"/>
                </a:solidFill>
                <a:latin typeface="Arial"/>
                <a:cs typeface="Arial"/>
              </a:rPr>
              <a:t>stewardship</a:t>
            </a:r>
            <a:r>
              <a:rPr sz="1900" spc="-40" dirty="0">
                <a:solidFill>
                  <a:srgbClr val="3D3935"/>
                </a:solidFill>
                <a:latin typeface="Arial"/>
                <a:cs typeface="Arial"/>
              </a:rPr>
              <a:t> </a:t>
            </a:r>
            <a:r>
              <a:rPr sz="1900" dirty="0">
                <a:solidFill>
                  <a:srgbClr val="3D3935"/>
                </a:solidFill>
                <a:latin typeface="Arial"/>
                <a:cs typeface="Arial"/>
              </a:rPr>
              <a:t>of</a:t>
            </a:r>
            <a:r>
              <a:rPr sz="1900" spc="-50" dirty="0">
                <a:solidFill>
                  <a:srgbClr val="3D3935"/>
                </a:solidFill>
                <a:latin typeface="Arial"/>
                <a:cs typeface="Arial"/>
              </a:rPr>
              <a:t> </a:t>
            </a:r>
            <a:r>
              <a:rPr sz="1900" dirty="0">
                <a:solidFill>
                  <a:srgbClr val="3D3935"/>
                </a:solidFill>
                <a:latin typeface="Arial"/>
                <a:cs typeface="Arial"/>
              </a:rPr>
              <a:t>resources,</a:t>
            </a:r>
            <a:r>
              <a:rPr sz="1900" spc="-45" dirty="0">
                <a:solidFill>
                  <a:srgbClr val="3D3935"/>
                </a:solidFill>
                <a:latin typeface="Arial"/>
                <a:cs typeface="Arial"/>
              </a:rPr>
              <a:t> </a:t>
            </a:r>
            <a:r>
              <a:rPr sz="1900" dirty="0">
                <a:solidFill>
                  <a:srgbClr val="3D3935"/>
                </a:solidFill>
                <a:latin typeface="Arial"/>
                <a:cs typeface="Arial"/>
              </a:rPr>
              <a:t>and</a:t>
            </a:r>
            <a:r>
              <a:rPr sz="1900" spc="-40" dirty="0">
                <a:solidFill>
                  <a:srgbClr val="3D3935"/>
                </a:solidFill>
                <a:latin typeface="Arial"/>
                <a:cs typeface="Arial"/>
              </a:rPr>
              <a:t> </a:t>
            </a:r>
            <a:r>
              <a:rPr sz="1900" dirty="0">
                <a:solidFill>
                  <a:srgbClr val="3D3935"/>
                </a:solidFill>
                <a:latin typeface="Arial"/>
                <a:cs typeface="Arial"/>
              </a:rPr>
              <a:t>human</a:t>
            </a:r>
            <a:r>
              <a:rPr sz="1900" spc="-35" dirty="0">
                <a:solidFill>
                  <a:srgbClr val="3D3935"/>
                </a:solidFill>
                <a:latin typeface="Arial"/>
                <a:cs typeface="Arial"/>
              </a:rPr>
              <a:t> </a:t>
            </a:r>
            <a:r>
              <a:rPr sz="1900" dirty="0">
                <a:solidFill>
                  <a:srgbClr val="3D3935"/>
                </a:solidFill>
                <a:latin typeface="Arial"/>
                <a:cs typeface="Arial"/>
              </a:rPr>
              <a:t>dignity</a:t>
            </a:r>
            <a:r>
              <a:rPr sz="1900" spc="-45" dirty="0">
                <a:solidFill>
                  <a:srgbClr val="3D3935"/>
                </a:solidFill>
                <a:latin typeface="Arial"/>
                <a:cs typeface="Arial"/>
              </a:rPr>
              <a:t> </a:t>
            </a:r>
            <a:r>
              <a:rPr sz="1900" dirty="0">
                <a:solidFill>
                  <a:srgbClr val="3D3935"/>
                </a:solidFill>
                <a:latin typeface="Arial"/>
                <a:cs typeface="Arial"/>
              </a:rPr>
              <a:t>(GA3,</a:t>
            </a:r>
            <a:r>
              <a:rPr sz="1900" spc="-45" dirty="0">
                <a:solidFill>
                  <a:srgbClr val="3D3935"/>
                </a:solidFill>
                <a:latin typeface="Arial"/>
                <a:cs typeface="Arial"/>
              </a:rPr>
              <a:t> </a:t>
            </a:r>
            <a:r>
              <a:rPr sz="1900" spc="-20" dirty="0">
                <a:solidFill>
                  <a:srgbClr val="3D3935"/>
                </a:solidFill>
                <a:latin typeface="Arial"/>
                <a:cs typeface="Arial"/>
              </a:rPr>
              <a:t>GA5)</a:t>
            </a:r>
            <a:endParaRPr sz="1900" dirty="0">
              <a:latin typeface="Arial"/>
              <a:cs typeface="Arial"/>
            </a:endParaRPr>
          </a:p>
          <a:p>
            <a:pPr marL="12700" marR="687070">
              <a:lnSpc>
                <a:spcPts val="2210"/>
              </a:lnSpc>
              <a:spcBef>
                <a:spcPts val="1165"/>
              </a:spcBef>
              <a:tabLst>
                <a:tab pos="926465" algn="l"/>
              </a:tabLst>
            </a:pPr>
            <a:r>
              <a:rPr sz="1900" spc="-25" dirty="0">
                <a:solidFill>
                  <a:srgbClr val="3D3935"/>
                </a:solidFill>
                <a:latin typeface="Arial"/>
                <a:cs typeface="Arial"/>
              </a:rPr>
              <a:t>LO3</a:t>
            </a:r>
            <a:r>
              <a:rPr sz="1900" dirty="0">
                <a:solidFill>
                  <a:srgbClr val="3D3935"/>
                </a:solidFill>
                <a:latin typeface="Arial"/>
                <a:cs typeface="Arial"/>
              </a:rPr>
              <a:t>	Apply</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dirty="0">
                <a:solidFill>
                  <a:srgbClr val="3D3935"/>
                </a:solidFill>
                <a:latin typeface="Arial"/>
                <a:cs typeface="Arial"/>
              </a:rPr>
              <a:t>mining</a:t>
            </a:r>
            <a:r>
              <a:rPr sz="1900" spc="-35" dirty="0">
                <a:solidFill>
                  <a:srgbClr val="3D3935"/>
                </a:solidFill>
                <a:latin typeface="Arial"/>
                <a:cs typeface="Arial"/>
              </a:rPr>
              <a:t> </a:t>
            </a:r>
            <a:r>
              <a:rPr sz="1900" dirty="0">
                <a:solidFill>
                  <a:srgbClr val="3D3935"/>
                </a:solidFill>
                <a:latin typeface="Arial"/>
                <a:cs typeface="Arial"/>
              </a:rPr>
              <a:t>tools</a:t>
            </a:r>
            <a:r>
              <a:rPr sz="1900" spc="-35" dirty="0">
                <a:solidFill>
                  <a:srgbClr val="3D3935"/>
                </a:solidFill>
                <a:latin typeface="Arial"/>
                <a:cs typeface="Arial"/>
              </a:rPr>
              <a:t> </a:t>
            </a:r>
            <a:r>
              <a:rPr sz="1900" dirty="0">
                <a:solidFill>
                  <a:srgbClr val="3D3935"/>
                </a:solidFill>
                <a:latin typeface="Arial"/>
                <a:cs typeface="Arial"/>
              </a:rPr>
              <a:t>and</a:t>
            </a:r>
            <a:r>
              <a:rPr sz="1900" spc="-35" dirty="0">
                <a:solidFill>
                  <a:srgbClr val="3D3935"/>
                </a:solidFill>
                <a:latin typeface="Arial"/>
                <a:cs typeface="Arial"/>
              </a:rPr>
              <a:t> </a:t>
            </a:r>
            <a:r>
              <a:rPr sz="1900" dirty="0">
                <a:solidFill>
                  <a:srgbClr val="3D3935"/>
                </a:solidFill>
                <a:latin typeface="Arial"/>
                <a:cs typeface="Arial"/>
              </a:rPr>
              <a:t>techniques</a:t>
            </a:r>
            <a:r>
              <a:rPr sz="1900" spc="-35" dirty="0">
                <a:solidFill>
                  <a:srgbClr val="3D3935"/>
                </a:solidFill>
                <a:latin typeface="Arial"/>
                <a:cs typeface="Arial"/>
              </a:rPr>
              <a:t> </a:t>
            </a:r>
            <a:r>
              <a:rPr sz="1900" dirty="0">
                <a:solidFill>
                  <a:srgbClr val="3D3935"/>
                </a:solidFill>
                <a:latin typeface="Arial"/>
                <a:cs typeface="Arial"/>
              </a:rPr>
              <a:t>to</a:t>
            </a:r>
            <a:r>
              <a:rPr sz="1900" spc="-35" dirty="0">
                <a:solidFill>
                  <a:srgbClr val="3D3935"/>
                </a:solidFill>
                <a:latin typeface="Arial"/>
                <a:cs typeface="Arial"/>
              </a:rPr>
              <a:t> </a:t>
            </a:r>
            <a:r>
              <a:rPr sz="1900" dirty="0">
                <a:solidFill>
                  <a:srgbClr val="3D3935"/>
                </a:solidFill>
                <a:latin typeface="Arial"/>
                <a:cs typeface="Arial"/>
              </a:rPr>
              <a:t>generate</a:t>
            </a:r>
            <a:r>
              <a:rPr sz="1900" spc="-30" dirty="0">
                <a:solidFill>
                  <a:srgbClr val="3D3935"/>
                </a:solidFill>
                <a:latin typeface="Arial"/>
                <a:cs typeface="Arial"/>
              </a:rPr>
              <a:t> </a:t>
            </a:r>
            <a:r>
              <a:rPr sz="1900" spc="-10" dirty="0">
                <a:solidFill>
                  <a:srgbClr val="3D3935"/>
                </a:solidFill>
                <a:latin typeface="Arial"/>
                <a:cs typeface="Arial"/>
              </a:rPr>
              <a:t>human- </a:t>
            </a:r>
            <a:r>
              <a:rPr sz="1900" dirty="0">
                <a:solidFill>
                  <a:srgbClr val="3D3935"/>
                </a:solidFill>
                <a:latin typeface="Arial"/>
                <a:cs typeface="Arial"/>
              </a:rPr>
              <a:t>interpretable</a:t>
            </a:r>
            <a:r>
              <a:rPr sz="1900" spc="-40" dirty="0">
                <a:solidFill>
                  <a:srgbClr val="3D3935"/>
                </a:solidFill>
                <a:latin typeface="Arial"/>
                <a:cs typeface="Arial"/>
              </a:rPr>
              <a:t> </a:t>
            </a:r>
            <a:r>
              <a:rPr sz="1900" dirty="0">
                <a:solidFill>
                  <a:srgbClr val="3D3935"/>
                </a:solidFill>
                <a:latin typeface="Arial"/>
                <a:cs typeface="Arial"/>
              </a:rPr>
              <a:t>patterns</a:t>
            </a:r>
            <a:r>
              <a:rPr sz="1900" spc="-40" dirty="0">
                <a:solidFill>
                  <a:srgbClr val="3D3935"/>
                </a:solidFill>
                <a:latin typeface="Arial"/>
                <a:cs typeface="Arial"/>
              </a:rPr>
              <a:t> </a:t>
            </a:r>
            <a:r>
              <a:rPr sz="1900" dirty="0">
                <a:solidFill>
                  <a:srgbClr val="3D3935"/>
                </a:solidFill>
                <a:latin typeface="Arial"/>
                <a:cs typeface="Arial"/>
              </a:rPr>
              <a:t>that</a:t>
            </a:r>
            <a:r>
              <a:rPr sz="1900" spc="-50" dirty="0">
                <a:solidFill>
                  <a:srgbClr val="3D3935"/>
                </a:solidFill>
                <a:latin typeface="Arial"/>
                <a:cs typeface="Arial"/>
              </a:rPr>
              <a:t> </a:t>
            </a:r>
            <a:r>
              <a:rPr sz="1900" dirty="0">
                <a:solidFill>
                  <a:srgbClr val="3D3935"/>
                </a:solidFill>
                <a:latin typeface="Arial"/>
                <a:cs typeface="Arial"/>
              </a:rPr>
              <a:t>describe</a:t>
            </a:r>
            <a:r>
              <a:rPr sz="1900" spc="-35" dirty="0">
                <a:solidFill>
                  <a:srgbClr val="3D3935"/>
                </a:solidFill>
                <a:latin typeface="Arial"/>
                <a:cs typeface="Arial"/>
              </a:rPr>
              <a:t> </a:t>
            </a:r>
            <a:r>
              <a:rPr sz="1900" dirty="0">
                <a:solidFill>
                  <a:srgbClr val="3D3935"/>
                </a:solidFill>
                <a:latin typeface="Arial"/>
                <a:cs typeface="Arial"/>
              </a:rPr>
              <a:t>the</a:t>
            </a:r>
            <a:r>
              <a:rPr sz="1900" spc="-35" dirty="0">
                <a:solidFill>
                  <a:srgbClr val="3D3935"/>
                </a:solidFill>
                <a:latin typeface="Arial"/>
                <a:cs typeface="Arial"/>
              </a:rPr>
              <a:t> </a:t>
            </a:r>
            <a:r>
              <a:rPr sz="1900" dirty="0">
                <a:solidFill>
                  <a:srgbClr val="3D3935"/>
                </a:solidFill>
                <a:latin typeface="Arial"/>
                <a:cs typeface="Arial"/>
              </a:rPr>
              <a:t>data</a:t>
            </a:r>
            <a:r>
              <a:rPr sz="1900" spc="-40" dirty="0">
                <a:solidFill>
                  <a:srgbClr val="3D3935"/>
                </a:solidFill>
                <a:latin typeface="Arial"/>
                <a:cs typeface="Arial"/>
              </a:rPr>
              <a:t> </a:t>
            </a:r>
            <a:r>
              <a:rPr sz="1900" dirty="0">
                <a:solidFill>
                  <a:srgbClr val="3D3935"/>
                </a:solidFill>
                <a:latin typeface="Arial"/>
                <a:cs typeface="Arial"/>
              </a:rPr>
              <a:t>(GA5,</a:t>
            </a:r>
            <a:r>
              <a:rPr sz="1900" spc="-45" dirty="0">
                <a:solidFill>
                  <a:srgbClr val="3D3935"/>
                </a:solidFill>
                <a:latin typeface="Arial"/>
                <a:cs typeface="Arial"/>
              </a:rPr>
              <a:t> </a:t>
            </a:r>
            <a:r>
              <a:rPr sz="1900" spc="-10" dirty="0">
                <a:solidFill>
                  <a:srgbClr val="3D3935"/>
                </a:solidFill>
                <a:latin typeface="Arial"/>
                <a:cs typeface="Arial"/>
              </a:rPr>
              <a:t>GA10)</a:t>
            </a:r>
            <a:endParaRPr sz="1900" dirty="0">
              <a:latin typeface="Arial"/>
              <a:cs typeface="Arial"/>
            </a:endParaRPr>
          </a:p>
          <a:p>
            <a:pPr marL="12700">
              <a:lnSpc>
                <a:spcPct val="100000"/>
              </a:lnSpc>
              <a:spcBef>
                <a:spcPts val="945"/>
              </a:spcBef>
              <a:tabLst>
                <a:tab pos="926465" algn="l"/>
              </a:tabLst>
            </a:pPr>
            <a:r>
              <a:rPr sz="1900" spc="-25" dirty="0">
                <a:solidFill>
                  <a:srgbClr val="3D3935"/>
                </a:solidFill>
                <a:latin typeface="Arial"/>
                <a:cs typeface="Arial"/>
              </a:rPr>
              <a:t>LO4</a:t>
            </a:r>
            <a:r>
              <a:rPr sz="1900" dirty="0">
                <a:solidFill>
                  <a:srgbClr val="3D3935"/>
                </a:solidFill>
                <a:latin typeface="Arial"/>
                <a:cs typeface="Arial"/>
              </a:rPr>
              <a:t>	Develop</a:t>
            </a:r>
            <a:r>
              <a:rPr sz="1900" spc="-45" dirty="0">
                <a:solidFill>
                  <a:srgbClr val="3D3935"/>
                </a:solidFill>
                <a:latin typeface="Arial"/>
                <a:cs typeface="Arial"/>
              </a:rPr>
              <a:t> </a:t>
            </a:r>
            <a:r>
              <a:rPr sz="1900" dirty="0">
                <a:solidFill>
                  <a:srgbClr val="3D3935"/>
                </a:solidFill>
                <a:latin typeface="Arial"/>
                <a:cs typeface="Arial"/>
              </a:rPr>
              <a:t>and</a:t>
            </a:r>
            <a:r>
              <a:rPr sz="1900" spc="-40" dirty="0">
                <a:solidFill>
                  <a:srgbClr val="3D3935"/>
                </a:solidFill>
                <a:latin typeface="Arial"/>
                <a:cs typeface="Arial"/>
              </a:rPr>
              <a:t> </a:t>
            </a:r>
            <a:r>
              <a:rPr sz="1900" dirty="0">
                <a:solidFill>
                  <a:srgbClr val="3D3935"/>
                </a:solidFill>
                <a:latin typeface="Arial"/>
                <a:cs typeface="Arial"/>
              </a:rPr>
              <a:t>evaluate</a:t>
            </a:r>
            <a:r>
              <a:rPr sz="1900" spc="-45" dirty="0">
                <a:solidFill>
                  <a:srgbClr val="3D3935"/>
                </a:solidFill>
                <a:latin typeface="Arial"/>
                <a:cs typeface="Arial"/>
              </a:rPr>
              <a:t> </a:t>
            </a:r>
            <a:r>
              <a:rPr sz="1900" dirty="0">
                <a:solidFill>
                  <a:srgbClr val="3D3935"/>
                </a:solidFill>
                <a:latin typeface="Arial"/>
                <a:cs typeface="Arial"/>
              </a:rPr>
              <a:t>predictive</a:t>
            </a:r>
            <a:r>
              <a:rPr sz="1900" spc="-40" dirty="0">
                <a:solidFill>
                  <a:srgbClr val="3D3935"/>
                </a:solidFill>
                <a:latin typeface="Arial"/>
                <a:cs typeface="Arial"/>
              </a:rPr>
              <a:t> </a:t>
            </a:r>
            <a:r>
              <a:rPr sz="1900" dirty="0">
                <a:solidFill>
                  <a:srgbClr val="3D3935"/>
                </a:solidFill>
                <a:latin typeface="Arial"/>
                <a:cs typeface="Arial"/>
              </a:rPr>
              <a:t>data</a:t>
            </a:r>
            <a:r>
              <a:rPr sz="1900" spc="-45" dirty="0">
                <a:solidFill>
                  <a:srgbClr val="3D3935"/>
                </a:solidFill>
                <a:latin typeface="Arial"/>
                <a:cs typeface="Arial"/>
              </a:rPr>
              <a:t>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models</a:t>
            </a:r>
            <a:r>
              <a:rPr sz="1900" spc="-50" dirty="0">
                <a:solidFill>
                  <a:srgbClr val="3D3935"/>
                </a:solidFill>
                <a:latin typeface="Arial"/>
                <a:cs typeface="Arial"/>
              </a:rPr>
              <a:t> </a:t>
            </a:r>
            <a:r>
              <a:rPr sz="1900" dirty="0">
                <a:solidFill>
                  <a:srgbClr val="3D3935"/>
                </a:solidFill>
                <a:latin typeface="Arial"/>
                <a:cs typeface="Arial"/>
              </a:rPr>
              <a:t>(GA10,</a:t>
            </a:r>
            <a:r>
              <a:rPr sz="1900" spc="-50" dirty="0">
                <a:solidFill>
                  <a:srgbClr val="3D3935"/>
                </a:solidFill>
                <a:latin typeface="Arial"/>
                <a:cs typeface="Arial"/>
              </a:rPr>
              <a:t> </a:t>
            </a:r>
            <a:r>
              <a:rPr sz="1900" spc="-20" dirty="0">
                <a:solidFill>
                  <a:srgbClr val="3D3935"/>
                </a:solidFill>
                <a:latin typeface="Arial"/>
                <a:cs typeface="Arial"/>
              </a:rPr>
              <a:t>GA5)</a:t>
            </a:r>
            <a:endParaRPr sz="19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37267-3ABF-2C47-3F51-EE2582009C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2FA316-3F4F-273D-8842-D089692CAF0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F3B932D8-C4E7-8EEF-D68E-38053D977B6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2347AA5-2C15-1F21-D8CD-14D0305C34D4}"/>
              </a:ext>
            </a:extLst>
          </p:cNvPr>
          <p:cNvSpPr txBox="1"/>
          <p:nvPr/>
        </p:nvSpPr>
        <p:spPr>
          <a:xfrm>
            <a:off x="519610" y="1483359"/>
            <a:ext cx="8054340" cy="3456716"/>
          </a:xfrm>
          <a:prstGeom prst="rect">
            <a:avLst/>
          </a:prstGeom>
        </p:spPr>
        <p:txBody>
          <a:bodyPr vert="horz" wrap="square" lIns="0" tIns="9525" rIns="0" bIns="0" rtlCol="0">
            <a:spAutoFit/>
          </a:bodyPr>
          <a:lstStyle/>
          <a:p>
            <a:r>
              <a:rPr lang="en-US" sz="2800" dirty="0">
                <a:latin typeface="+mj-lt"/>
              </a:rPr>
              <a:t> </a:t>
            </a:r>
            <a:r>
              <a:rPr lang="en-US" sz="2800" b="1" dirty="0">
                <a:latin typeface="+mj-lt"/>
              </a:rPr>
              <a:t>Globally:</a:t>
            </a:r>
            <a:endParaRPr lang="en-US" sz="2800" dirty="0">
              <a:latin typeface="+mj-lt"/>
            </a:endParaRPr>
          </a:p>
          <a:p>
            <a:pPr marL="457200" indent="-457200">
              <a:buFont typeface="Arial" panose="020B0604020202020204" pitchFamily="34" charset="0"/>
              <a:buChar char="•"/>
            </a:pPr>
            <a:r>
              <a:rPr lang="en-US" sz="2800" b="1" dirty="0">
                <a:latin typeface="+mj-lt"/>
              </a:rPr>
              <a:t>Amazon &amp; Netflix</a:t>
            </a:r>
            <a:r>
              <a:rPr lang="en-US" sz="2800" dirty="0">
                <a:latin typeface="+mj-lt"/>
              </a:rPr>
              <a:t> use data mining for personalized recommendations.</a:t>
            </a:r>
          </a:p>
          <a:p>
            <a:pPr marL="457200" indent="-457200">
              <a:buFont typeface="Arial" panose="020B0604020202020204" pitchFamily="34" charset="0"/>
              <a:buChar char="•"/>
            </a:pPr>
            <a:r>
              <a:rPr lang="en-US" sz="2800" b="1" dirty="0">
                <a:latin typeface="+mj-lt"/>
              </a:rPr>
              <a:t>Google &amp; Facebook</a:t>
            </a:r>
            <a:r>
              <a:rPr lang="en-US" sz="2800" dirty="0">
                <a:latin typeface="+mj-lt"/>
              </a:rPr>
              <a:t> analyze user behavior to optimize advertising.</a:t>
            </a:r>
          </a:p>
          <a:p>
            <a:pPr marL="457200" indent="-457200">
              <a:buFont typeface="Arial" panose="020B0604020202020204" pitchFamily="34" charset="0"/>
              <a:buChar char="•"/>
            </a:pPr>
            <a:r>
              <a:rPr lang="en-US" sz="2800" b="1" dirty="0">
                <a:latin typeface="+mj-lt"/>
              </a:rPr>
              <a:t>The World Health Organization (WHO)</a:t>
            </a:r>
            <a:r>
              <a:rPr lang="en-US" sz="2800" dirty="0">
                <a:latin typeface="+mj-lt"/>
              </a:rPr>
              <a:t> applies data mining to </a:t>
            </a:r>
            <a:r>
              <a:rPr lang="en-US" sz="2800" b="1" dirty="0">
                <a:latin typeface="+mj-lt"/>
              </a:rPr>
              <a:t>track disease outbreaks</a:t>
            </a:r>
            <a:r>
              <a:rPr lang="en-US" sz="2800" dirty="0">
                <a:latin typeface="+mj-lt"/>
              </a:rPr>
              <a:t> and vaccination trends.</a:t>
            </a:r>
          </a:p>
        </p:txBody>
      </p:sp>
    </p:spTree>
    <p:extLst>
      <p:ext uri="{BB962C8B-B14F-4D97-AF65-F5344CB8AC3E}">
        <p14:creationId xmlns:p14="http://schemas.microsoft.com/office/powerpoint/2010/main" val="245927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5A82-EFCA-D4A1-3930-A330F33BBD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5B77FF-B040-8F6F-CD04-59E3C4AB1FA0}"/>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54254EB0-9D19-0FFA-C6D0-BDCA4EE49E8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2A00119-33D5-4E6D-AF12-810AE11C7534}"/>
              </a:ext>
            </a:extLst>
          </p:cNvPr>
          <p:cNvSpPr txBox="1"/>
          <p:nvPr/>
        </p:nvSpPr>
        <p:spPr>
          <a:xfrm>
            <a:off x="544830" y="1828800"/>
            <a:ext cx="8054340" cy="3887603"/>
          </a:xfrm>
          <a:prstGeom prst="rect">
            <a:avLst/>
          </a:prstGeom>
        </p:spPr>
        <p:txBody>
          <a:bodyPr vert="horz" wrap="square" lIns="0" tIns="9525" rIns="0" bIns="0" rtlCol="0">
            <a:spAutoFit/>
          </a:bodyPr>
          <a:lstStyle/>
          <a:p>
            <a:r>
              <a:rPr lang="en-US" sz="2800" b="1" dirty="0">
                <a:solidFill>
                  <a:schemeClr val="tx1"/>
                </a:solidFill>
                <a:latin typeface="+mj-lt"/>
              </a:rPr>
              <a:t>Question 1: Business Understanding</a:t>
            </a:r>
          </a:p>
          <a:p>
            <a:r>
              <a:rPr lang="en-US" sz="2800" b="1" dirty="0">
                <a:solidFill>
                  <a:schemeClr val="tx1"/>
                </a:solidFill>
                <a:latin typeface="+mj-lt"/>
              </a:rPr>
              <a:t>Scenario:</a:t>
            </a:r>
            <a:br>
              <a:rPr lang="en-US" sz="2800" dirty="0">
                <a:solidFill>
                  <a:schemeClr val="tx1"/>
                </a:solidFill>
                <a:latin typeface="+mj-lt"/>
              </a:rPr>
            </a:br>
            <a:r>
              <a:rPr lang="en-US" sz="2800" dirty="0">
                <a:solidFill>
                  <a:schemeClr val="tx1"/>
                </a:solidFill>
                <a:latin typeface="+mj-lt"/>
              </a:rPr>
              <a:t>A </a:t>
            </a:r>
            <a:r>
              <a:rPr lang="en-US" sz="2800" b="1" dirty="0">
                <a:solidFill>
                  <a:schemeClr val="tx1"/>
                </a:solidFill>
                <a:latin typeface="+mj-lt"/>
              </a:rPr>
              <a:t>supermarket chain in Australia</a:t>
            </a:r>
            <a:r>
              <a:rPr lang="en-US" sz="2800" dirty="0">
                <a:solidFill>
                  <a:schemeClr val="tx1"/>
                </a:solidFill>
                <a:latin typeface="+mj-lt"/>
              </a:rPr>
              <a:t> wants to improve its customer loyalty program. The company has transaction data from thousands of customers but doesn't know how to use it effectively.</a:t>
            </a:r>
          </a:p>
          <a:p>
            <a:r>
              <a:rPr lang="en-US" sz="2800" b="1" dirty="0">
                <a:solidFill>
                  <a:schemeClr val="tx1"/>
                </a:solidFill>
                <a:latin typeface="+mj-lt"/>
              </a:rPr>
              <a:t>Problem:</a:t>
            </a:r>
            <a:br>
              <a:rPr lang="en-US" sz="2800" dirty="0">
                <a:solidFill>
                  <a:schemeClr val="tx1"/>
                </a:solidFill>
                <a:latin typeface="+mj-lt"/>
              </a:rPr>
            </a:br>
            <a:r>
              <a:rPr lang="en-US" sz="2800" dirty="0">
                <a:solidFill>
                  <a:schemeClr val="tx1"/>
                </a:solidFill>
                <a:latin typeface="+mj-lt"/>
              </a:rPr>
              <a:t>How can data mining help the supermarket understand customer purchasing behavior and increase loyalty?</a:t>
            </a:r>
          </a:p>
        </p:txBody>
      </p:sp>
    </p:spTree>
    <p:extLst>
      <p:ext uri="{BB962C8B-B14F-4D97-AF65-F5344CB8AC3E}">
        <p14:creationId xmlns:p14="http://schemas.microsoft.com/office/powerpoint/2010/main" val="406027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3C458-FAE0-E6A6-708F-EBDD13395F1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913F33-3352-A8DE-993D-D8B3D32DA550}"/>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C1DC57B8-DCFD-52D0-61B6-94B692A9600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CF25423-5D84-1ABB-14CB-7988F6C3B9F5}"/>
              </a:ext>
            </a:extLst>
          </p:cNvPr>
          <p:cNvSpPr txBox="1"/>
          <p:nvPr/>
        </p:nvSpPr>
        <p:spPr>
          <a:xfrm>
            <a:off x="544830" y="1828800"/>
            <a:ext cx="8054340" cy="4318490"/>
          </a:xfrm>
          <a:prstGeom prst="rect">
            <a:avLst/>
          </a:prstGeom>
        </p:spPr>
        <p:txBody>
          <a:bodyPr vert="horz" wrap="square" lIns="0" tIns="9525" rIns="0" bIns="0" rtlCol="0">
            <a:spAutoFit/>
          </a:bodyPr>
          <a:lstStyle/>
          <a:p>
            <a:r>
              <a:rPr lang="en-US" sz="2800" b="1" dirty="0">
                <a:solidFill>
                  <a:schemeClr val="tx1"/>
                </a:solidFill>
                <a:latin typeface="+mj-lt"/>
              </a:rPr>
              <a:t>Answer:</a:t>
            </a:r>
            <a:endParaRPr lang="en-US" sz="2800" dirty="0">
              <a:solidFill>
                <a:schemeClr val="tx1"/>
              </a:solidFill>
              <a:latin typeface="+mj-lt"/>
            </a:endParaRPr>
          </a:p>
          <a:p>
            <a:pPr marL="457200" indent="-457200">
              <a:buFont typeface="Arial" panose="020B0604020202020204" pitchFamily="34" charset="0"/>
              <a:buChar char="•"/>
            </a:pPr>
            <a:r>
              <a:rPr lang="en-US" sz="2800" dirty="0">
                <a:solidFill>
                  <a:schemeClr val="tx1"/>
                </a:solidFill>
                <a:latin typeface="+mj-lt"/>
              </a:rPr>
              <a:t>Apply </a:t>
            </a:r>
            <a:r>
              <a:rPr lang="en-US" sz="2800" b="1" dirty="0">
                <a:solidFill>
                  <a:schemeClr val="tx1"/>
                </a:solidFill>
                <a:latin typeface="+mj-lt"/>
              </a:rPr>
              <a:t>association rule mining</a:t>
            </a:r>
            <a:r>
              <a:rPr lang="en-US" sz="2800" dirty="0">
                <a:solidFill>
                  <a:schemeClr val="tx1"/>
                </a:solidFill>
                <a:latin typeface="+mj-lt"/>
              </a:rPr>
              <a:t> (e.g., </a:t>
            </a:r>
            <a:r>
              <a:rPr lang="en-US" sz="2800" dirty="0" err="1">
                <a:solidFill>
                  <a:schemeClr val="tx1"/>
                </a:solidFill>
                <a:latin typeface="+mj-lt"/>
              </a:rPr>
              <a:t>Apriori</a:t>
            </a:r>
            <a:r>
              <a:rPr lang="en-US" sz="2800" dirty="0">
                <a:solidFill>
                  <a:schemeClr val="tx1"/>
                </a:solidFill>
                <a:latin typeface="+mj-lt"/>
              </a:rPr>
              <a:t> Algorithm) to find frequently bought item combinations (e.g., "Milk &amp; Bread").</a:t>
            </a:r>
          </a:p>
          <a:p>
            <a:pPr marL="457200" indent="-457200">
              <a:buFont typeface="Arial" panose="020B0604020202020204" pitchFamily="34" charset="0"/>
              <a:buChar char="•"/>
            </a:pPr>
            <a:r>
              <a:rPr lang="en-US" sz="2800" dirty="0">
                <a:solidFill>
                  <a:schemeClr val="tx1"/>
                </a:solidFill>
                <a:latin typeface="+mj-lt"/>
              </a:rPr>
              <a:t>Use </a:t>
            </a:r>
            <a:r>
              <a:rPr lang="en-US" sz="2800" b="1" dirty="0">
                <a:solidFill>
                  <a:schemeClr val="tx1"/>
                </a:solidFill>
                <a:latin typeface="+mj-lt"/>
              </a:rPr>
              <a:t>clustering</a:t>
            </a:r>
            <a:r>
              <a:rPr lang="en-US" sz="2800" dirty="0">
                <a:solidFill>
                  <a:schemeClr val="tx1"/>
                </a:solidFill>
                <a:latin typeface="+mj-lt"/>
              </a:rPr>
              <a:t> (e.g., K-Means) to segment customers based on spending patterns.</a:t>
            </a:r>
          </a:p>
          <a:p>
            <a:pPr marL="457200" indent="-457200">
              <a:buFont typeface="Arial" panose="020B0604020202020204" pitchFamily="34" charset="0"/>
              <a:buChar char="•"/>
            </a:pPr>
            <a:r>
              <a:rPr lang="en-US" sz="2800" dirty="0">
                <a:solidFill>
                  <a:schemeClr val="tx1"/>
                </a:solidFill>
                <a:latin typeface="+mj-lt"/>
              </a:rPr>
              <a:t>Develop </a:t>
            </a:r>
            <a:r>
              <a:rPr lang="en-US" sz="2800" b="1" dirty="0">
                <a:solidFill>
                  <a:schemeClr val="tx1"/>
                </a:solidFill>
                <a:latin typeface="+mj-lt"/>
              </a:rPr>
              <a:t>predictive models</a:t>
            </a:r>
            <a:r>
              <a:rPr lang="en-US" sz="2800" dirty="0">
                <a:solidFill>
                  <a:schemeClr val="tx1"/>
                </a:solidFill>
                <a:latin typeface="+mj-lt"/>
              </a:rPr>
              <a:t> to forecast which customers are likely to stop shopping at the store.</a:t>
            </a:r>
          </a:p>
          <a:p>
            <a:pPr marL="457200" indent="-457200">
              <a:buFont typeface="Arial" panose="020B0604020202020204" pitchFamily="34" charset="0"/>
              <a:buChar char="•"/>
            </a:pPr>
            <a:r>
              <a:rPr lang="en-US" sz="2800" dirty="0">
                <a:solidFill>
                  <a:schemeClr val="tx1"/>
                </a:solidFill>
                <a:latin typeface="+mj-lt"/>
              </a:rPr>
              <a:t>Personalize marketing campaigns using insights from data mining.</a:t>
            </a:r>
          </a:p>
        </p:txBody>
      </p:sp>
    </p:spTree>
    <p:extLst>
      <p:ext uri="{BB962C8B-B14F-4D97-AF65-F5344CB8AC3E}">
        <p14:creationId xmlns:p14="http://schemas.microsoft.com/office/powerpoint/2010/main" val="264655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0A81-C2BB-11BE-96AC-CFB3C494B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4DC617-876F-88DA-1158-A70457B3AEE4}"/>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C1E2856A-980E-DFF1-4198-621FBA92694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BCCBF68-DD0B-D06F-98C9-BB7BF10016AF}"/>
              </a:ext>
            </a:extLst>
          </p:cNvPr>
          <p:cNvSpPr txBox="1"/>
          <p:nvPr/>
        </p:nvSpPr>
        <p:spPr>
          <a:xfrm>
            <a:off x="544830" y="1828800"/>
            <a:ext cx="8054340" cy="3887603"/>
          </a:xfrm>
          <a:prstGeom prst="rect">
            <a:avLst/>
          </a:prstGeom>
        </p:spPr>
        <p:txBody>
          <a:bodyPr vert="horz" wrap="square" lIns="0" tIns="9525" rIns="0" bIns="0" rtlCol="0">
            <a:spAutoFit/>
          </a:bodyPr>
          <a:lstStyle/>
          <a:p>
            <a:r>
              <a:rPr lang="en-US" sz="2800" b="1" dirty="0">
                <a:solidFill>
                  <a:schemeClr val="tx1"/>
                </a:solidFill>
                <a:latin typeface="+mj-lt"/>
              </a:rPr>
              <a:t>Question 2: Data Understanding</a:t>
            </a:r>
          </a:p>
          <a:p>
            <a:r>
              <a:rPr lang="en-US" sz="2800" b="1" dirty="0">
                <a:solidFill>
                  <a:schemeClr val="tx1"/>
                </a:solidFill>
                <a:latin typeface="+mj-lt"/>
              </a:rPr>
              <a:t>Scenario:</a:t>
            </a:r>
            <a:br>
              <a:rPr lang="en-US" sz="2800" dirty="0">
                <a:solidFill>
                  <a:schemeClr val="tx1"/>
                </a:solidFill>
                <a:latin typeface="+mj-lt"/>
              </a:rPr>
            </a:br>
            <a:r>
              <a:rPr lang="en-US" sz="2800" dirty="0">
                <a:solidFill>
                  <a:schemeClr val="tx1"/>
                </a:solidFill>
                <a:latin typeface="+mj-lt"/>
              </a:rPr>
              <a:t>A </a:t>
            </a:r>
            <a:r>
              <a:rPr lang="en-US" sz="2800" b="1" dirty="0">
                <a:solidFill>
                  <a:schemeClr val="tx1"/>
                </a:solidFill>
                <a:latin typeface="+mj-lt"/>
              </a:rPr>
              <a:t>telecom company in Australia</a:t>
            </a:r>
            <a:r>
              <a:rPr lang="en-US" sz="2800" dirty="0">
                <a:solidFill>
                  <a:schemeClr val="tx1"/>
                </a:solidFill>
                <a:latin typeface="+mj-lt"/>
              </a:rPr>
              <a:t> is analyzing customer complaints and call drop records. The dataset has columns for "Call Duration," "Network Coverage," "Customer Satisfaction Score," and "Complaint Type."</a:t>
            </a:r>
          </a:p>
          <a:p>
            <a:r>
              <a:rPr lang="en-US" sz="2800" b="1" dirty="0">
                <a:solidFill>
                  <a:schemeClr val="tx1"/>
                </a:solidFill>
                <a:latin typeface="+mj-lt"/>
              </a:rPr>
              <a:t>Problem:</a:t>
            </a:r>
            <a:br>
              <a:rPr lang="en-US" sz="2800" dirty="0">
                <a:solidFill>
                  <a:schemeClr val="tx1"/>
                </a:solidFill>
                <a:latin typeface="+mj-lt"/>
              </a:rPr>
            </a:br>
            <a:r>
              <a:rPr lang="en-US" sz="2800" dirty="0">
                <a:solidFill>
                  <a:schemeClr val="tx1"/>
                </a:solidFill>
                <a:latin typeface="+mj-lt"/>
              </a:rPr>
              <a:t>What </a:t>
            </a:r>
            <a:r>
              <a:rPr lang="en-US" sz="2800" b="1" dirty="0">
                <a:solidFill>
                  <a:schemeClr val="tx1"/>
                </a:solidFill>
                <a:latin typeface="+mj-lt"/>
              </a:rPr>
              <a:t>EDA techniques</a:t>
            </a:r>
            <a:r>
              <a:rPr lang="en-US" sz="2800" dirty="0">
                <a:solidFill>
                  <a:schemeClr val="tx1"/>
                </a:solidFill>
                <a:latin typeface="+mj-lt"/>
              </a:rPr>
              <a:t> should be applied before building a predictive model for customer churn?</a:t>
            </a:r>
          </a:p>
        </p:txBody>
      </p:sp>
    </p:spTree>
    <p:extLst>
      <p:ext uri="{BB962C8B-B14F-4D97-AF65-F5344CB8AC3E}">
        <p14:creationId xmlns:p14="http://schemas.microsoft.com/office/powerpoint/2010/main" val="54433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8598-18E8-28FC-8418-3AA9A37173E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EEFEA3-CCE3-6760-3E94-94369103A7B8}"/>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6021EA54-2F99-6CE6-E031-B1FCE501FC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4627AED-EB84-6CC7-F04A-D9D8CA71C19B}"/>
              </a:ext>
            </a:extLst>
          </p:cNvPr>
          <p:cNvSpPr txBox="1"/>
          <p:nvPr/>
        </p:nvSpPr>
        <p:spPr>
          <a:xfrm>
            <a:off x="544830" y="1682135"/>
            <a:ext cx="8054340" cy="4810932"/>
          </a:xfrm>
          <a:prstGeom prst="rect">
            <a:avLst/>
          </a:prstGeom>
        </p:spPr>
        <p:txBody>
          <a:bodyPr vert="horz" wrap="square" lIns="0" tIns="9525" rIns="0" bIns="0" rtlCol="0">
            <a:spAutoFit/>
          </a:bodyPr>
          <a:lstStyle/>
          <a:p>
            <a:r>
              <a:rPr lang="en-US" sz="2600" b="1" dirty="0">
                <a:latin typeface="+mj-lt"/>
              </a:rPr>
              <a:t>Answer:</a:t>
            </a:r>
            <a:endParaRPr lang="en-US" sz="2600" dirty="0">
              <a:latin typeface="+mj-lt"/>
            </a:endParaRPr>
          </a:p>
          <a:p>
            <a:pPr marL="457200" indent="-457200">
              <a:buFont typeface="Arial" panose="020B0604020202020204" pitchFamily="34" charset="0"/>
              <a:buChar char="•"/>
            </a:pPr>
            <a:r>
              <a:rPr lang="en-US" sz="2600" b="1" dirty="0">
                <a:latin typeface="+mj-lt"/>
              </a:rPr>
              <a:t>Summary Statistics:</a:t>
            </a:r>
            <a:r>
              <a:rPr lang="en-US" sz="2600" dirty="0">
                <a:latin typeface="+mj-lt"/>
              </a:rPr>
              <a:t> Compute mean, median, and mode for numerical variables.</a:t>
            </a:r>
          </a:p>
          <a:p>
            <a:pPr marL="457200" indent="-457200">
              <a:buFont typeface="Arial" panose="020B0604020202020204" pitchFamily="34" charset="0"/>
              <a:buChar char="•"/>
            </a:pPr>
            <a:r>
              <a:rPr lang="en-US" sz="2600" b="1" dirty="0">
                <a:latin typeface="+mj-lt"/>
              </a:rPr>
              <a:t>Data Visualization:</a:t>
            </a:r>
            <a:r>
              <a:rPr lang="en-US" sz="2600" dirty="0">
                <a:latin typeface="+mj-lt"/>
              </a:rPr>
              <a:t> Use histograms and boxplots to check distributions of call durations and network coverage.</a:t>
            </a:r>
          </a:p>
          <a:p>
            <a:pPr marL="457200" indent="-457200">
              <a:buFont typeface="Arial" panose="020B0604020202020204" pitchFamily="34" charset="0"/>
              <a:buChar char="•"/>
            </a:pPr>
            <a:r>
              <a:rPr lang="en-US" sz="2600" b="1" dirty="0">
                <a:latin typeface="+mj-lt"/>
              </a:rPr>
              <a:t>Correlation Analysis:</a:t>
            </a:r>
            <a:r>
              <a:rPr lang="en-US" sz="2600" dirty="0">
                <a:latin typeface="+mj-lt"/>
              </a:rPr>
              <a:t> Identify relationships between customer satisfaction scores and call drop frequency.</a:t>
            </a:r>
          </a:p>
          <a:p>
            <a:pPr marL="457200" indent="-457200">
              <a:buFont typeface="Arial" panose="020B0604020202020204" pitchFamily="34" charset="0"/>
              <a:buChar char="•"/>
            </a:pPr>
            <a:r>
              <a:rPr lang="en-US" sz="2600" b="1" dirty="0">
                <a:latin typeface="+mj-lt"/>
              </a:rPr>
              <a:t>Missing Data Handling:</a:t>
            </a:r>
            <a:r>
              <a:rPr lang="en-US" sz="2600" dirty="0">
                <a:latin typeface="+mj-lt"/>
              </a:rPr>
              <a:t> Use imputation techniques for incomplete records.</a:t>
            </a:r>
          </a:p>
          <a:p>
            <a:pPr marL="457200" indent="-457200">
              <a:buFont typeface="Arial" panose="020B0604020202020204" pitchFamily="34" charset="0"/>
              <a:buChar char="•"/>
            </a:pPr>
            <a:r>
              <a:rPr lang="en-US" sz="2600" b="1" dirty="0">
                <a:latin typeface="+mj-lt"/>
              </a:rPr>
              <a:t>Outlier Detection:</a:t>
            </a:r>
            <a:r>
              <a:rPr lang="en-US" sz="2600" dirty="0">
                <a:latin typeface="+mj-lt"/>
              </a:rPr>
              <a:t> Identify unusually low call durations or extreme customer satisfaction scores.</a:t>
            </a:r>
          </a:p>
        </p:txBody>
      </p:sp>
    </p:spTree>
    <p:extLst>
      <p:ext uri="{BB962C8B-B14F-4D97-AF65-F5344CB8AC3E}">
        <p14:creationId xmlns:p14="http://schemas.microsoft.com/office/powerpoint/2010/main" val="220359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9C9A2-8CD6-49D8-87B3-0EF088B617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2BD177-AF65-1903-DB5D-E4EB860CFF36}"/>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EE0F96C7-D020-E035-CB1B-146716BCBDC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01FF797-2B32-F993-256D-4618663C6606}"/>
              </a:ext>
            </a:extLst>
          </p:cNvPr>
          <p:cNvSpPr txBox="1"/>
          <p:nvPr/>
        </p:nvSpPr>
        <p:spPr>
          <a:xfrm>
            <a:off x="544830" y="1700642"/>
            <a:ext cx="8054340" cy="3456716"/>
          </a:xfrm>
          <a:prstGeom prst="rect">
            <a:avLst/>
          </a:prstGeom>
        </p:spPr>
        <p:txBody>
          <a:bodyPr vert="horz" wrap="square" lIns="0" tIns="9525" rIns="0" bIns="0" rtlCol="0">
            <a:spAutoFit/>
          </a:bodyPr>
          <a:lstStyle/>
          <a:p>
            <a:r>
              <a:rPr lang="en-US" sz="2800" b="1" dirty="0">
                <a:latin typeface="+mj-lt"/>
              </a:rPr>
              <a:t>Question 3: Data Preparation</a:t>
            </a:r>
          </a:p>
          <a:p>
            <a:r>
              <a:rPr lang="en-US" sz="2800" b="1" dirty="0">
                <a:latin typeface="+mj-lt"/>
              </a:rPr>
              <a:t>Scenario:</a:t>
            </a:r>
            <a:br>
              <a:rPr lang="en-US" sz="2800" dirty="0">
                <a:latin typeface="+mj-lt"/>
              </a:rPr>
            </a:br>
            <a:r>
              <a:rPr lang="en-US" sz="2800" dirty="0">
                <a:latin typeface="+mj-lt"/>
              </a:rPr>
              <a:t>A </a:t>
            </a:r>
            <a:r>
              <a:rPr lang="en-US" sz="2800" b="1" dirty="0">
                <a:latin typeface="+mj-lt"/>
              </a:rPr>
              <a:t>healthcare provider</a:t>
            </a:r>
            <a:r>
              <a:rPr lang="en-US" sz="2800" dirty="0">
                <a:latin typeface="+mj-lt"/>
              </a:rPr>
              <a:t> is using patient data to predict the risk of developing heart disease. The dataset contains missing values for BMI and cholesterol levels.</a:t>
            </a:r>
          </a:p>
          <a:p>
            <a:r>
              <a:rPr lang="en-US" sz="2800" b="1" dirty="0">
                <a:latin typeface="+mj-lt"/>
              </a:rPr>
              <a:t>Problem:</a:t>
            </a:r>
            <a:br>
              <a:rPr lang="en-US" sz="2800" dirty="0">
                <a:latin typeface="+mj-lt"/>
              </a:rPr>
            </a:br>
            <a:r>
              <a:rPr lang="en-US" sz="2800" dirty="0">
                <a:latin typeface="+mj-lt"/>
              </a:rPr>
              <a:t>How should missing data be handled before building a predictive model?</a:t>
            </a:r>
          </a:p>
        </p:txBody>
      </p:sp>
    </p:spTree>
    <p:extLst>
      <p:ext uri="{BB962C8B-B14F-4D97-AF65-F5344CB8AC3E}">
        <p14:creationId xmlns:p14="http://schemas.microsoft.com/office/powerpoint/2010/main" val="224344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DF16D-0ECC-717C-7D8C-D81DD882B8C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9ECD8C-2441-A76A-0D2A-292F84136DE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E85F365D-4A29-31BD-DF21-5DDDDC6D714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E13E104-ADD9-D5A4-A7E6-5B7D672F57A2}"/>
              </a:ext>
            </a:extLst>
          </p:cNvPr>
          <p:cNvSpPr txBox="1"/>
          <p:nvPr/>
        </p:nvSpPr>
        <p:spPr>
          <a:xfrm>
            <a:off x="544830" y="1700642"/>
            <a:ext cx="8054340" cy="4318490"/>
          </a:xfrm>
          <a:prstGeom prst="rect">
            <a:avLst/>
          </a:prstGeom>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Remove missing values</a:t>
            </a:r>
            <a:r>
              <a:rPr lang="en-US" sz="2800" dirty="0">
                <a:latin typeface="+mj-lt"/>
              </a:rPr>
              <a:t> if the percentage of missing data is low.</a:t>
            </a:r>
          </a:p>
          <a:p>
            <a:pPr marL="457200" indent="-457200">
              <a:buFont typeface="Arial" panose="020B0604020202020204" pitchFamily="34" charset="0"/>
              <a:buChar char="•"/>
            </a:pPr>
            <a:r>
              <a:rPr lang="en-US" sz="2800" b="1" dirty="0">
                <a:latin typeface="+mj-lt"/>
              </a:rPr>
              <a:t>Impute missing values</a:t>
            </a:r>
            <a:r>
              <a:rPr lang="en-US" sz="2800" dirty="0">
                <a:latin typeface="+mj-lt"/>
              </a:rPr>
              <a:t> using:</a:t>
            </a:r>
          </a:p>
          <a:p>
            <a:pPr marL="914400" lvl="1" indent="-457200">
              <a:buFont typeface="Arial" panose="020B0604020202020204" pitchFamily="34" charset="0"/>
              <a:buChar char="•"/>
            </a:pPr>
            <a:r>
              <a:rPr lang="en-US" sz="2800" b="1" dirty="0">
                <a:latin typeface="+mj-lt"/>
              </a:rPr>
              <a:t>Mean/Median imputation</a:t>
            </a:r>
            <a:r>
              <a:rPr lang="en-US" sz="2800" dirty="0">
                <a:latin typeface="+mj-lt"/>
              </a:rPr>
              <a:t> (for numerical data).</a:t>
            </a:r>
          </a:p>
          <a:p>
            <a:pPr marL="914400" lvl="1" indent="-457200">
              <a:buFont typeface="Arial" panose="020B0604020202020204" pitchFamily="34" charset="0"/>
              <a:buChar char="•"/>
            </a:pPr>
            <a:r>
              <a:rPr lang="en-US" sz="2800" b="1" dirty="0">
                <a:latin typeface="+mj-lt"/>
              </a:rPr>
              <a:t>Mode imputation</a:t>
            </a:r>
            <a:r>
              <a:rPr lang="en-US" sz="2800" dirty="0">
                <a:latin typeface="+mj-lt"/>
              </a:rPr>
              <a:t> (for categorical data).</a:t>
            </a:r>
          </a:p>
          <a:p>
            <a:pPr marL="914400" lvl="1" indent="-457200">
              <a:buFont typeface="Arial" panose="020B0604020202020204" pitchFamily="34" charset="0"/>
              <a:buChar char="•"/>
            </a:pPr>
            <a:r>
              <a:rPr lang="en-US" sz="2800" b="1" dirty="0">
                <a:latin typeface="+mj-lt"/>
              </a:rPr>
              <a:t>Predictive imputation</a:t>
            </a:r>
            <a:r>
              <a:rPr lang="en-US" sz="2800" dirty="0">
                <a:latin typeface="+mj-lt"/>
              </a:rPr>
              <a:t> (use regression models to estimate missing values).</a:t>
            </a:r>
          </a:p>
          <a:p>
            <a:pPr marL="457200" indent="-457200">
              <a:buFont typeface="Arial" panose="020B0604020202020204" pitchFamily="34" charset="0"/>
              <a:buChar char="•"/>
            </a:pPr>
            <a:r>
              <a:rPr lang="en-US" sz="2800" b="1" dirty="0">
                <a:latin typeface="+mj-lt"/>
              </a:rPr>
              <a:t>Use feature engineering</a:t>
            </a:r>
            <a:r>
              <a:rPr lang="en-US" sz="2800" dirty="0">
                <a:latin typeface="+mj-lt"/>
              </a:rPr>
              <a:t> to create new variables that help replace missing values.</a:t>
            </a:r>
          </a:p>
        </p:txBody>
      </p:sp>
    </p:spTree>
    <p:extLst>
      <p:ext uri="{BB962C8B-B14F-4D97-AF65-F5344CB8AC3E}">
        <p14:creationId xmlns:p14="http://schemas.microsoft.com/office/powerpoint/2010/main" val="1216787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E5E9-83EA-E3E6-B423-D73FC5E250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A1E41EC-A278-5267-A565-384B588807F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49A7CC16-2106-6737-DD5E-54CF0661C59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8638525-7DA2-798E-A1EC-12AA2C081535}"/>
              </a:ext>
            </a:extLst>
          </p:cNvPr>
          <p:cNvSpPr txBox="1"/>
          <p:nvPr/>
        </p:nvSpPr>
        <p:spPr>
          <a:xfrm>
            <a:off x="541912" y="1740832"/>
            <a:ext cx="8599170" cy="5113451"/>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Question 4: Modeling</a:t>
            </a:r>
          </a:p>
          <a:p>
            <a:pPr>
              <a:lnSpc>
                <a:spcPct val="150000"/>
              </a:lnSpc>
            </a:pPr>
            <a:r>
              <a:rPr lang="en-US" sz="2800" b="1" dirty="0">
                <a:latin typeface="+mj-lt"/>
              </a:rPr>
              <a:t>Scenario:</a:t>
            </a:r>
            <a:br>
              <a:rPr lang="en-US" sz="2800" dirty="0">
                <a:latin typeface="+mj-lt"/>
              </a:rPr>
            </a:br>
            <a:r>
              <a:rPr lang="en-US" sz="2800" dirty="0">
                <a:latin typeface="+mj-lt"/>
              </a:rPr>
              <a:t>A </a:t>
            </a:r>
            <a:r>
              <a:rPr lang="en-US" sz="2800" b="1" dirty="0">
                <a:latin typeface="+mj-lt"/>
              </a:rPr>
              <a:t>bank</a:t>
            </a:r>
            <a:r>
              <a:rPr lang="en-US" sz="2800" dirty="0">
                <a:latin typeface="+mj-lt"/>
              </a:rPr>
              <a:t> wants to predict which customers are likely to default on loans. They decide to use </a:t>
            </a:r>
            <a:r>
              <a:rPr lang="en-US" sz="2800" b="1" dirty="0">
                <a:latin typeface="+mj-lt"/>
              </a:rPr>
              <a:t>Logistic Regression</a:t>
            </a:r>
            <a:r>
              <a:rPr lang="en-US" sz="2800" dirty="0">
                <a:latin typeface="+mj-lt"/>
              </a:rPr>
              <a:t> and </a:t>
            </a:r>
            <a:r>
              <a:rPr lang="en-US" sz="2800" b="1" dirty="0">
                <a:latin typeface="+mj-lt"/>
              </a:rPr>
              <a:t>Random Forest</a:t>
            </a:r>
            <a:r>
              <a:rPr lang="en-US" sz="2800" dirty="0">
                <a:latin typeface="+mj-lt"/>
              </a:rPr>
              <a:t> models.</a:t>
            </a:r>
          </a:p>
          <a:p>
            <a:pPr>
              <a:lnSpc>
                <a:spcPct val="150000"/>
              </a:lnSpc>
            </a:pPr>
            <a:r>
              <a:rPr lang="en-US" sz="2800" b="1" dirty="0">
                <a:latin typeface="+mj-lt"/>
              </a:rPr>
              <a:t>Problem:</a:t>
            </a:r>
            <a:br>
              <a:rPr lang="en-US" sz="2800" dirty="0">
                <a:latin typeface="+mj-lt"/>
              </a:rPr>
            </a:br>
            <a:r>
              <a:rPr lang="en-US" sz="2800" dirty="0">
                <a:latin typeface="+mj-lt"/>
              </a:rPr>
              <a:t>What factors should be considered when selecting the </a:t>
            </a:r>
            <a:r>
              <a:rPr lang="en-US" sz="2800" b="1" dirty="0">
                <a:latin typeface="+mj-lt"/>
              </a:rPr>
              <a:t>best</a:t>
            </a:r>
            <a:r>
              <a:rPr lang="en-US" sz="2800" dirty="0">
                <a:latin typeface="+mj-lt"/>
              </a:rPr>
              <a:t> model?</a:t>
            </a:r>
          </a:p>
        </p:txBody>
      </p:sp>
    </p:spTree>
    <p:extLst>
      <p:ext uri="{BB962C8B-B14F-4D97-AF65-F5344CB8AC3E}">
        <p14:creationId xmlns:p14="http://schemas.microsoft.com/office/powerpoint/2010/main" val="154282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340D9-312A-1869-4743-C2023E28F1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1047D1-5744-7F4E-DF41-34C573D7ADF4}"/>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AD669CEB-9CAF-8FF6-EDD3-C06511E39BF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ABEDE62-37A9-A547-1723-3980FEF65D1E}"/>
              </a:ext>
            </a:extLst>
          </p:cNvPr>
          <p:cNvSpPr txBox="1"/>
          <p:nvPr/>
        </p:nvSpPr>
        <p:spPr>
          <a:xfrm>
            <a:off x="541912" y="1740832"/>
            <a:ext cx="8599170" cy="5180264"/>
          </a:xfrm>
          <a:prstGeom prst="rect">
            <a:avLst/>
          </a:prstGeom>
          <a:solidFill>
            <a:schemeClr val="bg1"/>
          </a:solidFill>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Accuracy &amp; Precision:</a:t>
            </a:r>
            <a:r>
              <a:rPr lang="en-US" sz="2800" dirty="0">
                <a:latin typeface="+mj-lt"/>
              </a:rPr>
              <a:t> Compare how well each model classifies defaulters.</a:t>
            </a:r>
          </a:p>
          <a:p>
            <a:pPr marL="457200" indent="-457200">
              <a:buFont typeface="Arial" panose="020B0604020202020204" pitchFamily="34" charset="0"/>
              <a:buChar char="•"/>
            </a:pPr>
            <a:r>
              <a:rPr lang="en-US" sz="2800" b="1" dirty="0">
                <a:latin typeface="+mj-lt"/>
              </a:rPr>
              <a:t>ROC-AUC Score:</a:t>
            </a:r>
            <a:r>
              <a:rPr lang="en-US" sz="2800" dirty="0">
                <a:latin typeface="+mj-lt"/>
              </a:rPr>
              <a:t> Higher scores indicate better separation between defaulters and non-defaulters.</a:t>
            </a:r>
          </a:p>
          <a:p>
            <a:pPr marL="457200" indent="-457200">
              <a:buFont typeface="Arial" panose="020B0604020202020204" pitchFamily="34" charset="0"/>
              <a:buChar char="•"/>
            </a:pPr>
            <a:r>
              <a:rPr lang="en-US" sz="2800" b="1" dirty="0">
                <a:latin typeface="+mj-lt"/>
              </a:rPr>
              <a:t>Feature Importance:</a:t>
            </a:r>
            <a:r>
              <a:rPr lang="en-US" sz="2800" dirty="0">
                <a:latin typeface="+mj-lt"/>
              </a:rPr>
              <a:t> Random Forest provides insights into key factors influencing default risk.</a:t>
            </a:r>
          </a:p>
          <a:p>
            <a:pPr marL="457200" indent="-457200">
              <a:buFont typeface="Arial" panose="020B0604020202020204" pitchFamily="34" charset="0"/>
              <a:buChar char="•"/>
            </a:pPr>
            <a:r>
              <a:rPr lang="en-US" sz="2800" b="1" dirty="0">
                <a:latin typeface="+mj-lt"/>
              </a:rPr>
              <a:t>Computational Efficiency:</a:t>
            </a:r>
            <a:r>
              <a:rPr lang="en-US" sz="2800" dirty="0">
                <a:latin typeface="+mj-lt"/>
              </a:rPr>
              <a:t> Logistic Regression is faster and interpretable, whereas Random Forest is more powerful for complex patterns.</a:t>
            </a:r>
          </a:p>
          <a:p>
            <a:pPr marL="457200" indent="-457200">
              <a:buFont typeface="Arial" panose="020B0604020202020204" pitchFamily="34" charset="0"/>
              <a:buChar char="•"/>
            </a:pPr>
            <a:r>
              <a:rPr lang="en-US" sz="2800" b="1" dirty="0">
                <a:latin typeface="+mj-lt"/>
              </a:rPr>
              <a:t>Overfitting:</a:t>
            </a:r>
            <a:r>
              <a:rPr lang="en-US" sz="2800" dirty="0">
                <a:latin typeface="+mj-lt"/>
              </a:rPr>
              <a:t> Random Forest might overfit if not tuned properly; use cross-validation.</a:t>
            </a:r>
          </a:p>
        </p:txBody>
      </p:sp>
    </p:spTree>
    <p:extLst>
      <p:ext uri="{BB962C8B-B14F-4D97-AF65-F5344CB8AC3E}">
        <p14:creationId xmlns:p14="http://schemas.microsoft.com/office/powerpoint/2010/main" val="210361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F554-F755-43BD-0C9E-FBE52F416C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3DB1FE-82AC-8F18-8636-65D5BF23E8D3}"/>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DAE7AF20-3F18-E9A9-1259-A5AE32836C3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390C91F-23FD-DDA8-F02D-7D27D4402C58}"/>
              </a:ext>
            </a:extLst>
          </p:cNvPr>
          <p:cNvSpPr txBox="1"/>
          <p:nvPr/>
        </p:nvSpPr>
        <p:spPr>
          <a:xfrm>
            <a:off x="272415" y="2143799"/>
            <a:ext cx="8599170" cy="3887603"/>
          </a:xfrm>
          <a:prstGeom prst="rect">
            <a:avLst/>
          </a:prstGeom>
          <a:solidFill>
            <a:schemeClr val="bg1"/>
          </a:solidFill>
        </p:spPr>
        <p:txBody>
          <a:bodyPr vert="horz" wrap="square" lIns="0" tIns="9525" rIns="0" bIns="0" rtlCol="0">
            <a:spAutoFit/>
          </a:bodyPr>
          <a:lstStyle/>
          <a:p>
            <a:r>
              <a:rPr lang="en-US" sz="2800" b="1" dirty="0">
                <a:latin typeface="+mj-lt"/>
              </a:rPr>
              <a:t>Question 5: Deployment</a:t>
            </a:r>
          </a:p>
          <a:p>
            <a:r>
              <a:rPr lang="en-US" sz="2800" b="1" dirty="0">
                <a:latin typeface="+mj-lt"/>
              </a:rPr>
              <a:t>Scenario:</a:t>
            </a:r>
            <a:br>
              <a:rPr lang="en-US" sz="2800" dirty="0">
                <a:latin typeface="+mj-lt"/>
              </a:rPr>
            </a:br>
            <a:r>
              <a:rPr lang="en-US" sz="2800" dirty="0">
                <a:latin typeface="+mj-lt"/>
              </a:rPr>
              <a:t>An </a:t>
            </a:r>
            <a:r>
              <a:rPr lang="en-US" sz="2800" b="1" dirty="0">
                <a:latin typeface="+mj-lt"/>
              </a:rPr>
              <a:t>e-commerce company</a:t>
            </a:r>
            <a:r>
              <a:rPr lang="en-US" sz="2800" dirty="0">
                <a:latin typeface="+mj-lt"/>
              </a:rPr>
              <a:t> builds a </a:t>
            </a:r>
            <a:r>
              <a:rPr lang="en-US" sz="2800" b="1" dirty="0">
                <a:latin typeface="+mj-lt"/>
              </a:rPr>
              <a:t>recommendation system</a:t>
            </a:r>
            <a:r>
              <a:rPr lang="en-US" sz="2800" dirty="0">
                <a:latin typeface="+mj-lt"/>
              </a:rPr>
              <a:t> for suggesting products to customers. After deployment, customer engagement is </a:t>
            </a:r>
            <a:r>
              <a:rPr lang="en-US" sz="2800" b="1" dirty="0">
                <a:latin typeface="+mj-lt"/>
              </a:rPr>
              <a:t>lower than expected</a:t>
            </a:r>
            <a:r>
              <a:rPr lang="en-US" sz="2800" dirty="0">
                <a:latin typeface="+mj-lt"/>
              </a:rPr>
              <a:t>.</a:t>
            </a:r>
          </a:p>
          <a:p>
            <a:r>
              <a:rPr lang="en-US" sz="2800" b="1" dirty="0">
                <a:latin typeface="+mj-lt"/>
              </a:rPr>
              <a:t>Problem:</a:t>
            </a:r>
            <a:br>
              <a:rPr lang="en-US" sz="2800" dirty="0">
                <a:latin typeface="+mj-lt"/>
              </a:rPr>
            </a:br>
            <a:r>
              <a:rPr lang="en-US" sz="2800" dirty="0">
                <a:latin typeface="+mj-lt"/>
              </a:rPr>
              <a:t>What steps should be taken to </a:t>
            </a:r>
            <a:r>
              <a:rPr lang="en-US" sz="2800" b="1" dirty="0">
                <a:latin typeface="+mj-lt"/>
              </a:rPr>
              <a:t>improve the recommendation model</a:t>
            </a:r>
            <a:r>
              <a:rPr lang="en-US" sz="2800" dirty="0">
                <a:latin typeface="+mj-lt"/>
              </a:rPr>
              <a:t> after deployment?</a:t>
            </a:r>
          </a:p>
        </p:txBody>
      </p:sp>
    </p:spTree>
    <p:extLst>
      <p:ext uri="{BB962C8B-B14F-4D97-AF65-F5344CB8AC3E}">
        <p14:creationId xmlns:p14="http://schemas.microsoft.com/office/powerpoint/2010/main" val="166864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803" y="512063"/>
            <a:ext cx="3933825" cy="467359"/>
          </a:xfrm>
          <a:prstGeom prst="rect">
            <a:avLst/>
          </a:prstGeom>
        </p:spPr>
        <p:txBody>
          <a:bodyPr vert="horz" wrap="square" lIns="0" tIns="12700" rIns="0" bIns="0" rtlCol="0">
            <a:spAutoFit/>
          </a:bodyPr>
          <a:lstStyle/>
          <a:p>
            <a:pPr marL="12700">
              <a:lnSpc>
                <a:spcPct val="100000"/>
              </a:lnSpc>
              <a:spcBef>
                <a:spcPts val="100"/>
              </a:spcBef>
            </a:pPr>
            <a:r>
              <a:rPr dirty="0"/>
              <a:t>Assessment</a:t>
            </a:r>
            <a:r>
              <a:rPr spc="-90" dirty="0"/>
              <a:t> </a:t>
            </a:r>
            <a:r>
              <a:rPr spc="-10" dirty="0"/>
              <a:t>Overview</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p:cNvGraphicFramePr>
            <a:graphicFrameLocks noGrp="1"/>
          </p:cNvGraphicFramePr>
          <p:nvPr>
            <p:extLst>
              <p:ext uri="{D42A27DB-BD31-4B8C-83A1-F6EECF244321}">
                <p14:modId xmlns:p14="http://schemas.microsoft.com/office/powerpoint/2010/main" val="3385688148"/>
              </p:ext>
            </p:extLst>
          </p:nvPr>
        </p:nvGraphicFramePr>
        <p:xfrm>
          <a:off x="1" y="1108980"/>
          <a:ext cx="9144000" cy="5037455"/>
        </p:xfrm>
        <a:graphic>
          <a:graphicData uri="http://schemas.openxmlformats.org/drawingml/2006/table">
            <a:tbl>
              <a:tblPr firstRow="1" bandRow="1">
                <a:tableStyleId>{2D5ABB26-0587-4C30-8999-92F81FD0307C}</a:tableStyleId>
              </a:tblPr>
              <a:tblGrid>
                <a:gridCol w="2743199">
                  <a:extLst>
                    <a:ext uri="{9D8B030D-6E8A-4147-A177-3AD203B41FA5}">
                      <a16:colId xmlns:a16="http://schemas.microsoft.com/office/drawing/2014/main" val="20000"/>
                    </a:ext>
                  </a:extLst>
                </a:gridCol>
                <a:gridCol w="3741448">
                  <a:extLst>
                    <a:ext uri="{9D8B030D-6E8A-4147-A177-3AD203B41FA5}">
                      <a16:colId xmlns:a16="http://schemas.microsoft.com/office/drawing/2014/main" val="658795563"/>
                    </a:ext>
                  </a:extLst>
                </a:gridCol>
                <a:gridCol w="860379">
                  <a:extLst>
                    <a:ext uri="{9D8B030D-6E8A-4147-A177-3AD203B41FA5}">
                      <a16:colId xmlns:a16="http://schemas.microsoft.com/office/drawing/2014/main" val="20002"/>
                    </a:ext>
                  </a:extLst>
                </a:gridCol>
                <a:gridCol w="860379">
                  <a:extLst>
                    <a:ext uri="{9D8B030D-6E8A-4147-A177-3AD203B41FA5}">
                      <a16:colId xmlns:a16="http://schemas.microsoft.com/office/drawing/2014/main" val="20003"/>
                    </a:ext>
                  </a:extLst>
                </a:gridCol>
                <a:gridCol w="938595">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2200" b="1" dirty="0">
                          <a:solidFill>
                            <a:srgbClr val="FFFFFF"/>
                          </a:solidFill>
                          <a:latin typeface="+mj-lt"/>
                          <a:cs typeface="Arial"/>
                        </a:rPr>
                        <a:t>Brief</a:t>
                      </a:r>
                      <a:r>
                        <a:rPr sz="2200" b="1" spc="-35" dirty="0">
                          <a:solidFill>
                            <a:srgbClr val="FFFFFF"/>
                          </a:solidFill>
                          <a:latin typeface="+mj-lt"/>
                          <a:cs typeface="Arial"/>
                        </a:rPr>
                        <a:t> </a:t>
                      </a:r>
                      <a:r>
                        <a:rPr sz="2200" b="1" dirty="0">
                          <a:solidFill>
                            <a:srgbClr val="FFFFFF"/>
                          </a:solidFill>
                          <a:latin typeface="+mj-lt"/>
                          <a:cs typeface="Arial"/>
                        </a:rPr>
                        <a:t>Description</a:t>
                      </a:r>
                      <a:r>
                        <a:rPr sz="2200" b="1" spc="-35" dirty="0">
                          <a:solidFill>
                            <a:srgbClr val="FFFFFF"/>
                          </a:solidFill>
                          <a:latin typeface="+mj-lt"/>
                          <a:cs typeface="Arial"/>
                        </a:rPr>
                        <a:t> </a:t>
                      </a:r>
                      <a:r>
                        <a:rPr sz="2200" b="1" dirty="0">
                          <a:solidFill>
                            <a:srgbClr val="FFFFFF"/>
                          </a:solidFill>
                          <a:latin typeface="+mj-lt"/>
                          <a:cs typeface="Arial"/>
                        </a:rPr>
                        <a:t>of</a:t>
                      </a:r>
                      <a:r>
                        <a:rPr sz="2200" b="1" spc="-30" dirty="0">
                          <a:solidFill>
                            <a:srgbClr val="FFFFFF"/>
                          </a:solidFill>
                          <a:latin typeface="+mj-lt"/>
                          <a:cs typeface="Arial"/>
                        </a:rPr>
                        <a:t> </a:t>
                      </a:r>
                      <a:r>
                        <a:rPr sz="2200" b="1" dirty="0">
                          <a:solidFill>
                            <a:srgbClr val="FFFFFF"/>
                          </a:solidFill>
                          <a:latin typeface="+mj-lt"/>
                          <a:cs typeface="Arial"/>
                        </a:rPr>
                        <a:t>Kind</a:t>
                      </a:r>
                      <a:r>
                        <a:rPr sz="2200" b="1" spc="-35" dirty="0">
                          <a:solidFill>
                            <a:srgbClr val="FFFFFF"/>
                          </a:solidFill>
                          <a:latin typeface="+mj-lt"/>
                          <a:cs typeface="Arial"/>
                        </a:rPr>
                        <a:t> </a:t>
                      </a:r>
                      <a:r>
                        <a:rPr sz="2200" b="1" dirty="0">
                          <a:solidFill>
                            <a:srgbClr val="FFFFFF"/>
                          </a:solidFill>
                          <a:latin typeface="+mj-lt"/>
                          <a:cs typeface="Arial"/>
                        </a:rPr>
                        <a:t>and</a:t>
                      </a:r>
                      <a:r>
                        <a:rPr sz="2200" b="1" spc="-35" dirty="0">
                          <a:solidFill>
                            <a:srgbClr val="FFFFFF"/>
                          </a:solidFill>
                          <a:latin typeface="+mj-lt"/>
                          <a:cs typeface="Arial"/>
                        </a:rPr>
                        <a:t> </a:t>
                      </a:r>
                      <a:r>
                        <a:rPr sz="2200" b="1" dirty="0">
                          <a:solidFill>
                            <a:srgbClr val="FFFFFF"/>
                          </a:solidFill>
                          <a:latin typeface="+mj-lt"/>
                          <a:cs typeface="Arial"/>
                        </a:rPr>
                        <a:t>Purpose</a:t>
                      </a:r>
                      <a:r>
                        <a:rPr sz="2200" b="1" spc="-35" dirty="0">
                          <a:solidFill>
                            <a:srgbClr val="FFFFFF"/>
                          </a:solidFill>
                          <a:latin typeface="+mj-lt"/>
                          <a:cs typeface="Arial"/>
                        </a:rPr>
                        <a:t> </a:t>
                      </a:r>
                      <a:r>
                        <a:rPr sz="2200" b="1" spc="-25" dirty="0">
                          <a:solidFill>
                            <a:srgbClr val="FFFFFF"/>
                          </a:solidFill>
                          <a:latin typeface="+mj-lt"/>
                          <a:cs typeface="Arial"/>
                        </a:rPr>
                        <a:t>of </a:t>
                      </a:r>
                      <a:r>
                        <a:rPr sz="2200" b="1" dirty="0">
                          <a:solidFill>
                            <a:srgbClr val="FFFFFF"/>
                          </a:solidFill>
                          <a:latin typeface="+mj-lt"/>
                          <a:cs typeface="Arial"/>
                        </a:rPr>
                        <a:t>Assessment</a:t>
                      </a:r>
                      <a:r>
                        <a:rPr sz="2200" b="1" spc="-55" dirty="0">
                          <a:solidFill>
                            <a:srgbClr val="FFFFFF"/>
                          </a:solidFill>
                          <a:latin typeface="+mj-lt"/>
                          <a:cs typeface="Arial"/>
                        </a:rPr>
                        <a:t> </a:t>
                      </a:r>
                      <a:r>
                        <a:rPr sz="2200" b="1" spc="-20" dirty="0">
                          <a:solidFill>
                            <a:srgbClr val="FFFFFF"/>
                          </a:solidFill>
                          <a:latin typeface="+mj-lt"/>
                          <a:cs typeface="Arial"/>
                        </a:rPr>
                        <a:t>Tasks</a:t>
                      </a:r>
                      <a:endParaRPr sz="22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2200" dirty="0">
                          <a:solidFill>
                            <a:schemeClr val="bg1"/>
                          </a:solidFill>
                          <a:latin typeface="+mj-lt"/>
                          <a:cs typeface="Arial"/>
                        </a:rPr>
                        <a:t>Explanation</a:t>
                      </a:r>
                      <a:endParaRPr sz="22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2200" b="1" spc="-10" dirty="0">
                          <a:solidFill>
                            <a:srgbClr val="FFFFFF"/>
                          </a:solidFill>
                          <a:latin typeface="+mj-lt"/>
                          <a:cs typeface="Arial"/>
                        </a:rPr>
                        <a:t>Weighting</a:t>
                      </a:r>
                      <a:endParaRPr sz="22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2200" b="1" spc="-10" dirty="0">
                          <a:solidFill>
                            <a:srgbClr val="FFFFFF"/>
                          </a:solidFill>
                          <a:latin typeface="+mj-lt"/>
                          <a:cs typeface="Arial"/>
                        </a:rPr>
                        <a:t>Learning Outcome/s Assessed</a:t>
                      </a:r>
                      <a:endParaRPr sz="22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2200" b="1" spc="-10" dirty="0">
                          <a:solidFill>
                            <a:srgbClr val="FFFFFF"/>
                          </a:solidFill>
                          <a:latin typeface="+mj-lt"/>
                          <a:cs typeface="Arial"/>
                        </a:rPr>
                        <a:t>Graduate Attributes/ Generic Skills</a:t>
                      </a:r>
                      <a:endParaRPr sz="22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a:lnSpc>
                          <a:spcPct val="100000"/>
                        </a:lnSpc>
                      </a:pPr>
                      <a:r>
                        <a:rPr lang="en-US" sz="2200" b="1" i="0" u="none" strike="noStrike" dirty="0">
                          <a:solidFill>
                            <a:schemeClr val="tx1"/>
                          </a:solidFill>
                          <a:effectLst/>
                          <a:latin typeface="+mj-lt"/>
                          <a:ea typeface="+mn-ea"/>
                          <a:cs typeface="+mn-cs"/>
                        </a:rPr>
                        <a:t>Assessment Task 1</a:t>
                      </a:r>
                      <a:r>
                        <a:rPr lang="en-US" sz="2200" b="0" i="0" dirty="0">
                          <a:solidFill>
                            <a:schemeClr val="tx1"/>
                          </a:solidFill>
                          <a:effectLst/>
                          <a:latin typeface="+mj-lt"/>
                          <a:ea typeface="+mn-ea"/>
                          <a:cs typeface="+mn-cs"/>
                        </a:rPr>
                        <a:t>: </a:t>
                      </a:r>
                      <a:r>
                        <a:rPr lang="en-US" sz="2200" b="1" i="0" u="none" strike="noStrike" dirty="0">
                          <a:solidFill>
                            <a:schemeClr val="tx1"/>
                          </a:solidFill>
                          <a:effectLst/>
                          <a:latin typeface="+mj-lt"/>
                          <a:ea typeface="+mn-ea"/>
                          <a:cs typeface="+mn-cs"/>
                        </a:rPr>
                        <a:t>Developmental Exercises (Individual)</a:t>
                      </a:r>
                    </a:p>
                    <a:p>
                      <a:pPr marL="48260">
                        <a:lnSpc>
                          <a:spcPct val="100000"/>
                        </a:lnSpc>
                      </a:pPr>
                      <a:endParaRPr lang="en-US" sz="2200" b="1" i="0" u="none" strike="noStrike" dirty="0">
                        <a:solidFill>
                          <a:schemeClr val="tx1"/>
                        </a:solidFill>
                        <a:effectLst/>
                        <a:latin typeface="+mj-lt"/>
                        <a:ea typeface="+mn-ea"/>
                        <a:cs typeface="+mn-cs"/>
                      </a:endParaRPr>
                    </a:p>
                    <a:p>
                      <a:pPr marL="48260">
                        <a:lnSpc>
                          <a:spcPct val="100000"/>
                        </a:lnSpc>
                      </a:pPr>
                      <a:r>
                        <a:rPr lang="en-US" sz="2200" b="1" i="0" u="none" strike="noStrike" dirty="0">
                          <a:solidFill>
                            <a:schemeClr val="tx1"/>
                          </a:solidFill>
                          <a:effectLst/>
                          <a:latin typeface="+mj-lt"/>
                          <a:ea typeface="+mn-ea"/>
                          <a:cs typeface="+mn-cs"/>
                        </a:rPr>
                        <a:t>Artefact:</a:t>
                      </a:r>
                      <a:r>
                        <a:rPr lang="en-US" sz="2200" b="0" i="0" dirty="0">
                          <a:solidFill>
                            <a:schemeClr val="tx1"/>
                          </a:solidFill>
                          <a:effectLst/>
                          <a:latin typeface="+mj-lt"/>
                          <a:ea typeface="+mn-ea"/>
                          <a:cs typeface="+mn-cs"/>
                        </a:rPr>
                        <a:t> Program files</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a:lnSpc>
                          <a:spcPct val="100000"/>
                        </a:lnSpc>
                      </a:pPr>
                      <a:r>
                        <a:rPr lang="en-US" sz="2200" b="0" i="0" dirty="0">
                          <a:solidFill>
                            <a:schemeClr val="tx1"/>
                          </a:solidFill>
                          <a:effectLst/>
                          <a:latin typeface="+mj-lt"/>
                          <a:ea typeface="+mn-ea"/>
                          <a:cs typeface="+mn-cs"/>
                        </a:rPr>
                        <a:t>This assessment consists of a series of weekly exercises, including data cleaning/transformation, exploratory data analysis, cluster analysis and predictive model building using a data mining tool (e.g. RapidMiner).</a:t>
                      </a:r>
                      <a:endParaRPr sz="22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lang="en-US" sz="2200" spc="-25" dirty="0">
                          <a:solidFill>
                            <a:srgbClr val="3C1053"/>
                          </a:solidFill>
                          <a:latin typeface="+mj-lt"/>
                          <a:cs typeface="Arial"/>
                        </a:rPr>
                        <a:t>25%</a:t>
                      </a:r>
                      <a:endParaRPr sz="22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a:lnSpc>
                          <a:spcPct val="100000"/>
                        </a:lnSpc>
                      </a:pPr>
                      <a:r>
                        <a:rPr sz="2200" dirty="0">
                          <a:solidFill>
                            <a:srgbClr val="3C1053"/>
                          </a:solidFill>
                          <a:latin typeface="+mj-lt"/>
                          <a:cs typeface="Arial"/>
                        </a:rPr>
                        <a:t>LO1,</a:t>
                      </a:r>
                      <a:r>
                        <a:rPr sz="2200" spc="-20" dirty="0">
                          <a:solidFill>
                            <a:srgbClr val="3C1053"/>
                          </a:solidFill>
                          <a:latin typeface="+mj-lt"/>
                          <a:cs typeface="Arial"/>
                        </a:rPr>
                        <a:t> LO</a:t>
                      </a:r>
                      <a:r>
                        <a:rPr lang="en-US" sz="2200" spc="-20" dirty="0">
                          <a:solidFill>
                            <a:srgbClr val="3C1053"/>
                          </a:solidFill>
                          <a:latin typeface="+mj-lt"/>
                          <a:cs typeface="Arial"/>
                        </a:rPr>
                        <a:t>2</a:t>
                      </a:r>
                      <a:r>
                        <a:rPr sz="2200" spc="-20" dirty="0">
                          <a:solidFill>
                            <a:srgbClr val="3C1053"/>
                          </a:solidFill>
                          <a:latin typeface="+mj-lt"/>
                          <a:cs typeface="Arial"/>
                        </a:rPr>
                        <a:t>,</a:t>
                      </a:r>
                    </a:p>
                    <a:p>
                      <a:pPr marL="67945">
                        <a:lnSpc>
                          <a:spcPct val="100000"/>
                        </a:lnSpc>
                      </a:pPr>
                      <a:r>
                        <a:rPr sz="2200" spc="-25" dirty="0">
                          <a:solidFill>
                            <a:srgbClr val="3C1053"/>
                          </a:solidFill>
                          <a:latin typeface="+mj-lt"/>
                          <a:cs typeface="Arial"/>
                        </a:rPr>
                        <a:t>LO</a:t>
                      </a:r>
                      <a:r>
                        <a:rPr lang="en-US" sz="2200" spc="-25" dirty="0">
                          <a:solidFill>
                            <a:srgbClr val="3C1053"/>
                          </a:solidFill>
                          <a:latin typeface="+mj-lt"/>
                          <a:cs typeface="Arial"/>
                        </a:rPr>
                        <a:t>3</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a:lnSpc>
                          <a:spcPct val="100000"/>
                        </a:lnSpc>
                      </a:pPr>
                      <a:r>
                        <a:rPr sz="2200" dirty="0">
                          <a:solidFill>
                            <a:srgbClr val="3C1053"/>
                          </a:solidFill>
                          <a:latin typeface="+mj-lt"/>
                          <a:cs typeface="Arial"/>
                        </a:rPr>
                        <a:t>GA5,</a:t>
                      </a:r>
                      <a:r>
                        <a:rPr sz="2200" spc="-40" dirty="0">
                          <a:solidFill>
                            <a:srgbClr val="3C1053"/>
                          </a:solidFill>
                          <a:latin typeface="+mj-lt"/>
                          <a:cs typeface="Arial"/>
                        </a:rPr>
                        <a:t> </a:t>
                      </a:r>
                      <a:r>
                        <a:rPr lang="en-US" sz="2200" spc="-20" dirty="0">
                          <a:solidFill>
                            <a:srgbClr val="3C1053"/>
                          </a:solidFill>
                          <a:latin typeface="+mj-lt"/>
                          <a:cs typeface="Arial"/>
                        </a:rPr>
                        <a:t>GA10</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1A8D-8D50-BFB8-104E-438070748C0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59BCB4-CCD6-8EF2-3D1D-CE1C8639845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88791F3B-75E2-6741-105B-AF1D049D95E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38B021FC-7D4C-3A96-8643-14EAF200093F}"/>
              </a:ext>
            </a:extLst>
          </p:cNvPr>
          <p:cNvSpPr txBox="1"/>
          <p:nvPr/>
        </p:nvSpPr>
        <p:spPr>
          <a:xfrm>
            <a:off x="272415" y="1712912"/>
            <a:ext cx="8599170" cy="4749377"/>
          </a:xfrm>
          <a:prstGeom prst="rect">
            <a:avLst/>
          </a:prstGeom>
          <a:solidFill>
            <a:schemeClr val="bg1"/>
          </a:solidFill>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A/B Testing:</a:t>
            </a:r>
            <a:r>
              <a:rPr lang="en-US" sz="2800" dirty="0">
                <a:latin typeface="+mj-lt"/>
              </a:rPr>
              <a:t> Compare recommendations with and without the model to measure improvement.</a:t>
            </a:r>
          </a:p>
          <a:p>
            <a:pPr marL="457200" indent="-457200">
              <a:buFont typeface="Arial" panose="020B0604020202020204" pitchFamily="34" charset="0"/>
              <a:buChar char="•"/>
            </a:pPr>
            <a:r>
              <a:rPr lang="en-US" sz="2800" b="1" dirty="0">
                <a:latin typeface="+mj-lt"/>
              </a:rPr>
              <a:t>User Feedback:</a:t>
            </a:r>
            <a:r>
              <a:rPr lang="en-US" sz="2800" dirty="0">
                <a:latin typeface="+mj-lt"/>
              </a:rPr>
              <a:t> Collect explicit customer ratings to refine recommendations.</a:t>
            </a:r>
          </a:p>
          <a:p>
            <a:pPr marL="457200" indent="-457200">
              <a:buFont typeface="Arial" panose="020B0604020202020204" pitchFamily="34" charset="0"/>
              <a:buChar char="•"/>
            </a:pPr>
            <a:r>
              <a:rPr lang="en-US" sz="2800" b="1" dirty="0">
                <a:latin typeface="+mj-lt"/>
              </a:rPr>
              <a:t>Diversity in Recommendations:</a:t>
            </a:r>
            <a:r>
              <a:rPr lang="en-US" sz="2800" dirty="0">
                <a:latin typeface="+mj-lt"/>
              </a:rPr>
              <a:t> Avoid only recommending similar products; introduce variety.</a:t>
            </a:r>
          </a:p>
          <a:p>
            <a:pPr marL="457200" indent="-457200">
              <a:buFont typeface="Arial" panose="020B0604020202020204" pitchFamily="34" charset="0"/>
              <a:buChar char="•"/>
            </a:pPr>
            <a:r>
              <a:rPr lang="en-US" sz="2800" b="1" dirty="0">
                <a:latin typeface="+mj-lt"/>
              </a:rPr>
              <a:t>Update Model Regularly:</a:t>
            </a:r>
            <a:r>
              <a:rPr lang="en-US" sz="2800" dirty="0">
                <a:latin typeface="+mj-lt"/>
              </a:rPr>
              <a:t> Periodically retrain the model using recent customer behavior data.</a:t>
            </a:r>
          </a:p>
          <a:p>
            <a:pPr marL="457200" indent="-457200">
              <a:buFont typeface="Arial" panose="020B0604020202020204" pitchFamily="34" charset="0"/>
              <a:buChar char="•"/>
            </a:pPr>
            <a:r>
              <a:rPr lang="en-US" sz="2800" b="1" dirty="0">
                <a:latin typeface="+mj-lt"/>
              </a:rPr>
              <a:t>Hyperparameter Tuning:</a:t>
            </a:r>
            <a:r>
              <a:rPr lang="en-US" sz="2800" dirty="0">
                <a:latin typeface="+mj-lt"/>
              </a:rPr>
              <a:t> Optimize model parameters for better accuracy.</a:t>
            </a:r>
          </a:p>
        </p:txBody>
      </p:sp>
    </p:spTree>
    <p:extLst>
      <p:ext uri="{BB962C8B-B14F-4D97-AF65-F5344CB8AC3E}">
        <p14:creationId xmlns:p14="http://schemas.microsoft.com/office/powerpoint/2010/main" val="834564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65279" y="1463486"/>
            <a:ext cx="8065134" cy="4681282"/>
          </a:xfrm>
          <a:prstGeom prst="rect">
            <a:avLst/>
          </a:prstGeom>
        </p:spPr>
        <p:txBody>
          <a:bodyPr vert="horz" wrap="square" lIns="0" tIns="56515" rIns="0" bIns="0" rtlCol="0">
            <a:spAutoFit/>
          </a:bodyPr>
          <a:lstStyle/>
          <a:p>
            <a:pPr marL="354965" indent="-342265">
              <a:lnSpc>
                <a:spcPct val="150000"/>
              </a:lnSpc>
              <a:spcBef>
                <a:spcPts val="445"/>
              </a:spcBef>
              <a:buClr>
                <a:srgbClr val="F2120C"/>
              </a:buClr>
              <a:buFont typeface="Arial"/>
              <a:buChar char="•"/>
              <a:tabLst>
                <a:tab pos="354965" algn="l"/>
              </a:tabLst>
            </a:pPr>
            <a:r>
              <a:rPr sz="2800" b="1" dirty="0">
                <a:solidFill>
                  <a:srgbClr val="0D0D0D"/>
                </a:solidFill>
                <a:latin typeface="Calibri"/>
                <a:cs typeface="Calibri"/>
              </a:rPr>
              <a:t>Types</a:t>
            </a:r>
            <a:r>
              <a:rPr sz="2800" b="1" spc="-50" dirty="0">
                <a:solidFill>
                  <a:srgbClr val="0D0D0D"/>
                </a:solidFill>
                <a:latin typeface="Calibri"/>
                <a:cs typeface="Calibri"/>
              </a:rPr>
              <a:t> </a:t>
            </a:r>
            <a:r>
              <a:rPr sz="2800" b="1" dirty="0">
                <a:solidFill>
                  <a:srgbClr val="0D0D0D"/>
                </a:solidFill>
                <a:latin typeface="Calibri"/>
                <a:cs typeface="Calibri"/>
              </a:rPr>
              <a:t>of</a:t>
            </a:r>
            <a:r>
              <a:rPr sz="2800" b="1" spc="-55" dirty="0">
                <a:solidFill>
                  <a:srgbClr val="0D0D0D"/>
                </a:solidFill>
                <a:latin typeface="Calibri"/>
                <a:cs typeface="Calibri"/>
              </a:rPr>
              <a:t> </a:t>
            </a:r>
            <a:r>
              <a:rPr sz="2800" b="1" spc="-20" dirty="0">
                <a:solidFill>
                  <a:srgbClr val="0D0D0D"/>
                </a:solidFill>
                <a:latin typeface="Calibri"/>
                <a:cs typeface="Calibri"/>
              </a:rPr>
              <a:t>Data:</a:t>
            </a:r>
            <a:endParaRPr sz="2800" dirty="0">
              <a:latin typeface="Calibri"/>
              <a:cs typeface="Calibri"/>
            </a:endParaRPr>
          </a:p>
          <a:p>
            <a:pPr marL="983615" marR="83820" lvl="1" indent="-514350">
              <a:lnSpc>
                <a:spcPct val="150000"/>
              </a:lnSpc>
              <a:spcBef>
                <a:spcPts val="434"/>
              </a:spcBef>
              <a:buClr>
                <a:srgbClr val="F2120C"/>
              </a:buClr>
              <a:buFont typeface="+mj-lt"/>
              <a:buAutoNum type="arabicPeriod"/>
              <a:tabLst>
                <a:tab pos="755015" algn="l"/>
              </a:tabLst>
            </a:pPr>
            <a:r>
              <a:rPr sz="2800" b="1" dirty="0">
                <a:solidFill>
                  <a:srgbClr val="0D0D0D"/>
                </a:solidFill>
                <a:latin typeface="Calibri"/>
                <a:cs typeface="Calibri"/>
              </a:rPr>
              <a:t>Structured</a:t>
            </a:r>
            <a:r>
              <a:rPr sz="2800" b="1" spc="-60" dirty="0">
                <a:solidFill>
                  <a:srgbClr val="0D0D0D"/>
                </a:solidFill>
                <a:latin typeface="Calibri"/>
                <a:cs typeface="Calibri"/>
              </a:rPr>
              <a:t> </a:t>
            </a:r>
            <a:r>
              <a:rPr sz="2800" b="1" dirty="0">
                <a:solidFill>
                  <a:srgbClr val="0D0D0D"/>
                </a:solidFill>
                <a:latin typeface="Calibri"/>
                <a:cs typeface="Calibri"/>
              </a:rPr>
              <a:t>Data:</a:t>
            </a:r>
            <a:r>
              <a:rPr sz="2800" b="1" spc="-50" dirty="0">
                <a:solidFill>
                  <a:srgbClr val="0D0D0D"/>
                </a:solidFill>
                <a:latin typeface="Calibri"/>
                <a:cs typeface="Calibri"/>
              </a:rPr>
              <a:t> </a:t>
            </a:r>
            <a:r>
              <a:rPr sz="2800" spc="-35" dirty="0">
                <a:solidFill>
                  <a:srgbClr val="0D0D0D"/>
                </a:solidFill>
                <a:latin typeface="Calibri"/>
                <a:cs typeface="Calibri"/>
              </a:rPr>
              <a:t>Well-</a:t>
            </a:r>
            <a:r>
              <a:rPr sz="2800" spc="-20" dirty="0">
                <a:solidFill>
                  <a:srgbClr val="0D0D0D"/>
                </a:solidFill>
                <a:latin typeface="Calibri"/>
                <a:cs typeface="Calibri"/>
              </a:rPr>
              <a:t>organized</a:t>
            </a:r>
            <a:r>
              <a:rPr sz="2800" spc="-50" dirty="0">
                <a:solidFill>
                  <a:srgbClr val="0D0D0D"/>
                </a:solidFill>
                <a:latin typeface="Calibri"/>
                <a:cs typeface="Calibri"/>
              </a:rPr>
              <a:t> </a:t>
            </a:r>
            <a:r>
              <a:rPr sz="2800" dirty="0">
                <a:solidFill>
                  <a:srgbClr val="0D0D0D"/>
                </a:solidFill>
                <a:latin typeface="Calibri"/>
                <a:cs typeface="Calibri"/>
              </a:rPr>
              <a:t>data</a:t>
            </a:r>
            <a:r>
              <a:rPr sz="2800" spc="-55" dirty="0">
                <a:solidFill>
                  <a:srgbClr val="0D0D0D"/>
                </a:solidFill>
                <a:latin typeface="Calibri"/>
                <a:cs typeface="Calibri"/>
              </a:rPr>
              <a:t> </a:t>
            </a:r>
            <a:r>
              <a:rPr sz="2800" dirty="0">
                <a:solidFill>
                  <a:srgbClr val="0D0D0D"/>
                </a:solidFill>
                <a:latin typeface="Calibri"/>
                <a:cs typeface="Calibri"/>
              </a:rPr>
              <a:t>with</a:t>
            </a:r>
            <a:r>
              <a:rPr sz="2800" spc="-50" dirty="0">
                <a:solidFill>
                  <a:srgbClr val="0D0D0D"/>
                </a:solidFill>
                <a:latin typeface="Calibri"/>
                <a:cs typeface="Calibri"/>
              </a:rPr>
              <a:t> </a:t>
            </a:r>
            <a:r>
              <a:rPr sz="2800" dirty="0">
                <a:solidFill>
                  <a:srgbClr val="0D0D0D"/>
                </a:solidFill>
                <a:latin typeface="Calibri"/>
                <a:cs typeface="Calibri"/>
              </a:rPr>
              <a:t>a</a:t>
            </a:r>
            <a:r>
              <a:rPr sz="2800" spc="-55" dirty="0">
                <a:solidFill>
                  <a:srgbClr val="0D0D0D"/>
                </a:solidFill>
                <a:latin typeface="Calibri"/>
                <a:cs typeface="Calibri"/>
              </a:rPr>
              <a:t> </a:t>
            </a:r>
            <a:r>
              <a:rPr sz="2800" dirty="0">
                <a:solidFill>
                  <a:srgbClr val="0D0D0D"/>
                </a:solidFill>
                <a:latin typeface="Calibri"/>
                <a:cs typeface="Calibri"/>
              </a:rPr>
              <a:t>clear</a:t>
            </a:r>
            <a:r>
              <a:rPr sz="2800" spc="-50" dirty="0">
                <a:solidFill>
                  <a:srgbClr val="0D0D0D"/>
                </a:solidFill>
                <a:latin typeface="Calibri"/>
                <a:cs typeface="Calibri"/>
              </a:rPr>
              <a:t> </a:t>
            </a:r>
            <a:r>
              <a:rPr sz="2800" spc="-10" dirty="0">
                <a:solidFill>
                  <a:srgbClr val="0D0D0D"/>
                </a:solidFill>
                <a:latin typeface="Calibri"/>
                <a:cs typeface="Calibri"/>
              </a:rPr>
              <a:t>schema, </a:t>
            </a:r>
            <a:r>
              <a:rPr sz="2800" dirty="0">
                <a:solidFill>
                  <a:srgbClr val="0D0D0D"/>
                </a:solidFill>
                <a:latin typeface="Calibri"/>
                <a:cs typeface="Calibri"/>
              </a:rPr>
              <a:t>often</a:t>
            </a:r>
            <a:r>
              <a:rPr sz="2800" spc="-80" dirty="0">
                <a:solidFill>
                  <a:srgbClr val="0D0D0D"/>
                </a:solidFill>
                <a:latin typeface="Calibri"/>
                <a:cs typeface="Calibri"/>
              </a:rPr>
              <a:t> </a:t>
            </a:r>
            <a:r>
              <a:rPr sz="2800" dirty="0">
                <a:solidFill>
                  <a:srgbClr val="0D0D0D"/>
                </a:solidFill>
                <a:latin typeface="Calibri"/>
                <a:cs typeface="Calibri"/>
              </a:rPr>
              <a:t>stored</a:t>
            </a:r>
            <a:r>
              <a:rPr sz="2800" spc="-75" dirty="0">
                <a:solidFill>
                  <a:srgbClr val="0D0D0D"/>
                </a:solidFill>
                <a:latin typeface="Calibri"/>
                <a:cs typeface="Calibri"/>
              </a:rPr>
              <a:t> </a:t>
            </a:r>
            <a:r>
              <a:rPr sz="2800" dirty="0">
                <a:solidFill>
                  <a:srgbClr val="0D0D0D"/>
                </a:solidFill>
                <a:latin typeface="Calibri"/>
                <a:cs typeface="Calibri"/>
              </a:rPr>
              <a:t>in</a:t>
            </a:r>
            <a:r>
              <a:rPr sz="2800" spc="-80" dirty="0">
                <a:solidFill>
                  <a:srgbClr val="0D0D0D"/>
                </a:solidFill>
                <a:latin typeface="Calibri"/>
                <a:cs typeface="Calibri"/>
              </a:rPr>
              <a:t> </a:t>
            </a:r>
            <a:r>
              <a:rPr sz="2800" spc="-10" dirty="0">
                <a:solidFill>
                  <a:srgbClr val="0D0D0D"/>
                </a:solidFill>
                <a:latin typeface="Calibri"/>
                <a:cs typeface="Calibri"/>
              </a:rPr>
              <a:t>databases.</a:t>
            </a:r>
            <a:endParaRPr sz="2800" dirty="0">
              <a:latin typeface="Calibri"/>
              <a:cs typeface="Calibri"/>
            </a:endParaRPr>
          </a:p>
          <a:p>
            <a:pPr marL="983615" marR="5080" lvl="1" indent="-514350">
              <a:lnSpc>
                <a:spcPct val="150000"/>
              </a:lnSpc>
              <a:spcBef>
                <a:spcPts val="505"/>
              </a:spcBef>
              <a:buClr>
                <a:srgbClr val="F2120C"/>
              </a:buClr>
              <a:buFont typeface="+mj-lt"/>
              <a:buAutoNum type="arabicPeriod"/>
              <a:tabLst>
                <a:tab pos="755015" algn="l"/>
              </a:tabLst>
            </a:pPr>
            <a:r>
              <a:rPr sz="2800" b="1" dirty="0">
                <a:solidFill>
                  <a:srgbClr val="0D0D0D"/>
                </a:solidFill>
                <a:latin typeface="Calibri"/>
                <a:cs typeface="Calibri"/>
              </a:rPr>
              <a:t>Unstructured</a:t>
            </a:r>
            <a:r>
              <a:rPr sz="2800" b="1" spc="-75" dirty="0">
                <a:solidFill>
                  <a:srgbClr val="0D0D0D"/>
                </a:solidFill>
                <a:latin typeface="Calibri"/>
                <a:cs typeface="Calibri"/>
              </a:rPr>
              <a:t> </a:t>
            </a:r>
            <a:r>
              <a:rPr sz="2800" b="1" dirty="0">
                <a:solidFill>
                  <a:srgbClr val="0D0D0D"/>
                </a:solidFill>
                <a:latin typeface="Calibri"/>
                <a:cs typeface="Calibri"/>
              </a:rPr>
              <a:t>Data:</a:t>
            </a:r>
            <a:r>
              <a:rPr sz="2800" b="1" spc="-75" dirty="0">
                <a:solidFill>
                  <a:srgbClr val="0D0D0D"/>
                </a:solidFill>
                <a:latin typeface="Calibri"/>
                <a:cs typeface="Calibri"/>
              </a:rPr>
              <a:t> </a:t>
            </a:r>
            <a:r>
              <a:rPr sz="2800" dirty="0">
                <a:solidFill>
                  <a:srgbClr val="0D0D0D"/>
                </a:solidFill>
                <a:latin typeface="Calibri"/>
                <a:cs typeface="Calibri"/>
              </a:rPr>
              <a:t>Data</a:t>
            </a:r>
            <a:r>
              <a:rPr sz="2800" spc="-75" dirty="0">
                <a:solidFill>
                  <a:srgbClr val="0D0D0D"/>
                </a:solidFill>
                <a:latin typeface="Calibri"/>
                <a:cs typeface="Calibri"/>
              </a:rPr>
              <a:t> </a:t>
            </a:r>
            <a:r>
              <a:rPr sz="2800" dirty="0">
                <a:solidFill>
                  <a:srgbClr val="0D0D0D"/>
                </a:solidFill>
                <a:latin typeface="Calibri"/>
                <a:cs typeface="Calibri"/>
              </a:rPr>
              <a:t>without</a:t>
            </a:r>
            <a:r>
              <a:rPr sz="2800" spc="-75" dirty="0">
                <a:solidFill>
                  <a:srgbClr val="0D0D0D"/>
                </a:solidFill>
                <a:latin typeface="Calibri"/>
                <a:cs typeface="Calibri"/>
              </a:rPr>
              <a:t> </a:t>
            </a:r>
            <a:r>
              <a:rPr sz="2800" dirty="0">
                <a:solidFill>
                  <a:srgbClr val="0D0D0D"/>
                </a:solidFill>
                <a:latin typeface="Calibri"/>
                <a:cs typeface="Calibri"/>
              </a:rPr>
              <a:t>a</a:t>
            </a:r>
            <a:r>
              <a:rPr sz="2800" spc="-75" dirty="0">
                <a:solidFill>
                  <a:srgbClr val="0D0D0D"/>
                </a:solidFill>
                <a:latin typeface="Calibri"/>
                <a:cs typeface="Calibri"/>
              </a:rPr>
              <a:t> </a:t>
            </a:r>
            <a:r>
              <a:rPr sz="2800" spc="-10" dirty="0">
                <a:solidFill>
                  <a:srgbClr val="0D0D0D"/>
                </a:solidFill>
                <a:latin typeface="Calibri"/>
                <a:cs typeface="Calibri"/>
              </a:rPr>
              <a:t>predefined</a:t>
            </a:r>
            <a:r>
              <a:rPr sz="2800" spc="-70" dirty="0">
                <a:solidFill>
                  <a:srgbClr val="0D0D0D"/>
                </a:solidFill>
                <a:latin typeface="Calibri"/>
                <a:cs typeface="Calibri"/>
              </a:rPr>
              <a:t> </a:t>
            </a:r>
            <a:r>
              <a:rPr sz="2800" dirty="0">
                <a:solidFill>
                  <a:srgbClr val="0D0D0D"/>
                </a:solidFill>
                <a:latin typeface="Calibri"/>
                <a:cs typeface="Calibri"/>
              </a:rPr>
              <a:t>data</a:t>
            </a:r>
            <a:r>
              <a:rPr sz="2800" spc="-70" dirty="0">
                <a:solidFill>
                  <a:srgbClr val="0D0D0D"/>
                </a:solidFill>
                <a:latin typeface="Calibri"/>
                <a:cs typeface="Calibri"/>
              </a:rPr>
              <a:t> </a:t>
            </a:r>
            <a:r>
              <a:rPr sz="2800" spc="-10" dirty="0">
                <a:solidFill>
                  <a:srgbClr val="0D0D0D"/>
                </a:solidFill>
                <a:latin typeface="Calibri"/>
                <a:cs typeface="Calibri"/>
              </a:rPr>
              <a:t>model, </a:t>
            </a:r>
            <a:r>
              <a:rPr sz="2800" dirty="0">
                <a:solidFill>
                  <a:srgbClr val="0D0D0D"/>
                </a:solidFill>
                <a:latin typeface="Calibri"/>
                <a:cs typeface="Calibri"/>
              </a:rPr>
              <a:t>such</a:t>
            </a:r>
            <a:r>
              <a:rPr sz="2800" spc="-55" dirty="0">
                <a:solidFill>
                  <a:srgbClr val="0D0D0D"/>
                </a:solidFill>
                <a:latin typeface="Calibri"/>
                <a:cs typeface="Calibri"/>
              </a:rPr>
              <a:t> </a:t>
            </a:r>
            <a:r>
              <a:rPr sz="2800" dirty="0">
                <a:solidFill>
                  <a:srgbClr val="0D0D0D"/>
                </a:solidFill>
                <a:latin typeface="Calibri"/>
                <a:cs typeface="Calibri"/>
              </a:rPr>
              <a:t>as</a:t>
            </a:r>
            <a:r>
              <a:rPr sz="2800" spc="-55" dirty="0">
                <a:solidFill>
                  <a:srgbClr val="0D0D0D"/>
                </a:solidFill>
                <a:latin typeface="Calibri"/>
                <a:cs typeface="Calibri"/>
              </a:rPr>
              <a:t> </a:t>
            </a:r>
            <a:r>
              <a:rPr sz="2800" dirty="0">
                <a:solidFill>
                  <a:srgbClr val="0D0D0D"/>
                </a:solidFill>
                <a:latin typeface="Calibri"/>
                <a:cs typeface="Calibri"/>
              </a:rPr>
              <a:t>text,</a:t>
            </a:r>
            <a:r>
              <a:rPr sz="2800" spc="-50" dirty="0">
                <a:solidFill>
                  <a:srgbClr val="0D0D0D"/>
                </a:solidFill>
                <a:latin typeface="Calibri"/>
                <a:cs typeface="Calibri"/>
              </a:rPr>
              <a:t> </a:t>
            </a:r>
            <a:r>
              <a:rPr sz="2800" dirty="0">
                <a:solidFill>
                  <a:srgbClr val="0D0D0D"/>
                </a:solidFill>
                <a:latin typeface="Calibri"/>
                <a:cs typeface="Calibri"/>
              </a:rPr>
              <a:t>images,</a:t>
            </a:r>
            <a:r>
              <a:rPr sz="2800" spc="-50" dirty="0">
                <a:solidFill>
                  <a:srgbClr val="0D0D0D"/>
                </a:solidFill>
                <a:latin typeface="Calibri"/>
                <a:cs typeface="Calibri"/>
              </a:rPr>
              <a:t> </a:t>
            </a:r>
            <a:r>
              <a:rPr sz="2800" dirty="0">
                <a:solidFill>
                  <a:srgbClr val="0D0D0D"/>
                </a:solidFill>
                <a:latin typeface="Calibri"/>
                <a:cs typeface="Calibri"/>
              </a:rPr>
              <a:t>and</a:t>
            </a:r>
            <a:r>
              <a:rPr sz="2800" spc="-55" dirty="0">
                <a:solidFill>
                  <a:srgbClr val="0D0D0D"/>
                </a:solidFill>
                <a:latin typeface="Calibri"/>
                <a:cs typeface="Calibri"/>
              </a:rPr>
              <a:t> </a:t>
            </a:r>
            <a:r>
              <a:rPr sz="2800" spc="-10" dirty="0">
                <a:solidFill>
                  <a:srgbClr val="0D0D0D"/>
                </a:solidFill>
                <a:latin typeface="Calibri"/>
                <a:cs typeface="Calibri"/>
              </a:rPr>
              <a:t>videos.</a:t>
            </a:r>
            <a:endParaRPr sz="2800" dirty="0">
              <a:latin typeface="Calibri"/>
              <a:cs typeface="Calibri"/>
            </a:endParaRPr>
          </a:p>
          <a:p>
            <a:pPr marL="983615" marR="113030" lvl="1" indent="-514350">
              <a:lnSpc>
                <a:spcPct val="150000"/>
              </a:lnSpc>
              <a:spcBef>
                <a:spcPts val="385"/>
              </a:spcBef>
              <a:buClr>
                <a:srgbClr val="F2120C"/>
              </a:buClr>
              <a:buFont typeface="+mj-lt"/>
              <a:buAutoNum type="arabicPeriod"/>
              <a:tabLst>
                <a:tab pos="755015" algn="l"/>
              </a:tabLst>
            </a:pPr>
            <a:r>
              <a:rPr sz="2800" b="1" spc="-10" dirty="0">
                <a:solidFill>
                  <a:srgbClr val="0D0D0D"/>
                </a:solidFill>
                <a:latin typeface="Calibri"/>
                <a:cs typeface="Calibri"/>
              </a:rPr>
              <a:t>Semi-</a:t>
            </a:r>
            <a:r>
              <a:rPr sz="2800" b="1" dirty="0">
                <a:solidFill>
                  <a:srgbClr val="0D0D0D"/>
                </a:solidFill>
                <a:latin typeface="Calibri"/>
                <a:cs typeface="Calibri"/>
              </a:rPr>
              <a:t>Structured</a:t>
            </a:r>
            <a:r>
              <a:rPr sz="2800" b="1" spc="-80" dirty="0">
                <a:solidFill>
                  <a:srgbClr val="0D0D0D"/>
                </a:solidFill>
                <a:latin typeface="Calibri"/>
                <a:cs typeface="Calibri"/>
              </a:rPr>
              <a:t> </a:t>
            </a:r>
            <a:r>
              <a:rPr sz="2800" b="1" dirty="0">
                <a:solidFill>
                  <a:srgbClr val="0D0D0D"/>
                </a:solidFill>
                <a:latin typeface="Calibri"/>
                <a:cs typeface="Calibri"/>
              </a:rPr>
              <a:t>Data:</a:t>
            </a:r>
            <a:r>
              <a:rPr sz="2800" b="1" spc="-70" dirty="0">
                <a:solidFill>
                  <a:srgbClr val="0D0D0D"/>
                </a:solidFill>
                <a:latin typeface="Calibri"/>
                <a:cs typeface="Calibri"/>
              </a:rPr>
              <a:t> </a:t>
            </a:r>
            <a:r>
              <a:rPr sz="2800" dirty="0">
                <a:solidFill>
                  <a:srgbClr val="0D0D0D"/>
                </a:solidFill>
                <a:latin typeface="Calibri"/>
                <a:cs typeface="Calibri"/>
              </a:rPr>
              <a:t>Data</a:t>
            </a:r>
            <a:r>
              <a:rPr sz="2800" spc="-75" dirty="0">
                <a:solidFill>
                  <a:srgbClr val="0D0D0D"/>
                </a:solidFill>
                <a:latin typeface="Calibri"/>
                <a:cs typeface="Calibri"/>
              </a:rPr>
              <a:t> </a:t>
            </a:r>
            <a:r>
              <a:rPr sz="2800" dirty="0">
                <a:solidFill>
                  <a:srgbClr val="0D0D0D"/>
                </a:solidFill>
                <a:latin typeface="Calibri"/>
                <a:cs typeface="Calibri"/>
              </a:rPr>
              <a:t>that</a:t>
            </a:r>
            <a:r>
              <a:rPr sz="2800" spc="-80" dirty="0">
                <a:solidFill>
                  <a:srgbClr val="0D0D0D"/>
                </a:solidFill>
                <a:latin typeface="Calibri"/>
                <a:cs typeface="Calibri"/>
              </a:rPr>
              <a:t> </a:t>
            </a:r>
            <a:r>
              <a:rPr sz="2800" dirty="0">
                <a:solidFill>
                  <a:srgbClr val="0D0D0D"/>
                </a:solidFill>
                <a:latin typeface="Calibri"/>
                <a:cs typeface="Calibri"/>
              </a:rPr>
              <a:t>is</a:t>
            </a:r>
            <a:r>
              <a:rPr sz="2800" spc="-80" dirty="0">
                <a:solidFill>
                  <a:srgbClr val="0D0D0D"/>
                </a:solidFill>
                <a:latin typeface="Calibri"/>
                <a:cs typeface="Calibri"/>
              </a:rPr>
              <a:t> </a:t>
            </a:r>
            <a:r>
              <a:rPr sz="2800" dirty="0">
                <a:solidFill>
                  <a:srgbClr val="0D0D0D"/>
                </a:solidFill>
                <a:latin typeface="Calibri"/>
                <a:cs typeface="Calibri"/>
              </a:rPr>
              <a:t>partially</a:t>
            </a:r>
            <a:r>
              <a:rPr sz="2800" spc="-75" dirty="0">
                <a:solidFill>
                  <a:srgbClr val="0D0D0D"/>
                </a:solidFill>
                <a:latin typeface="Calibri"/>
                <a:cs typeface="Calibri"/>
              </a:rPr>
              <a:t> </a:t>
            </a:r>
            <a:r>
              <a:rPr sz="2800" spc="-10" dirty="0">
                <a:solidFill>
                  <a:srgbClr val="0D0D0D"/>
                </a:solidFill>
                <a:latin typeface="Calibri"/>
                <a:cs typeface="Calibri"/>
              </a:rPr>
              <a:t>organized,</a:t>
            </a:r>
            <a:r>
              <a:rPr sz="2800" spc="-75" dirty="0">
                <a:solidFill>
                  <a:srgbClr val="0D0D0D"/>
                </a:solidFill>
                <a:latin typeface="Calibri"/>
                <a:cs typeface="Calibri"/>
              </a:rPr>
              <a:t> </a:t>
            </a:r>
            <a:r>
              <a:rPr sz="2800" spc="-20" dirty="0">
                <a:solidFill>
                  <a:srgbClr val="0D0D0D"/>
                </a:solidFill>
                <a:latin typeface="Calibri"/>
                <a:cs typeface="Calibri"/>
              </a:rPr>
              <a:t>like </a:t>
            </a:r>
            <a:r>
              <a:rPr sz="2800" dirty="0">
                <a:solidFill>
                  <a:srgbClr val="0D0D0D"/>
                </a:solidFill>
                <a:latin typeface="Calibri"/>
                <a:cs typeface="Calibri"/>
              </a:rPr>
              <a:t>XML</a:t>
            </a:r>
            <a:r>
              <a:rPr sz="2800" spc="-30" dirty="0">
                <a:solidFill>
                  <a:srgbClr val="0D0D0D"/>
                </a:solidFill>
                <a:latin typeface="Calibri"/>
                <a:cs typeface="Calibri"/>
              </a:rPr>
              <a:t> </a:t>
            </a:r>
            <a:r>
              <a:rPr sz="2800" dirty="0">
                <a:solidFill>
                  <a:srgbClr val="0D0D0D"/>
                </a:solidFill>
                <a:latin typeface="Calibri"/>
                <a:cs typeface="Calibri"/>
              </a:rPr>
              <a:t>or</a:t>
            </a:r>
            <a:r>
              <a:rPr sz="2800" spc="-30" dirty="0">
                <a:solidFill>
                  <a:srgbClr val="0D0D0D"/>
                </a:solidFill>
                <a:latin typeface="Calibri"/>
                <a:cs typeface="Calibri"/>
              </a:rPr>
              <a:t> </a:t>
            </a:r>
            <a:r>
              <a:rPr sz="2800" dirty="0">
                <a:solidFill>
                  <a:srgbClr val="0D0D0D"/>
                </a:solidFill>
                <a:latin typeface="Calibri"/>
                <a:cs typeface="Calibri"/>
              </a:rPr>
              <a:t>JSON</a:t>
            </a:r>
            <a:r>
              <a:rPr sz="2800" spc="-30" dirty="0">
                <a:solidFill>
                  <a:srgbClr val="0D0D0D"/>
                </a:solidFill>
                <a:latin typeface="Calibri"/>
                <a:cs typeface="Calibri"/>
              </a:rPr>
              <a:t> </a:t>
            </a:r>
            <a:r>
              <a:rPr sz="2800" spc="-10" dirty="0">
                <a:solidFill>
                  <a:srgbClr val="0D0D0D"/>
                </a:solidFill>
                <a:latin typeface="Calibri"/>
                <a:cs typeface="Calibri"/>
              </a:rPr>
              <a:t>files.</a:t>
            </a:r>
            <a:endParaRPr sz="28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5C3D2-2DA4-F7DA-31F9-164C562D96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3372DF2-D16C-53CB-5492-76F4E857D5D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337C1CEB-0F02-B6B9-B8C5-D2E60A78157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85E2BA7-0EF2-86BB-AB2E-19347D683ECE}"/>
              </a:ext>
            </a:extLst>
          </p:cNvPr>
          <p:cNvSpPr txBox="1"/>
          <p:nvPr/>
        </p:nvSpPr>
        <p:spPr>
          <a:xfrm>
            <a:off x="0" y="1254736"/>
            <a:ext cx="9157010" cy="5227713"/>
          </a:xfrm>
          <a:prstGeom prst="rect">
            <a:avLst/>
          </a:prstGeom>
        </p:spPr>
        <p:txBody>
          <a:bodyPr vert="horz" wrap="square" lIns="0" tIns="56515" rIns="0" bIns="0" rtlCol="0">
            <a:spAutoFit/>
          </a:bodyPr>
          <a:lstStyle/>
          <a:p>
            <a:pPr marL="457200" indent="-457200">
              <a:buFont typeface="+mj-lt"/>
              <a:buAutoNum type="arabicPeriod"/>
            </a:pPr>
            <a:r>
              <a:rPr lang="en-US" sz="2400" b="1" dirty="0">
                <a:latin typeface="+mj-lt"/>
              </a:rPr>
              <a:t>Structured Data (Well-organized, stored in databases)</a:t>
            </a:r>
          </a:p>
          <a:p>
            <a:pPr marL="342900" indent="-342900">
              <a:buFont typeface="Arial" panose="020B0604020202020204" pitchFamily="34" charset="0"/>
              <a:buChar char="•"/>
            </a:pPr>
            <a:r>
              <a:rPr lang="en-US" sz="2400" b="1" dirty="0">
                <a:latin typeface="+mj-lt"/>
              </a:rPr>
              <a:t>Australia:</a:t>
            </a:r>
            <a:endParaRPr lang="en-US" sz="2400" dirty="0">
              <a:latin typeface="+mj-lt"/>
            </a:endParaRPr>
          </a:p>
          <a:p>
            <a:pPr marL="800100" lvl="1" indent="-342900">
              <a:buFont typeface="Arial" panose="020B0604020202020204" pitchFamily="34" charset="0"/>
              <a:buChar char="•"/>
            </a:pPr>
            <a:r>
              <a:rPr lang="en-US" sz="2400" b="1" dirty="0">
                <a:latin typeface="+mj-lt"/>
              </a:rPr>
              <a:t>Australian Taxation Office (ATO)</a:t>
            </a:r>
            <a:r>
              <a:rPr lang="en-US" sz="2400" dirty="0">
                <a:latin typeface="+mj-lt"/>
              </a:rPr>
              <a:t> uses structured data to manage tax records, financial transactions, and individual tax returns.</a:t>
            </a:r>
          </a:p>
          <a:p>
            <a:pPr marL="800100" lvl="1" indent="-342900">
              <a:buFont typeface="Arial" panose="020B0604020202020204" pitchFamily="34" charset="0"/>
              <a:buChar char="•"/>
            </a:pPr>
            <a:r>
              <a:rPr lang="en-US" sz="2400" b="1" dirty="0">
                <a:latin typeface="+mj-lt"/>
              </a:rPr>
              <a:t>My Health Record</a:t>
            </a:r>
            <a:r>
              <a:rPr lang="en-US" sz="2400" dirty="0">
                <a:latin typeface="+mj-lt"/>
              </a:rPr>
              <a:t> (Government initiative) stores structured medical records for Australian citizens, enabling healthcare providers to access patient history efficiently.</a:t>
            </a:r>
          </a:p>
          <a:p>
            <a:pPr marL="342900" indent="-342900">
              <a:buFont typeface="Arial" panose="020B0604020202020204" pitchFamily="34" charset="0"/>
              <a:buChar char="•"/>
            </a:pPr>
            <a:r>
              <a:rPr lang="en-US" sz="2400" b="1" dirty="0">
                <a:latin typeface="+mj-lt"/>
              </a:rPr>
              <a:t>Global:</a:t>
            </a:r>
            <a:endParaRPr lang="en-US" sz="2400" dirty="0">
              <a:latin typeface="+mj-lt"/>
            </a:endParaRPr>
          </a:p>
          <a:p>
            <a:pPr marL="800100" lvl="1" indent="-342900">
              <a:buFont typeface="Arial" panose="020B0604020202020204" pitchFamily="34" charset="0"/>
              <a:buChar char="•"/>
            </a:pPr>
            <a:r>
              <a:rPr lang="en-US" sz="2400" b="1" dirty="0">
                <a:latin typeface="+mj-lt"/>
              </a:rPr>
              <a:t>Banking Systems</a:t>
            </a:r>
            <a:r>
              <a:rPr lang="en-US" sz="2400" dirty="0">
                <a:latin typeface="+mj-lt"/>
              </a:rPr>
              <a:t> (e.g., Commonwealth Bank, HSBC, JP Morgan) store </a:t>
            </a:r>
            <a:r>
              <a:rPr lang="en-US" sz="2400" b="1" dirty="0">
                <a:latin typeface="+mj-lt"/>
              </a:rPr>
              <a:t>structured transaction data</a:t>
            </a:r>
            <a:r>
              <a:rPr lang="en-US" sz="2400" dirty="0">
                <a:latin typeface="+mj-lt"/>
              </a:rPr>
              <a:t> in relational databases for financial management.</a:t>
            </a:r>
          </a:p>
          <a:p>
            <a:pPr marL="800100" lvl="1" indent="-342900">
              <a:buFont typeface="Arial" panose="020B0604020202020204" pitchFamily="34" charset="0"/>
              <a:buChar char="•"/>
            </a:pPr>
            <a:r>
              <a:rPr lang="en-US" sz="2400" b="1" dirty="0">
                <a:latin typeface="+mj-lt"/>
              </a:rPr>
              <a:t>E-commerce Platforms</a:t>
            </a:r>
            <a:r>
              <a:rPr lang="en-US" sz="2400" dirty="0">
                <a:latin typeface="+mj-lt"/>
              </a:rPr>
              <a:t> like </a:t>
            </a:r>
            <a:r>
              <a:rPr lang="en-US" sz="2400" b="1" dirty="0">
                <a:latin typeface="+mj-lt"/>
              </a:rPr>
              <a:t>Amazon</a:t>
            </a:r>
            <a:r>
              <a:rPr lang="en-US" sz="2400" dirty="0">
                <a:latin typeface="+mj-lt"/>
              </a:rPr>
              <a:t> or </a:t>
            </a:r>
            <a:r>
              <a:rPr lang="en-US" sz="2400" b="1" dirty="0">
                <a:latin typeface="+mj-lt"/>
              </a:rPr>
              <a:t>eBay</a:t>
            </a:r>
            <a:r>
              <a:rPr lang="en-US" sz="2400" dirty="0">
                <a:latin typeface="+mj-lt"/>
              </a:rPr>
              <a:t> store product inventories, customer purchase history, and sales data in structured formats.</a:t>
            </a:r>
          </a:p>
        </p:txBody>
      </p:sp>
    </p:spTree>
    <p:extLst>
      <p:ext uri="{BB962C8B-B14F-4D97-AF65-F5344CB8AC3E}">
        <p14:creationId xmlns:p14="http://schemas.microsoft.com/office/powerpoint/2010/main" val="207515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84A8-9AA0-C942-457E-66986A929C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2A1FC2-63BB-CD54-DED2-47DF8BBCA89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92E104B8-2088-8914-BAA6-C59E5B7B024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2AAA852-10F3-D0CB-F33D-7851621B407C}"/>
              </a:ext>
            </a:extLst>
          </p:cNvPr>
          <p:cNvSpPr txBox="1"/>
          <p:nvPr/>
        </p:nvSpPr>
        <p:spPr>
          <a:xfrm>
            <a:off x="0" y="1254736"/>
            <a:ext cx="9157010" cy="5443157"/>
          </a:xfrm>
          <a:prstGeom prst="rect">
            <a:avLst/>
          </a:prstGeom>
          <a:solidFill>
            <a:schemeClr val="bg1"/>
          </a:solidFill>
        </p:spPr>
        <p:txBody>
          <a:bodyPr vert="horz" wrap="square" lIns="0" tIns="56515" rIns="0" bIns="0" rtlCol="0">
            <a:spAutoFit/>
          </a:bodyPr>
          <a:lstStyle/>
          <a:p>
            <a:r>
              <a:rPr lang="en-US" sz="2500" b="1" dirty="0">
                <a:latin typeface="+mj-lt"/>
              </a:rPr>
              <a:t>2. Unstructured Data (No predefined schema, complex formats)</a:t>
            </a:r>
          </a:p>
          <a:p>
            <a:pPr marL="342900" indent="-342900">
              <a:buFont typeface="Arial" panose="020B0604020202020204" pitchFamily="34" charset="0"/>
              <a:buChar char="•"/>
            </a:pPr>
            <a:r>
              <a:rPr lang="en-US" sz="2500" b="1" dirty="0">
                <a:latin typeface="+mj-lt"/>
              </a:rPr>
              <a:t>Australia:</a:t>
            </a:r>
            <a:endParaRPr lang="en-US" sz="2500" dirty="0">
              <a:latin typeface="+mj-lt"/>
            </a:endParaRPr>
          </a:p>
          <a:p>
            <a:pPr marL="800100" lvl="1" indent="-342900">
              <a:buFont typeface="Arial" panose="020B0604020202020204" pitchFamily="34" charset="0"/>
              <a:buChar char="•"/>
            </a:pPr>
            <a:r>
              <a:rPr lang="en-US" sz="2500" b="1" dirty="0">
                <a:latin typeface="+mj-lt"/>
              </a:rPr>
              <a:t>Australian Broadcasting Corporation (ABC)</a:t>
            </a:r>
            <a:r>
              <a:rPr lang="en-US" sz="2500" dirty="0">
                <a:latin typeface="+mj-lt"/>
              </a:rPr>
              <a:t> manages </a:t>
            </a:r>
            <a:r>
              <a:rPr lang="en-US" sz="2500" b="1" dirty="0">
                <a:latin typeface="+mj-lt"/>
              </a:rPr>
              <a:t>news articles, videos, and social media content</a:t>
            </a:r>
            <a:r>
              <a:rPr lang="en-US" sz="2500" dirty="0">
                <a:latin typeface="+mj-lt"/>
              </a:rPr>
              <a:t>, which are all unstructured data sources requiring NLP and AI for analysis.</a:t>
            </a:r>
          </a:p>
          <a:p>
            <a:pPr marL="800100" lvl="1" indent="-342900">
              <a:buFont typeface="Arial" panose="020B0604020202020204" pitchFamily="34" charset="0"/>
              <a:buChar char="•"/>
            </a:pPr>
            <a:r>
              <a:rPr lang="en-US" sz="2500" b="1" dirty="0">
                <a:latin typeface="+mj-lt"/>
              </a:rPr>
              <a:t>CCTV Footage in Sydney Smart City Projects</a:t>
            </a:r>
            <a:r>
              <a:rPr lang="en-US" sz="2500" dirty="0">
                <a:latin typeface="+mj-lt"/>
              </a:rPr>
              <a:t> collects unstructured video data for </a:t>
            </a:r>
            <a:r>
              <a:rPr lang="en-US" sz="2500" b="1" dirty="0">
                <a:latin typeface="+mj-lt"/>
              </a:rPr>
              <a:t>traffic monitoring</a:t>
            </a:r>
            <a:r>
              <a:rPr lang="en-US" sz="2500" dirty="0">
                <a:latin typeface="+mj-lt"/>
              </a:rPr>
              <a:t> and </a:t>
            </a:r>
            <a:r>
              <a:rPr lang="en-US" sz="2500" b="1" dirty="0">
                <a:latin typeface="+mj-lt"/>
              </a:rPr>
              <a:t>public safety surveillance.</a:t>
            </a:r>
            <a:endParaRPr lang="en-US" sz="2500" dirty="0">
              <a:latin typeface="+mj-lt"/>
            </a:endParaRPr>
          </a:p>
          <a:p>
            <a:pPr marL="342900" indent="-342900">
              <a:buFont typeface="Arial" panose="020B0604020202020204" pitchFamily="34" charset="0"/>
              <a:buChar char="•"/>
            </a:pPr>
            <a:r>
              <a:rPr lang="en-US" sz="2500" b="1" dirty="0">
                <a:latin typeface="+mj-lt"/>
              </a:rPr>
              <a:t>Global:</a:t>
            </a:r>
            <a:endParaRPr lang="en-US" sz="2500" dirty="0">
              <a:latin typeface="+mj-lt"/>
            </a:endParaRPr>
          </a:p>
          <a:p>
            <a:pPr marL="800100" lvl="1" indent="-342900">
              <a:buFont typeface="Arial" panose="020B0604020202020204" pitchFamily="34" charset="0"/>
              <a:buChar char="•"/>
            </a:pPr>
            <a:r>
              <a:rPr lang="en-US" sz="2500" b="1" dirty="0">
                <a:latin typeface="+mj-lt"/>
              </a:rPr>
              <a:t>Social Media Data</a:t>
            </a:r>
            <a:r>
              <a:rPr lang="en-US" sz="2500" dirty="0">
                <a:latin typeface="+mj-lt"/>
              </a:rPr>
              <a:t> from </a:t>
            </a:r>
            <a:r>
              <a:rPr lang="en-US" sz="2500" b="1" dirty="0">
                <a:latin typeface="+mj-lt"/>
              </a:rPr>
              <a:t>Facebook, Twitter, Instagram</a:t>
            </a:r>
            <a:r>
              <a:rPr lang="en-US" sz="2500" dirty="0">
                <a:latin typeface="+mj-lt"/>
              </a:rPr>
              <a:t>—massive amounts of text, images, and videos requiring deep learning for content classification.</a:t>
            </a:r>
          </a:p>
          <a:p>
            <a:pPr marL="800100" lvl="1" indent="-342900">
              <a:buFont typeface="Arial" panose="020B0604020202020204" pitchFamily="34" charset="0"/>
              <a:buChar char="•"/>
            </a:pPr>
            <a:r>
              <a:rPr lang="en-US" sz="2500" b="1" dirty="0">
                <a:latin typeface="+mj-lt"/>
              </a:rPr>
              <a:t>Google Search Engine Logs</a:t>
            </a:r>
            <a:r>
              <a:rPr lang="en-US" sz="2500" dirty="0">
                <a:latin typeface="+mj-lt"/>
              </a:rPr>
              <a:t> process user queries, voice searches, and images, relying on AI to extract insights.</a:t>
            </a:r>
          </a:p>
        </p:txBody>
      </p:sp>
    </p:spTree>
    <p:extLst>
      <p:ext uri="{BB962C8B-B14F-4D97-AF65-F5344CB8AC3E}">
        <p14:creationId xmlns:p14="http://schemas.microsoft.com/office/powerpoint/2010/main" val="4000185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24E0A-4C9C-39C5-AAFD-71FE38E6966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F699A7-6287-B500-C1BC-A147B3B3BAF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6A42D43A-652A-113E-95E9-739E8D17FFB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B0ECD94-181F-24F1-636C-92FFE2ADE6B0}"/>
              </a:ext>
            </a:extLst>
          </p:cNvPr>
          <p:cNvSpPr txBox="1"/>
          <p:nvPr/>
        </p:nvSpPr>
        <p:spPr>
          <a:xfrm>
            <a:off x="0" y="1126148"/>
            <a:ext cx="9157010" cy="5227713"/>
          </a:xfrm>
          <a:prstGeom prst="rect">
            <a:avLst/>
          </a:prstGeom>
          <a:solidFill>
            <a:schemeClr val="bg1"/>
          </a:solidFill>
        </p:spPr>
        <p:txBody>
          <a:bodyPr vert="horz" wrap="square" lIns="0" tIns="56515" rIns="0" bIns="0" rtlCol="0">
            <a:spAutoFit/>
          </a:bodyPr>
          <a:lstStyle/>
          <a:p>
            <a:r>
              <a:rPr lang="en-US" sz="2400" b="1" dirty="0">
                <a:latin typeface="+mj-lt"/>
              </a:rPr>
              <a:t>3. Semi-Structured Data (Partially organized, flexible format)</a:t>
            </a:r>
          </a:p>
          <a:p>
            <a:pPr marL="342900" indent="-342900">
              <a:buFont typeface="Arial" panose="020B0604020202020204" pitchFamily="34" charset="0"/>
              <a:buChar char="•"/>
            </a:pPr>
            <a:r>
              <a:rPr lang="en-US" sz="2400" b="1" dirty="0">
                <a:latin typeface="+mj-lt"/>
              </a:rPr>
              <a:t>Australia:</a:t>
            </a:r>
            <a:endParaRPr lang="en-US" sz="2400" dirty="0">
              <a:latin typeface="+mj-lt"/>
            </a:endParaRPr>
          </a:p>
          <a:p>
            <a:pPr marL="800100" lvl="1" indent="-342900">
              <a:buFont typeface="Arial" panose="020B0604020202020204" pitchFamily="34" charset="0"/>
              <a:buChar char="•"/>
            </a:pPr>
            <a:r>
              <a:rPr lang="en-US" sz="2400" b="1" dirty="0">
                <a:latin typeface="+mj-lt"/>
              </a:rPr>
              <a:t>ATO &amp; Australian Securities and Investments Commission (ASIC)</a:t>
            </a:r>
            <a:r>
              <a:rPr lang="en-US" sz="2400" dirty="0">
                <a:latin typeface="+mj-lt"/>
              </a:rPr>
              <a:t> collect business registration records in </a:t>
            </a:r>
            <a:r>
              <a:rPr lang="en-US" sz="2400" b="1" dirty="0">
                <a:latin typeface="+mj-lt"/>
              </a:rPr>
              <a:t>XML/JSON formats</a:t>
            </a:r>
            <a:r>
              <a:rPr lang="en-US" sz="2400" dirty="0">
                <a:latin typeface="+mj-lt"/>
              </a:rPr>
              <a:t>, allowing easy data exchange between government agencies.</a:t>
            </a:r>
          </a:p>
          <a:p>
            <a:pPr marL="800100" lvl="1" indent="-342900">
              <a:buFont typeface="Arial" panose="020B0604020202020204" pitchFamily="34" charset="0"/>
              <a:buChar char="•"/>
            </a:pPr>
            <a:r>
              <a:rPr lang="en-US" sz="2400" b="1" dirty="0">
                <a:latin typeface="+mj-lt"/>
              </a:rPr>
              <a:t>Weather Forecast Data (Bureau of Meteorology - BOM)</a:t>
            </a:r>
            <a:r>
              <a:rPr lang="en-US" sz="2400" dirty="0">
                <a:latin typeface="+mj-lt"/>
              </a:rPr>
              <a:t> often comes in </a:t>
            </a:r>
            <a:r>
              <a:rPr lang="en-US" sz="2400" b="1" dirty="0">
                <a:latin typeface="+mj-lt"/>
              </a:rPr>
              <a:t>semi-structured JSON format</a:t>
            </a:r>
            <a:r>
              <a:rPr lang="en-US" sz="2400" dirty="0">
                <a:latin typeface="+mj-lt"/>
              </a:rPr>
              <a:t>, containing timestamps, temperature, and climate conditions.</a:t>
            </a:r>
          </a:p>
          <a:p>
            <a:pPr marL="342900" indent="-342900">
              <a:buFont typeface="Arial" panose="020B0604020202020204" pitchFamily="34" charset="0"/>
              <a:buChar char="•"/>
            </a:pPr>
            <a:r>
              <a:rPr lang="en-US" sz="2400" b="1" dirty="0">
                <a:latin typeface="+mj-lt"/>
              </a:rPr>
              <a:t>Global:</a:t>
            </a:r>
            <a:endParaRPr lang="en-US" sz="2400" dirty="0">
              <a:latin typeface="+mj-lt"/>
            </a:endParaRPr>
          </a:p>
          <a:p>
            <a:pPr marL="800100" lvl="1" indent="-342900">
              <a:buFont typeface="Arial" panose="020B0604020202020204" pitchFamily="34" charset="0"/>
              <a:buChar char="•"/>
            </a:pPr>
            <a:r>
              <a:rPr lang="en-US" sz="2400" b="1" dirty="0">
                <a:latin typeface="+mj-lt"/>
              </a:rPr>
              <a:t>E-commerce APIs (Amazon, eBay, Shopify)</a:t>
            </a:r>
            <a:r>
              <a:rPr lang="en-US" sz="2400" dirty="0">
                <a:latin typeface="+mj-lt"/>
              </a:rPr>
              <a:t> return product details, pricing, and customer reviews in </a:t>
            </a:r>
            <a:r>
              <a:rPr lang="en-US" sz="2400" b="1" dirty="0">
                <a:latin typeface="+mj-lt"/>
              </a:rPr>
              <a:t>JSON or XML formats</a:t>
            </a:r>
            <a:r>
              <a:rPr lang="en-US" sz="2400" dirty="0">
                <a:latin typeface="+mj-lt"/>
              </a:rPr>
              <a:t>.</a:t>
            </a:r>
          </a:p>
          <a:p>
            <a:pPr marL="800100" lvl="1" indent="-342900">
              <a:buFont typeface="Arial" panose="020B0604020202020204" pitchFamily="34" charset="0"/>
              <a:buChar char="•"/>
            </a:pPr>
            <a:r>
              <a:rPr lang="en-US" sz="2400" b="1" dirty="0">
                <a:latin typeface="+mj-lt"/>
              </a:rPr>
              <a:t>Flight Data Systems (e.g., Qantas, Emirates, Delta Airlines)</a:t>
            </a:r>
            <a:r>
              <a:rPr lang="en-US" sz="2400" dirty="0">
                <a:latin typeface="+mj-lt"/>
              </a:rPr>
              <a:t> store </a:t>
            </a:r>
            <a:r>
              <a:rPr lang="en-US" sz="2400" b="1" dirty="0">
                <a:latin typeface="+mj-lt"/>
              </a:rPr>
              <a:t>semi-structured passenger manifests</a:t>
            </a:r>
            <a:r>
              <a:rPr lang="en-US" sz="2400" dirty="0">
                <a:latin typeface="+mj-lt"/>
              </a:rPr>
              <a:t> in XML for cross-airline integrations.</a:t>
            </a:r>
          </a:p>
        </p:txBody>
      </p:sp>
    </p:spTree>
    <p:extLst>
      <p:ext uri="{BB962C8B-B14F-4D97-AF65-F5344CB8AC3E}">
        <p14:creationId xmlns:p14="http://schemas.microsoft.com/office/powerpoint/2010/main" val="335352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82BF3-18F3-0E02-6A2E-972F990E5A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C81EE41-B9C8-D8F9-BBF8-42945B371142}"/>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C79BE53E-A0DB-5B99-F6FE-5802B870A51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114F0AD-6A0F-2482-FD7E-F62EEFA8033C}"/>
              </a:ext>
            </a:extLst>
          </p:cNvPr>
          <p:cNvSpPr txBox="1"/>
          <p:nvPr/>
        </p:nvSpPr>
        <p:spPr>
          <a:xfrm>
            <a:off x="76200" y="1447800"/>
            <a:ext cx="9157010" cy="3221908"/>
          </a:xfrm>
          <a:prstGeom prst="rect">
            <a:avLst/>
          </a:prstGeom>
          <a:solidFill>
            <a:schemeClr val="bg1"/>
          </a:solidFill>
        </p:spPr>
        <p:txBody>
          <a:bodyPr vert="horz" wrap="square" lIns="0" tIns="56515" rIns="0" bIns="0" rtlCol="0">
            <a:spAutoFit/>
          </a:bodyPr>
          <a:lstStyle/>
          <a:p>
            <a:pPr>
              <a:lnSpc>
                <a:spcPct val="150000"/>
              </a:lnSpc>
            </a:pPr>
            <a:r>
              <a:rPr lang="en-US" sz="2800" b="1" dirty="0">
                <a:latin typeface="+mj-lt"/>
              </a:rPr>
              <a:t>Conclusion</a:t>
            </a:r>
          </a:p>
          <a:p>
            <a:pPr>
              <a:lnSpc>
                <a:spcPct val="150000"/>
              </a:lnSpc>
            </a:pPr>
            <a:r>
              <a:rPr lang="en-US" sz="2800" dirty="0">
                <a:latin typeface="+mj-lt"/>
              </a:rPr>
              <a:t>Structured data is crucial for </a:t>
            </a:r>
            <a:r>
              <a:rPr lang="en-US" sz="2800" b="1" dirty="0">
                <a:latin typeface="+mj-lt"/>
              </a:rPr>
              <a:t>financial and health systems</a:t>
            </a:r>
            <a:r>
              <a:rPr lang="en-US" sz="2800" dirty="0">
                <a:latin typeface="+mj-lt"/>
              </a:rPr>
              <a:t>, unstructured data powers </a:t>
            </a:r>
            <a:r>
              <a:rPr lang="en-US" sz="2800" b="1" dirty="0">
                <a:latin typeface="+mj-lt"/>
              </a:rPr>
              <a:t>media, AI, and surveillance</a:t>
            </a:r>
            <a:r>
              <a:rPr lang="en-US" sz="2800" dirty="0">
                <a:latin typeface="+mj-lt"/>
              </a:rPr>
              <a:t>, while </a:t>
            </a:r>
            <a:r>
              <a:rPr lang="en-US" sz="2800" b="1" dirty="0">
                <a:latin typeface="+mj-lt"/>
              </a:rPr>
              <a:t>semi-structured data</a:t>
            </a:r>
            <a:r>
              <a:rPr lang="en-US" sz="2800" dirty="0">
                <a:latin typeface="+mj-lt"/>
              </a:rPr>
              <a:t> bridges </a:t>
            </a:r>
            <a:r>
              <a:rPr lang="en-US" sz="2800" b="1" dirty="0">
                <a:latin typeface="+mj-lt"/>
              </a:rPr>
              <a:t>flexibility and organization</a:t>
            </a:r>
            <a:r>
              <a:rPr lang="en-US" sz="2800" dirty="0">
                <a:latin typeface="+mj-lt"/>
              </a:rPr>
              <a:t> in APIs, government records, and IoT applications.</a:t>
            </a:r>
          </a:p>
        </p:txBody>
      </p:sp>
    </p:spTree>
    <p:extLst>
      <p:ext uri="{BB962C8B-B14F-4D97-AF65-F5344CB8AC3E}">
        <p14:creationId xmlns:p14="http://schemas.microsoft.com/office/powerpoint/2010/main" val="293926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Sources</a:t>
            </a:r>
            <a:r>
              <a:rPr spc="-70" dirty="0">
                <a:solidFill>
                  <a:srgbClr val="0D0D0D"/>
                </a:solidFill>
                <a:latin typeface="Calibri"/>
                <a:cs typeface="Calibri"/>
              </a:rPr>
              <a:t> </a:t>
            </a:r>
            <a:r>
              <a:rPr dirty="0">
                <a:solidFill>
                  <a:srgbClr val="0D0D0D"/>
                </a:solidFill>
                <a:latin typeface="Calibri"/>
                <a:cs typeface="Calibri"/>
              </a:rPr>
              <a:t>of</a:t>
            </a:r>
            <a:r>
              <a:rPr spc="-80" dirty="0">
                <a:solidFill>
                  <a:srgbClr val="0D0D0D"/>
                </a:solidFill>
                <a:latin typeface="Calibri"/>
                <a:cs typeface="Calibri"/>
              </a:rPr>
              <a:t> </a:t>
            </a:r>
            <a:r>
              <a:rPr spc="-20" dirty="0">
                <a:solidFill>
                  <a:srgbClr val="0D0D0D"/>
                </a:solidFill>
                <a:latin typeface="Calibri"/>
                <a:cs typeface="Calibri"/>
              </a:rPr>
              <a:t>Data:</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39523"/>
            <a:ext cx="7835265" cy="3535679"/>
          </a:xfrm>
          <a:prstGeom prst="rect">
            <a:avLst/>
          </a:prstGeom>
        </p:spPr>
        <p:txBody>
          <a:bodyPr vert="horz" wrap="square" lIns="0" tIns="56515" rIns="0" bIns="0" rtlCol="0">
            <a:spAutoFit/>
          </a:bodyPr>
          <a:lstStyle/>
          <a:p>
            <a:pPr marL="354965" indent="-342265">
              <a:lnSpc>
                <a:spcPct val="100000"/>
              </a:lnSpc>
              <a:spcBef>
                <a:spcPts val="445"/>
              </a:spcBef>
              <a:buClr>
                <a:srgbClr val="F2120C"/>
              </a:buClr>
              <a:buFont typeface="Arial"/>
              <a:buChar char="•"/>
              <a:tabLst>
                <a:tab pos="354965" algn="l"/>
              </a:tabLst>
            </a:pPr>
            <a:r>
              <a:rPr sz="1900" b="1" dirty="0">
                <a:solidFill>
                  <a:srgbClr val="0D0D0D"/>
                </a:solidFill>
                <a:latin typeface="Calibri"/>
                <a:cs typeface="Calibri"/>
              </a:rPr>
              <a:t>Sources</a:t>
            </a:r>
            <a:r>
              <a:rPr sz="1900" b="1" spc="-45" dirty="0">
                <a:solidFill>
                  <a:srgbClr val="0D0D0D"/>
                </a:solidFill>
                <a:latin typeface="Calibri"/>
                <a:cs typeface="Calibri"/>
              </a:rPr>
              <a:t> </a:t>
            </a:r>
            <a:r>
              <a:rPr sz="1900" b="1" dirty="0">
                <a:solidFill>
                  <a:srgbClr val="0D0D0D"/>
                </a:solidFill>
                <a:latin typeface="Calibri"/>
                <a:cs typeface="Calibri"/>
              </a:rPr>
              <a:t>of</a:t>
            </a:r>
            <a:r>
              <a:rPr sz="1900" b="1" spc="-50" dirty="0">
                <a:solidFill>
                  <a:srgbClr val="0D0D0D"/>
                </a:solidFill>
                <a:latin typeface="Calibri"/>
                <a:cs typeface="Calibri"/>
              </a:rPr>
              <a:t> </a:t>
            </a:r>
            <a:r>
              <a:rPr sz="1900" b="1" spc="-20" dirty="0">
                <a:solidFill>
                  <a:srgbClr val="0D0D0D"/>
                </a:solidFill>
                <a:latin typeface="Calibri"/>
                <a:cs typeface="Calibri"/>
              </a:rPr>
              <a:t>Data:</a:t>
            </a:r>
            <a:endParaRPr sz="1900">
              <a:latin typeface="Calibri"/>
              <a:cs typeface="Calibri"/>
            </a:endParaRPr>
          </a:p>
          <a:p>
            <a:pPr marL="753110" marR="5080" lvl="1" indent="-283845">
              <a:lnSpc>
                <a:spcPct val="100000"/>
              </a:lnSpc>
              <a:spcBef>
                <a:spcPts val="434"/>
              </a:spcBef>
              <a:buClr>
                <a:srgbClr val="F2120C"/>
              </a:buClr>
              <a:buAutoNum type="arabicPeriod"/>
              <a:tabLst>
                <a:tab pos="755015" algn="l"/>
              </a:tabLst>
            </a:pPr>
            <a:r>
              <a:rPr sz="2400" b="1" spc="-20" dirty="0">
                <a:solidFill>
                  <a:srgbClr val="0D0D0D"/>
                </a:solidFill>
                <a:latin typeface="Calibri"/>
                <a:cs typeface="Calibri"/>
              </a:rPr>
              <a:t>Transactional</a:t>
            </a:r>
            <a:r>
              <a:rPr sz="2400" b="1" spc="-50" dirty="0">
                <a:solidFill>
                  <a:srgbClr val="0D0D0D"/>
                </a:solidFill>
                <a:latin typeface="Calibri"/>
                <a:cs typeface="Calibri"/>
              </a:rPr>
              <a:t> </a:t>
            </a:r>
            <a:r>
              <a:rPr sz="2400" b="1" dirty="0">
                <a:solidFill>
                  <a:srgbClr val="0D0D0D"/>
                </a:solidFill>
                <a:latin typeface="Calibri"/>
                <a:cs typeface="Calibri"/>
              </a:rPr>
              <a:t>Data:</a:t>
            </a:r>
            <a:r>
              <a:rPr sz="2400" b="1" spc="-45" dirty="0">
                <a:solidFill>
                  <a:srgbClr val="0D0D0D"/>
                </a:solidFill>
                <a:latin typeface="Calibri"/>
                <a:cs typeface="Calibri"/>
              </a:rPr>
              <a:t> </a:t>
            </a:r>
            <a:r>
              <a:rPr sz="2400" spc="-10" dirty="0">
                <a:solidFill>
                  <a:srgbClr val="0D0D0D"/>
                </a:solidFill>
                <a:latin typeface="Calibri"/>
                <a:cs typeface="Calibri"/>
              </a:rPr>
              <a:t>Records</a:t>
            </a:r>
            <a:r>
              <a:rPr sz="2400" spc="-50" dirty="0">
                <a:solidFill>
                  <a:srgbClr val="0D0D0D"/>
                </a:solidFill>
                <a:latin typeface="Calibri"/>
                <a:cs typeface="Calibri"/>
              </a:rPr>
              <a:t> </a:t>
            </a:r>
            <a:r>
              <a:rPr sz="2400" dirty="0">
                <a:solidFill>
                  <a:srgbClr val="0D0D0D"/>
                </a:solidFill>
                <a:latin typeface="Calibri"/>
                <a:cs typeface="Calibri"/>
              </a:rPr>
              <a:t>of</a:t>
            </a:r>
            <a:r>
              <a:rPr sz="2400" spc="-40" dirty="0">
                <a:solidFill>
                  <a:srgbClr val="0D0D0D"/>
                </a:solidFill>
                <a:latin typeface="Calibri"/>
                <a:cs typeface="Calibri"/>
              </a:rPr>
              <a:t> </a:t>
            </a:r>
            <a:r>
              <a:rPr sz="2400" spc="-45" dirty="0">
                <a:solidFill>
                  <a:srgbClr val="0D0D0D"/>
                </a:solidFill>
                <a:latin typeface="Calibri"/>
                <a:cs typeface="Calibri"/>
              </a:rPr>
              <a:t>day-</a:t>
            </a:r>
            <a:r>
              <a:rPr sz="2400" spc="-20" dirty="0">
                <a:solidFill>
                  <a:srgbClr val="0D0D0D"/>
                </a:solidFill>
                <a:latin typeface="Calibri"/>
                <a:cs typeface="Calibri"/>
              </a:rPr>
              <a:t>to-</a:t>
            </a:r>
            <a:r>
              <a:rPr sz="2400" dirty="0">
                <a:solidFill>
                  <a:srgbClr val="0D0D0D"/>
                </a:solidFill>
                <a:latin typeface="Calibri"/>
                <a:cs typeface="Calibri"/>
              </a:rPr>
              <a:t>day</a:t>
            </a:r>
            <a:r>
              <a:rPr sz="2400" spc="-40" dirty="0">
                <a:solidFill>
                  <a:srgbClr val="0D0D0D"/>
                </a:solidFill>
                <a:latin typeface="Calibri"/>
                <a:cs typeface="Calibri"/>
              </a:rPr>
              <a:t> </a:t>
            </a:r>
            <a:r>
              <a:rPr sz="2400" spc="-10" dirty="0">
                <a:solidFill>
                  <a:srgbClr val="0D0D0D"/>
                </a:solidFill>
                <a:latin typeface="Calibri"/>
                <a:cs typeface="Calibri"/>
              </a:rPr>
              <a:t>transactions</a:t>
            </a:r>
            <a:r>
              <a:rPr sz="2400" spc="-50" dirty="0">
                <a:solidFill>
                  <a:srgbClr val="0D0D0D"/>
                </a:solidFill>
                <a:latin typeface="Calibri"/>
                <a:cs typeface="Calibri"/>
              </a:rPr>
              <a:t> </a:t>
            </a:r>
            <a:r>
              <a:rPr sz="2400" spc="-25" dirty="0">
                <a:solidFill>
                  <a:srgbClr val="0D0D0D"/>
                </a:solidFill>
                <a:latin typeface="Calibri"/>
                <a:cs typeface="Calibri"/>
              </a:rPr>
              <a:t>in 	</a:t>
            </a:r>
            <a:r>
              <a:rPr sz="2400" dirty="0">
                <a:solidFill>
                  <a:srgbClr val="0D0D0D"/>
                </a:solidFill>
                <a:latin typeface="Calibri"/>
                <a:cs typeface="Calibri"/>
              </a:rPr>
              <a:t>business</a:t>
            </a:r>
            <a:r>
              <a:rPr sz="2400" spc="-80" dirty="0">
                <a:solidFill>
                  <a:srgbClr val="0D0D0D"/>
                </a:solidFill>
                <a:latin typeface="Calibri"/>
                <a:cs typeface="Calibri"/>
              </a:rPr>
              <a:t> </a:t>
            </a:r>
            <a:r>
              <a:rPr sz="2400" spc="-10" dirty="0">
                <a:solidFill>
                  <a:srgbClr val="0D0D0D"/>
                </a:solidFill>
                <a:latin typeface="Calibri"/>
                <a:cs typeface="Calibri"/>
              </a:rPr>
              <a:t>processes.</a:t>
            </a:r>
            <a:endParaRPr sz="2400">
              <a:latin typeface="Calibri"/>
              <a:cs typeface="Calibri"/>
            </a:endParaRPr>
          </a:p>
          <a:p>
            <a:pPr marL="753110" marR="868044" lvl="1" indent="-283845">
              <a:lnSpc>
                <a:spcPct val="100800"/>
              </a:lnSpc>
              <a:spcBef>
                <a:spcPts val="505"/>
              </a:spcBef>
              <a:buClr>
                <a:srgbClr val="F2120C"/>
              </a:buClr>
              <a:buAutoNum type="arabicPeriod"/>
              <a:tabLst>
                <a:tab pos="755015" algn="l"/>
              </a:tabLst>
            </a:pPr>
            <a:r>
              <a:rPr sz="2400" b="1" spc="-30" dirty="0">
                <a:solidFill>
                  <a:srgbClr val="0D0D0D"/>
                </a:solidFill>
                <a:latin typeface="Calibri"/>
                <a:cs typeface="Calibri"/>
              </a:rPr>
              <a:t>Temporal</a:t>
            </a:r>
            <a:r>
              <a:rPr sz="2400" b="1" spc="-105" dirty="0">
                <a:solidFill>
                  <a:srgbClr val="0D0D0D"/>
                </a:solidFill>
                <a:latin typeface="Calibri"/>
                <a:cs typeface="Calibri"/>
              </a:rPr>
              <a:t> </a:t>
            </a:r>
            <a:r>
              <a:rPr sz="2400" b="1" dirty="0">
                <a:solidFill>
                  <a:srgbClr val="0D0D0D"/>
                </a:solidFill>
                <a:latin typeface="Calibri"/>
                <a:cs typeface="Calibri"/>
              </a:rPr>
              <a:t>Data:</a:t>
            </a:r>
            <a:r>
              <a:rPr sz="2400" b="1" spc="-105" dirty="0">
                <a:solidFill>
                  <a:srgbClr val="0D0D0D"/>
                </a:solidFill>
                <a:latin typeface="Calibri"/>
                <a:cs typeface="Calibri"/>
              </a:rPr>
              <a:t> </a:t>
            </a:r>
            <a:r>
              <a:rPr sz="2400" spc="-10" dirty="0">
                <a:solidFill>
                  <a:srgbClr val="0D0D0D"/>
                </a:solidFill>
                <a:latin typeface="Calibri"/>
                <a:cs typeface="Calibri"/>
              </a:rPr>
              <a:t>Time-</a:t>
            </a:r>
            <a:r>
              <a:rPr sz="2400" dirty="0">
                <a:solidFill>
                  <a:srgbClr val="0D0D0D"/>
                </a:solidFill>
                <a:latin typeface="Calibri"/>
                <a:cs typeface="Calibri"/>
              </a:rPr>
              <a:t>stamped</a:t>
            </a:r>
            <a:r>
              <a:rPr sz="2400" spc="-100" dirty="0">
                <a:solidFill>
                  <a:srgbClr val="0D0D0D"/>
                </a:solidFill>
                <a:latin typeface="Calibri"/>
                <a:cs typeface="Calibri"/>
              </a:rPr>
              <a:t> </a:t>
            </a:r>
            <a:r>
              <a:rPr sz="2400" dirty="0">
                <a:solidFill>
                  <a:srgbClr val="0D0D0D"/>
                </a:solidFill>
                <a:latin typeface="Calibri"/>
                <a:cs typeface="Calibri"/>
              </a:rPr>
              <a:t>data,</a:t>
            </a:r>
            <a:r>
              <a:rPr sz="2400" spc="-100" dirty="0">
                <a:solidFill>
                  <a:srgbClr val="0D0D0D"/>
                </a:solidFill>
                <a:latin typeface="Calibri"/>
                <a:cs typeface="Calibri"/>
              </a:rPr>
              <a:t> </a:t>
            </a:r>
            <a:r>
              <a:rPr sz="2400" dirty="0">
                <a:solidFill>
                  <a:srgbClr val="0D0D0D"/>
                </a:solidFill>
                <a:latin typeface="Calibri"/>
                <a:cs typeface="Calibri"/>
              </a:rPr>
              <a:t>important</a:t>
            </a:r>
            <a:r>
              <a:rPr sz="2400" spc="-105" dirty="0">
                <a:solidFill>
                  <a:srgbClr val="0D0D0D"/>
                </a:solidFill>
                <a:latin typeface="Calibri"/>
                <a:cs typeface="Calibri"/>
              </a:rPr>
              <a:t> </a:t>
            </a:r>
            <a:r>
              <a:rPr sz="2400" spc="-25" dirty="0">
                <a:solidFill>
                  <a:srgbClr val="0D0D0D"/>
                </a:solidFill>
                <a:latin typeface="Calibri"/>
                <a:cs typeface="Calibri"/>
              </a:rPr>
              <a:t>for 	</a:t>
            </a:r>
            <a:r>
              <a:rPr sz="2400" dirty="0">
                <a:solidFill>
                  <a:srgbClr val="0D0D0D"/>
                </a:solidFill>
                <a:latin typeface="Calibri"/>
                <a:cs typeface="Calibri"/>
              </a:rPr>
              <a:t>analysing</a:t>
            </a:r>
            <a:r>
              <a:rPr sz="2400" spc="-85" dirty="0">
                <a:solidFill>
                  <a:srgbClr val="0D0D0D"/>
                </a:solidFill>
                <a:latin typeface="Calibri"/>
                <a:cs typeface="Calibri"/>
              </a:rPr>
              <a:t> </a:t>
            </a:r>
            <a:r>
              <a:rPr sz="2400" dirty="0">
                <a:solidFill>
                  <a:srgbClr val="0D0D0D"/>
                </a:solidFill>
                <a:latin typeface="Calibri"/>
                <a:cs typeface="Calibri"/>
              </a:rPr>
              <a:t>trends</a:t>
            </a:r>
            <a:r>
              <a:rPr sz="2400" spc="-80" dirty="0">
                <a:solidFill>
                  <a:srgbClr val="0D0D0D"/>
                </a:solidFill>
                <a:latin typeface="Calibri"/>
                <a:cs typeface="Calibri"/>
              </a:rPr>
              <a:t> </a:t>
            </a:r>
            <a:r>
              <a:rPr sz="2400" dirty="0">
                <a:solidFill>
                  <a:srgbClr val="0D0D0D"/>
                </a:solidFill>
                <a:latin typeface="Calibri"/>
                <a:cs typeface="Calibri"/>
              </a:rPr>
              <a:t>and</a:t>
            </a:r>
            <a:r>
              <a:rPr sz="2400" spc="-75" dirty="0">
                <a:solidFill>
                  <a:srgbClr val="0D0D0D"/>
                </a:solidFill>
                <a:latin typeface="Calibri"/>
                <a:cs typeface="Calibri"/>
              </a:rPr>
              <a:t> </a:t>
            </a:r>
            <a:r>
              <a:rPr sz="2400" spc="-10" dirty="0">
                <a:solidFill>
                  <a:srgbClr val="0D0D0D"/>
                </a:solidFill>
                <a:latin typeface="Calibri"/>
                <a:cs typeface="Calibri"/>
              </a:rPr>
              <a:t>patterns</a:t>
            </a:r>
            <a:r>
              <a:rPr sz="2400" spc="-80" dirty="0">
                <a:solidFill>
                  <a:srgbClr val="0D0D0D"/>
                </a:solidFill>
                <a:latin typeface="Calibri"/>
                <a:cs typeface="Calibri"/>
              </a:rPr>
              <a:t> </a:t>
            </a:r>
            <a:r>
              <a:rPr sz="2400" dirty="0">
                <a:solidFill>
                  <a:srgbClr val="0D0D0D"/>
                </a:solidFill>
                <a:latin typeface="Calibri"/>
                <a:cs typeface="Calibri"/>
              </a:rPr>
              <a:t>over</a:t>
            </a:r>
            <a:r>
              <a:rPr sz="2400" spc="-75" dirty="0">
                <a:solidFill>
                  <a:srgbClr val="0D0D0D"/>
                </a:solidFill>
                <a:latin typeface="Calibri"/>
                <a:cs typeface="Calibri"/>
              </a:rPr>
              <a:t> </a:t>
            </a:r>
            <a:r>
              <a:rPr sz="2400" spc="-10" dirty="0">
                <a:solidFill>
                  <a:srgbClr val="0D0D0D"/>
                </a:solidFill>
                <a:latin typeface="Calibri"/>
                <a:cs typeface="Calibri"/>
              </a:rPr>
              <a:t>time.</a:t>
            </a:r>
            <a:endParaRPr sz="2400">
              <a:latin typeface="Calibri"/>
              <a:cs typeface="Calibri"/>
            </a:endParaRPr>
          </a:p>
          <a:p>
            <a:pPr marL="753110" marR="152400" lvl="1" indent="-283845">
              <a:lnSpc>
                <a:spcPct val="100800"/>
              </a:lnSpc>
              <a:spcBef>
                <a:spcPts val="385"/>
              </a:spcBef>
              <a:buClr>
                <a:srgbClr val="F2120C"/>
              </a:buClr>
              <a:buAutoNum type="arabicPeriod"/>
              <a:tabLst>
                <a:tab pos="755015" algn="l"/>
              </a:tabLst>
            </a:pPr>
            <a:r>
              <a:rPr sz="2400" b="1" dirty="0">
                <a:solidFill>
                  <a:srgbClr val="0D0D0D"/>
                </a:solidFill>
                <a:latin typeface="Calibri"/>
                <a:cs typeface="Calibri"/>
              </a:rPr>
              <a:t>Spatial</a:t>
            </a:r>
            <a:r>
              <a:rPr sz="2400" b="1" spc="-90" dirty="0">
                <a:solidFill>
                  <a:srgbClr val="0D0D0D"/>
                </a:solidFill>
                <a:latin typeface="Calibri"/>
                <a:cs typeface="Calibri"/>
              </a:rPr>
              <a:t> </a:t>
            </a:r>
            <a:r>
              <a:rPr sz="2400" b="1" dirty="0">
                <a:solidFill>
                  <a:srgbClr val="0D0D0D"/>
                </a:solidFill>
                <a:latin typeface="Calibri"/>
                <a:cs typeface="Calibri"/>
              </a:rPr>
              <a:t>Data:</a:t>
            </a:r>
            <a:r>
              <a:rPr sz="2400" b="1" spc="-80" dirty="0">
                <a:solidFill>
                  <a:srgbClr val="0D0D0D"/>
                </a:solidFill>
                <a:latin typeface="Calibri"/>
                <a:cs typeface="Calibri"/>
              </a:rPr>
              <a:t> </a:t>
            </a:r>
            <a:r>
              <a:rPr sz="2400" dirty="0">
                <a:solidFill>
                  <a:srgbClr val="0D0D0D"/>
                </a:solidFill>
                <a:latin typeface="Calibri"/>
                <a:cs typeface="Calibri"/>
              </a:rPr>
              <a:t>Data</a:t>
            </a:r>
            <a:r>
              <a:rPr sz="2400" spc="-85" dirty="0">
                <a:solidFill>
                  <a:srgbClr val="0D0D0D"/>
                </a:solidFill>
                <a:latin typeface="Calibri"/>
                <a:cs typeface="Calibri"/>
              </a:rPr>
              <a:t> </a:t>
            </a:r>
            <a:r>
              <a:rPr sz="2400" dirty="0">
                <a:solidFill>
                  <a:srgbClr val="0D0D0D"/>
                </a:solidFill>
                <a:latin typeface="Calibri"/>
                <a:cs typeface="Calibri"/>
              </a:rPr>
              <a:t>associated</a:t>
            </a:r>
            <a:r>
              <a:rPr sz="2400" spc="-80" dirty="0">
                <a:solidFill>
                  <a:srgbClr val="0D0D0D"/>
                </a:solidFill>
                <a:latin typeface="Calibri"/>
                <a:cs typeface="Calibri"/>
              </a:rPr>
              <a:t> </a:t>
            </a:r>
            <a:r>
              <a:rPr sz="2400" dirty="0">
                <a:solidFill>
                  <a:srgbClr val="0D0D0D"/>
                </a:solidFill>
                <a:latin typeface="Calibri"/>
                <a:cs typeface="Calibri"/>
              </a:rPr>
              <a:t>with</a:t>
            </a:r>
            <a:r>
              <a:rPr sz="2400" spc="-80" dirty="0">
                <a:solidFill>
                  <a:srgbClr val="0D0D0D"/>
                </a:solidFill>
                <a:latin typeface="Calibri"/>
                <a:cs typeface="Calibri"/>
              </a:rPr>
              <a:t> </a:t>
            </a:r>
            <a:r>
              <a:rPr sz="2400" spc="-10" dirty="0">
                <a:solidFill>
                  <a:srgbClr val="0D0D0D"/>
                </a:solidFill>
                <a:latin typeface="Calibri"/>
                <a:cs typeface="Calibri"/>
              </a:rPr>
              <a:t>geographic</a:t>
            </a:r>
            <a:r>
              <a:rPr sz="2400" spc="-90" dirty="0">
                <a:solidFill>
                  <a:srgbClr val="0D0D0D"/>
                </a:solidFill>
                <a:latin typeface="Calibri"/>
                <a:cs typeface="Calibri"/>
              </a:rPr>
              <a:t> </a:t>
            </a:r>
            <a:r>
              <a:rPr sz="2400" spc="-10" dirty="0">
                <a:solidFill>
                  <a:srgbClr val="0D0D0D"/>
                </a:solidFill>
                <a:latin typeface="Calibri"/>
                <a:cs typeface="Calibri"/>
              </a:rPr>
              <a:t>locations, 	</a:t>
            </a:r>
            <a:r>
              <a:rPr sz="2400" dirty="0">
                <a:solidFill>
                  <a:srgbClr val="0D0D0D"/>
                </a:solidFill>
                <a:latin typeface="Calibri"/>
                <a:cs typeface="Calibri"/>
              </a:rPr>
              <a:t>useful</a:t>
            </a:r>
            <a:r>
              <a:rPr sz="2400" spc="-85" dirty="0">
                <a:solidFill>
                  <a:srgbClr val="0D0D0D"/>
                </a:solidFill>
                <a:latin typeface="Calibri"/>
                <a:cs typeface="Calibri"/>
              </a:rPr>
              <a:t> </a:t>
            </a:r>
            <a:r>
              <a:rPr sz="2400" dirty="0">
                <a:solidFill>
                  <a:srgbClr val="0D0D0D"/>
                </a:solidFill>
                <a:latin typeface="Calibri"/>
                <a:cs typeface="Calibri"/>
              </a:rPr>
              <a:t>for</a:t>
            </a:r>
            <a:r>
              <a:rPr sz="2400" spc="-75" dirty="0">
                <a:solidFill>
                  <a:srgbClr val="0D0D0D"/>
                </a:solidFill>
                <a:latin typeface="Calibri"/>
                <a:cs typeface="Calibri"/>
              </a:rPr>
              <a:t> </a:t>
            </a:r>
            <a:r>
              <a:rPr sz="2400" dirty="0">
                <a:solidFill>
                  <a:srgbClr val="0D0D0D"/>
                </a:solidFill>
                <a:latin typeface="Calibri"/>
                <a:cs typeface="Calibri"/>
              </a:rPr>
              <a:t>spatial</a:t>
            </a:r>
            <a:r>
              <a:rPr sz="2400" spc="-80" dirty="0">
                <a:solidFill>
                  <a:srgbClr val="0D0D0D"/>
                </a:solidFill>
                <a:latin typeface="Calibri"/>
                <a:cs typeface="Calibri"/>
              </a:rPr>
              <a:t> </a:t>
            </a:r>
            <a:r>
              <a:rPr sz="2400" spc="-10" dirty="0">
                <a:solidFill>
                  <a:srgbClr val="0D0D0D"/>
                </a:solidFill>
                <a:latin typeface="Calibri"/>
                <a:cs typeface="Calibri"/>
              </a:rPr>
              <a:t>analysis.</a:t>
            </a:r>
            <a:endParaRPr sz="2400">
              <a:latin typeface="Calibri"/>
              <a:cs typeface="Calibri"/>
            </a:endParaRPr>
          </a:p>
          <a:p>
            <a:pPr marL="753110" marR="963294" lvl="1" indent="-283845">
              <a:lnSpc>
                <a:spcPct val="100800"/>
              </a:lnSpc>
              <a:spcBef>
                <a:spcPts val="505"/>
              </a:spcBef>
              <a:buClr>
                <a:srgbClr val="F2120C"/>
              </a:buClr>
              <a:buAutoNum type="arabicPeriod"/>
              <a:tabLst>
                <a:tab pos="755015" algn="l"/>
              </a:tabLst>
            </a:pPr>
            <a:r>
              <a:rPr sz="2400" b="1" spc="-55" dirty="0">
                <a:solidFill>
                  <a:srgbClr val="0D0D0D"/>
                </a:solidFill>
                <a:latin typeface="Calibri"/>
                <a:cs typeface="Calibri"/>
              </a:rPr>
              <a:t>Text</a:t>
            </a:r>
            <a:r>
              <a:rPr sz="2400" b="1" spc="-60" dirty="0">
                <a:solidFill>
                  <a:srgbClr val="0D0D0D"/>
                </a:solidFill>
                <a:latin typeface="Calibri"/>
                <a:cs typeface="Calibri"/>
              </a:rPr>
              <a:t> </a:t>
            </a:r>
            <a:r>
              <a:rPr sz="2400" b="1" dirty="0">
                <a:solidFill>
                  <a:srgbClr val="0D0D0D"/>
                </a:solidFill>
                <a:latin typeface="Calibri"/>
                <a:cs typeface="Calibri"/>
              </a:rPr>
              <a:t>and</a:t>
            </a:r>
            <a:r>
              <a:rPr sz="2400" b="1" spc="-65" dirty="0">
                <a:solidFill>
                  <a:srgbClr val="0D0D0D"/>
                </a:solidFill>
                <a:latin typeface="Calibri"/>
                <a:cs typeface="Calibri"/>
              </a:rPr>
              <a:t> </a:t>
            </a:r>
            <a:r>
              <a:rPr sz="2400" b="1" dirty="0">
                <a:solidFill>
                  <a:srgbClr val="0D0D0D"/>
                </a:solidFill>
                <a:latin typeface="Calibri"/>
                <a:cs typeface="Calibri"/>
              </a:rPr>
              <a:t>Multimedia</a:t>
            </a:r>
            <a:r>
              <a:rPr sz="2400" b="1" spc="-65" dirty="0">
                <a:solidFill>
                  <a:srgbClr val="0D0D0D"/>
                </a:solidFill>
                <a:latin typeface="Calibri"/>
                <a:cs typeface="Calibri"/>
              </a:rPr>
              <a:t> </a:t>
            </a:r>
            <a:r>
              <a:rPr sz="2400" b="1" dirty="0">
                <a:solidFill>
                  <a:srgbClr val="0D0D0D"/>
                </a:solidFill>
                <a:latin typeface="Calibri"/>
                <a:cs typeface="Calibri"/>
              </a:rPr>
              <a:t>Data:</a:t>
            </a:r>
            <a:r>
              <a:rPr sz="2400" b="1" spc="-70" dirty="0">
                <a:solidFill>
                  <a:srgbClr val="0D0D0D"/>
                </a:solidFill>
                <a:latin typeface="Calibri"/>
                <a:cs typeface="Calibri"/>
              </a:rPr>
              <a:t> </a:t>
            </a:r>
            <a:r>
              <a:rPr sz="2400" spc="-10" dirty="0">
                <a:solidFill>
                  <a:srgbClr val="0D0D0D"/>
                </a:solidFill>
                <a:latin typeface="Calibri"/>
                <a:cs typeface="Calibri"/>
              </a:rPr>
              <a:t>Information</a:t>
            </a:r>
            <a:r>
              <a:rPr sz="2400" spc="-65" dirty="0">
                <a:solidFill>
                  <a:srgbClr val="0D0D0D"/>
                </a:solidFill>
                <a:latin typeface="Calibri"/>
                <a:cs typeface="Calibri"/>
              </a:rPr>
              <a:t> </a:t>
            </a:r>
            <a:r>
              <a:rPr sz="2400" dirty="0">
                <a:solidFill>
                  <a:srgbClr val="0D0D0D"/>
                </a:solidFill>
                <a:latin typeface="Calibri"/>
                <a:cs typeface="Calibri"/>
              </a:rPr>
              <a:t>from</a:t>
            </a:r>
            <a:r>
              <a:rPr sz="2400" spc="-70" dirty="0">
                <a:solidFill>
                  <a:srgbClr val="0D0D0D"/>
                </a:solidFill>
                <a:latin typeface="Calibri"/>
                <a:cs typeface="Calibri"/>
              </a:rPr>
              <a:t> </a:t>
            </a:r>
            <a:r>
              <a:rPr sz="2400" spc="-20" dirty="0">
                <a:solidFill>
                  <a:srgbClr val="0D0D0D"/>
                </a:solidFill>
                <a:latin typeface="Calibri"/>
                <a:cs typeface="Calibri"/>
              </a:rPr>
              <a:t>text 	</a:t>
            </a:r>
            <a:r>
              <a:rPr sz="2400" dirty="0">
                <a:solidFill>
                  <a:srgbClr val="0D0D0D"/>
                </a:solidFill>
                <a:latin typeface="Calibri"/>
                <a:cs typeface="Calibri"/>
              </a:rPr>
              <a:t>documents,</a:t>
            </a:r>
            <a:r>
              <a:rPr sz="2400" spc="-80" dirty="0">
                <a:solidFill>
                  <a:srgbClr val="0D0D0D"/>
                </a:solidFill>
                <a:latin typeface="Calibri"/>
                <a:cs typeface="Calibri"/>
              </a:rPr>
              <a:t> </a:t>
            </a:r>
            <a:r>
              <a:rPr sz="2400" dirty="0">
                <a:solidFill>
                  <a:srgbClr val="0D0D0D"/>
                </a:solidFill>
                <a:latin typeface="Calibri"/>
                <a:cs typeface="Calibri"/>
              </a:rPr>
              <a:t>images,</a:t>
            </a:r>
            <a:r>
              <a:rPr sz="2400" spc="-80" dirty="0">
                <a:solidFill>
                  <a:srgbClr val="0D0D0D"/>
                </a:solidFill>
                <a:latin typeface="Calibri"/>
                <a:cs typeface="Calibri"/>
              </a:rPr>
              <a:t> </a:t>
            </a:r>
            <a:r>
              <a:rPr sz="2400" dirty="0">
                <a:solidFill>
                  <a:srgbClr val="0D0D0D"/>
                </a:solidFill>
                <a:latin typeface="Calibri"/>
                <a:cs typeface="Calibri"/>
              </a:rPr>
              <a:t>audio,</a:t>
            </a:r>
            <a:r>
              <a:rPr sz="2400" spc="-80" dirty="0">
                <a:solidFill>
                  <a:srgbClr val="0D0D0D"/>
                </a:solidFill>
                <a:latin typeface="Calibri"/>
                <a:cs typeface="Calibri"/>
              </a:rPr>
              <a:t> </a:t>
            </a:r>
            <a:r>
              <a:rPr sz="2400" dirty="0">
                <a:solidFill>
                  <a:srgbClr val="0D0D0D"/>
                </a:solidFill>
                <a:latin typeface="Calibri"/>
                <a:cs typeface="Calibri"/>
              </a:rPr>
              <a:t>and</a:t>
            </a:r>
            <a:r>
              <a:rPr sz="2400" spc="-80" dirty="0">
                <a:solidFill>
                  <a:srgbClr val="0D0D0D"/>
                </a:solidFill>
                <a:latin typeface="Calibri"/>
                <a:cs typeface="Calibri"/>
              </a:rPr>
              <a:t> </a:t>
            </a:r>
            <a:r>
              <a:rPr sz="2400" spc="-10" dirty="0">
                <a:solidFill>
                  <a:srgbClr val="0D0D0D"/>
                </a:solidFill>
                <a:latin typeface="Calibri"/>
                <a:cs typeface="Calibri"/>
              </a:rPr>
              <a:t>video.</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713232"/>
            <a:ext cx="316865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Tools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37523"/>
            <a:ext cx="8624390" cy="5515548"/>
          </a:xfrm>
          <a:prstGeom prst="rect">
            <a:avLst/>
          </a:prstGeom>
          <a:solidFill>
            <a:schemeClr val="bg1"/>
          </a:solidFill>
        </p:spPr>
        <p:txBody>
          <a:bodyPr vert="horz" wrap="square" lIns="0" tIns="32384" rIns="0" bIns="0" rtlCol="0">
            <a:spAutoFit/>
          </a:bodyPr>
          <a:lstStyle/>
          <a:p>
            <a:pPr marL="110489" indent="-99695">
              <a:lnSpc>
                <a:spcPct val="100000"/>
              </a:lnSpc>
              <a:spcBef>
                <a:spcPts val="254"/>
              </a:spcBef>
              <a:buClr>
                <a:srgbClr val="F2120C"/>
              </a:buClr>
              <a:buSzPct val="90000"/>
              <a:buAutoNum type="arabicPeriod"/>
              <a:tabLst>
                <a:tab pos="110489" algn="l"/>
              </a:tabLst>
            </a:pPr>
            <a:r>
              <a:rPr b="1" spc="-10" dirty="0">
                <a:latin typeface="Calibri"/>
                <a:cs typeface="Calibri"/>
              </a:rPr>
              <a:t>RapidMiner:</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An</a:t>
            </a:r>
            <a:r>
              <a:rPr spc="-30" dirty="0">
                <a:latin typeface="Calibri"/>
                <a:cs typeface="Calibri"/>
              </a:rPr>
              <a:t> </a:t>
            </a:r>
            <a:r>
              <a:rPr spc="-10" dirty="0">
                <a:latin typeface="Calibri"/>
                <a:cs typeface="Calibri"/>
              </a:rPr>
              <a:t>open-</a:t>
            </a:r>
            <a:r>
              <a:rPr dirty="0">
                <a:latin typeface="Calibri"/>
                <a:cs typeface="Calibri"/>
              </a:rPr>
              <a:t>source</a:t>
            </a:r>
            <a:r>
              <a:rPr spc="-25" dirty="0">
                <a:latin typeface="Calibri"/>
                <a:cs typeface="Calibri"/>
              </a:rPr>
              <a:t> </a:t>
            </a:r>
            <a:r>
              <a:rPr dirty="0">
                <a:latin typeface="Calibri"/>
                <a:cs typeface="Calibri"/>
              </a:rPr>
              <a:t>platform</a:t>
            </a:r>
            <a:r>
              <a:rPr spc="-30" dirty="0">
                <a:latin typeface="Calibri"/>
                <a:cs typeface="Calibri"/>
              </a:rPr>
              <a:t> </a:t>
            </a:r>
            <a:r>
              <a:rPr dirty="0">
                <a:latin typeface="Calibri"/>
                <a:cs typeface="Calibri"/>
              </a:rPr>
              <a:t>offering</a:t>
            </a:r>
            <a:r>
              <a:rPr spc="-30" dirty="0">
                <a:latin typeface="Calibri"/>
                <a:cs typeface="Calibri"/>
              </a:rPr>
              <a:t> </a:t>
            </a:r>
            <a:r>
              <a:rPr dirty="0">
                <a:latin typeface="Calibri"/>
                <a:cs typeface="Calibri"/>
              </a:rPr>
              <a:t>a</a:t>
            </a:r>
            <a:r>
              <a:rPr spc="-25" dirty="0">
                <a:latin typeface="Calibri"/>
                <a:cs typeface="Calibri"/>
              </a:rPr>
              <a:t> </a:t>
            </a:r>
            <a:r>
              <a:rPr dirty="0">
                <a:latin typeface="Calibri"/>
                <a:cs typeface="Calibri"/>
              </a:rPr>
              <a:t>wide</a:t>
            </a:r>
            <a:r>
              <a:rPr spc="-30" dirty="0">
                <a:latin typeface="Calibri"/>
                <a:cs typeface="Calibri"/>
              </a:rPr>
              <a:t> </a:t>
            </a:r>
            <a:r>
              <a:rPr dirty="0">
                <a:latin typeface="Calibri"/>
                <a:cs typeface="Calibri"/>
              </a:rPr>
              <a:t>range</a:t>
            </a:r>
            <a:r>
              <a:rPr spc="-25" dirty="0">
                <a:latin typeface="Calibri"/>
                <a:cs typeface="Calibri"/>
              </a:rPr>
              <a:t> </a:t>
            </a:r>
            <a:r>
              <a:rPr dirty="0">
                <a:latin typeface="Calibri"/>
                <a:cs typeface="Calibri"/>
              </a:rPr>
              <a:t>of</a:t>
            </a:r>
            <a:r>
              <a:rPr spc="-30"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mining</a:t>
            </a:r>
            <a:r>
              <a:rPr spc="-30" dirty="0">
                <a:latin typeface="Calibri"/>
                <a:cs typeface="Calibri"/>
              </a:rPr>
              <a:t> </a:t>
            </a:r>
            <a:r>
              <a:rPr dirty="0">
                <a:latin typeface="Calibri"/>
                <a:cs typeface="Calibri"/>
              </a:rPr>
              <a:t>tools</a:t>
            </a:r>
            <a:r>
              <a:rPr spc="-25" dirty="0">
                <a:latin typeface="Calibri"/>
                <a:cs typeface="Calibri"/>
              </a:rPr>
              <a:t> </a:t>
            </a:r>
            <a:r>
              <a:rPr dirty="0">
                <a:latin typeface="Calibri"/>
                <a:cs typeface="Calibri"/>
              </a:rPr>
              <a:t>and</a:t>
            </a:r>
            <a:r>
              <a:rPr spc="-30" dirty="0">
                <a:latin typeface="Calibri"/>
                <a:cs typeface="Calibri"/>
              </a:rPr>
              <a:t> </a:t>
            </a:r>
            <a:r>
              <a:rPr spc="-10" dirty="0">
                <a:latin typeface="Calibri"/>
                <a:cs typeface="Calibri"/>
              </a:rPr>
              <a:t>capabilities.</a:t>
            </a:r>
            <a:endParaRPr dirty="0">
              <a:latin typeface="Calibri"/>
              <a:cs typeface="Calibri"/>
            </a:endParaRPr>
          </a:p>
          <a:p>
            <a:pPr marL="110489" indent="-99695">
              <a:lnSpc>
                <a:spcPct val="100000"/>
              </a:lnSpc>
              <a:spcBef>
                <a:spcPts val="755"/>
              </a:spcBef>
              <a:buClr>
                <a:srgbClr val="F2120C"/>
              </a:buClr>
              <a:buSzPct val="90000"/>
              <a:buAutoNum type="arabicPeriod"/>
              <a:tabLst>
                <a:tab pos="110489" algn="l"/>
              </a:tabLst>
            </a:pPr>
            <a:r>
              <a:rPr b="1" spc="-10" dirty="0">
                <a:latin typeface="Calibri"/>
                <a:cs typeface="Calibri"/>
              </a:rPr>
              <a:t>Weka:</a:t>
            </a:r>
            <a:endParaRPr dirty="0">
              <a:latin typeface="Calibri"/>
              <a:cs typeface="Calibri"/>
            </a:endParaRPr>
          </a:p>
          <a:p>
            <a:pPr marL="697865" lvl="1" indent="-228600">
              <a:lnSpc>
                <a:spcPct val="100000"/>
              </a:lnSpc>
              <a:spcBef>
                <a:spcPts val="180"/>
              </a:spcBef>
              <a:buClr>
                <a:srgbClr val="F2120C"/>
              </a:buClr>
              <a:buFont typeface="Arial"/>
              <a:buChar char="•"/>
              <a:tabLst>
                <a:tab pos="697865" algn="l"/>
              </a:tabLst>
            </a:pPr>
            <a:r>
              <a:rPr dirty="0">
                <a:latin typeface="Calibri"/>
                <a:cs typeface="Calibri"/>
              </a:rPr>
              <a:t>A</a:t>
            </a:r>
            <a:r>
              <a:rPr spc="-35" dirty="0">
                <a:latin typeface="Calibri"/>
                <a:cs typeface="Calibri"/>
              </a:rPr>
              <a:t> </a:t>
            </a:r>
            <a:r>
              <a:rPr dirty="0">
                <a:latin typeface="Calibri"/>
                <a:cs typeface="Calibri"/>
              </a:rPr>
              <a:t>collection</a:t>
            </a:r>
            <a:r>
              <a:rPr spc="-25"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0" dirty="0">
                <a:latin typeface="Calibri"/>
                <a:cs typeface="Calibri"/>
              </a:rPr>
              <a:t> </a:t>
            </a:r>
            <a:r>
              <a:rPr dirty="0">
                <a:latin typeface="Calibri"/>
                <a:cs typeface="Calibri"/>
              </a:rPr>
              <a:t>algorithms</a:t>
            </a:r>
            <a:r>
              <a:rPr spc="-25" dirty="0">
                <a:latin typeface="Calibri"/>
                <a:cs typeface="Calibri"/>
              </a:rPr>
              <a:t> </a:t>
            </a:r>
            <a:r>
              <a:rPr dirty="0">
                <a:latin typeface="Calibri"/>
                <a:cs typeface="Calibri"/>
              </a:rPr>
              <a:t>for</a:t>
            </a:r>
            <a:r>
              <a:rPr spc="-35" dirty="0">
                <a:latin typeface="Calibri"/>
                <a:cs typeface="Calibri"/>
              </a:rPr>
              <a:t> </a:t>
            </a:r>
            <a:r>
              <a:rPr dirty="0">
                <a:latin typeface="Calibri"/>
                <a:cs typeface="Calibri"/>
              </a:rPr>
              <a:t>data</a:t>
            </a:r>
            <a:r>
              <a:rPr spc="-30" dirty="0">
                <a:latin typeface="Calibri"/>
                <a:cs typeface="Calibri"/>
              </a:rPr>
              <a:t> </a:t>
            </a:r>
            <a:r>
              <a:rPr dirty="0">
                <a:latin typeface="Calibri"/>
                <a:cs typeface="Calibri"/>
              </a:rPr>
              <a:t>mining</a:t>
            </a:r>
            <a:r>
              <a:rPr spc="-25" dirty="0">
                <a:latin typeface="Calibri"/>
                <a:cs typeface="Calibri"/>
              </a:rPr>
              <a:t> </a:t>
            </a:r>
            <a:r>
              <a:rPr dirty="0">
                <a:latin typeface="Calibri"/>
                <a:cs typeface="Calibri"/>
              </a:rPr>
              <a:t>tasks.</a:t>
            </a:r>
            <a:r>
              <a:rPr spc="-35" dirty="0">
                <a:latin typeface="Calibri"/>
                <a:cs typeface="Calibri"/>
              </a:rPr>
              <a:t> </a:t>
            </a:r>
            <a:r>
              <a:rPr dirty="0">
                <a:latin typeface="Calibri"/>
                <a:cs typeface="Calibri"/>
              </a:rPr>
              <a:t>It</a:t>
            </a:r>
            <a:r>
              <a:rPr spc="-30" dirty="0">
                <a:latin typeface="Calibri"/>
                <a:cs typeface="Calibri"/>
              </a:rPr>
              <a:t> </a:t>
            </a:r>
            <a:r>
              <a:rPr dirty="0">
                <a:latin typeface="Calibri"/>
                <a:cs typeface="Calibri"/>
              </a:rPr>
              <a:t>is</a:t>
            </a:r>
            <a:r>
              <a:rPr spc="-25" dirty="0">
                <a:latin typeface="Calibri"/>
                <a:cs typeface="Calibri"/>
              </a:rPr>
              <a:t> </a:t>
            </a:r>
            <a:r>
              <a:rPr spc="-10" dirty="0">
                <a:latin typeface="Calibri"/>
                <a:cs typeface="Calibri"/>
              </a:rPr>
              <a:t>open-</a:t>
            </a:r>
            <a:r>
              <a:rPr dirty="0">
                <a:latin typeface="Calibri"/>
                <a:cs typeface="Calibri"/>
              </a:rPr>
              <a:t>source</a:t>
            </a:r>
            <a:r>
              <a:rPr spc="-25"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written</a:t>
            </a:r>
            <a:r>
              <a:rPr spc="-25" dirty="0">
                <a:latin typeface="Calibri"/>
                <a:cs typeface="Calibri"/>
              </a:rPr>
              <a:t> </a:t>
            </a:r>
            <a:r>
              <a:rPr dirty="0">
                <a:latin typeface="Calibri"/>
                <a:cs typeface="Calibri"/>
              </a:rPr>
              <a:t>in</a:t>
            </a:r>
            <a:r>
              <a:rPr spc="-20" dirty="0">
                <a:latin typeface="Calibri"/>
                <a:cs typeface="Calibri"/>
              </a:rPr>
              <a:t> </a:t>
            </a:r>
            <a:r>
              <a:rPr spc="-10" dirty="0">
                <a:latin typeface="Calibri"/>
                <a:cs typeface="Calibri"/>
              </a:rPr>
              <a:t>Java.</a:t>
            </a:r>
            <a:endParaRPr dirty="0">
              <a:latin typeface="Calibri"/>
              <a:cs typeface="Calibri"/>
            </a:endParaRPr>
          </a:p>
          <a:p>
            <a:pPr marL="110489" indent="-99695">
              <a:lnSpc>
                <a:spcPct val="100000"/>
              </a:lnSpc>
              <a:spcBef>
                <a:spcPts val="755"/>
              </a:spcBef>
              <a:buClr>
                <a:srgbClr val="F2120C"/>
              </a:buClr>
              <a:buSzPct val="90000"/>
              <a:buAutoNum type="arabicPeriod"/>
              <a:tabLst>
                <a:tab pos="110489" algn="l"/>
              </a:tabLst>
            </a:pPr>
            <a:r>
              <a:rPr b="1" spc="-10" dirty="0">
                <a:latin typeface="Calibri"/>
                <a:cs typeface="Calibri"/>
              </a:rPr>
              <a:t>KNIME:</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An</a:t>
            </a:r>
            <a:r>
              <a:rPr spc="-35" dirty="0">
                <a:latin typeface="Calibri"/>
                <a:cs typeface="Calibri"/>
              </a:rPr>
              <a:t> </a:t>
            </a:r>
            <a:r>
              <a:rPr spc="-10" dirty="0">
                <a:latin typeface="Calibri"/>
                <a:cs typeface="Calibri"/>
              </a:rPr>
              <a:t>open-</a:t>
            </a:r>
            <a:r>
              <a:rPr dirty="0">
                <a:latin typeface="Calibri"/>
                <a:cs typeface="Calibri"/>
              </a:rPr>
              <a:t>source</a:t>
            </a:r>
            <a:r>
              <a:rPr spc="-35" dirty="0">
                <a:latin typeface="Calibri"/>
                <a:cs typeface="Calibri"/>
              </a:rPr>
              <a:t> </a:t>
            </a:r>
            <a:r>
              <a:rPr dirty="0">
                <a:latin typeface="Calibri"/>
                <a:cs typeface="Calibri"/>
              </a:rPr>
              <a:t>platform</a:t>
            </a:r>
            <a:r>
              <a:rPr spc="-35" dirty="0">
                <a:latin typeface="Calibri"/>
                <a:cs typeface="Calibri"/>
              </a:rPr>
              <a:t> </a:t>
            </a:r>
            <a:r>
              <a:rPr dirty="0">
                <a:latin typeface="Calibri"/>
                <a:cs typeface="Calibri"/>
              </a:rPr>
              <a:t>for</a:t>
            </a:r>
            <a:r>
              <a:rPr spc="-40" dirty="0">
                <a:latin typeface="Calibri"/>
                <a:cs typeface="Calibri"/>
              </a:rPr>
              <a:t> </a:t>
            </a:r>
            <a:r>
              <a:rPr dirty="0">
                <a:latin typeface="Calibri"/>
                <a:cs typeface="Calibri"/>
              </a:rPr>
              <a:t>data</a:t>
            </a:r>
            <a:r>
              <a:rPr spc="-35" dirty="0">
                <a:latin typeface="Calibri"/>
                <a:cs typeface="Calibri"/>
              </a:rPr>
              <a:t> </a:t>
            </a:r>
            <a:r>
              <a:rPr dirty="0">
                <a:latin typeface="Calibri"/>
                <a:cs typeface="Calibri"/>
              </a:rPr>
              <a:t>analytics,</a:t>
            </a:r>
            <a:r>
              <a:rPr spc="-35" dirty="0">
                <a:latin typeface="Calibri"/>
                <a:cs typeface="Calibri"/>
              </a:rPr>
              <a:t> </a:t>
            </a:r>
            <a:r>
              <a:rPr dirty="0">
                <a:latin typeface="Calibri"/>
                <a:cs typeface="Calibri"/>
              </a:rPr>
              <a:t>reporting,</a:t>
            </a:r>
            <a:r>
              <a:rPr spc="-35" dirty="0">
                <a:latin typeface="Calibri"/>
                <a:cs typeface="Calibri"/>
              </a:rPr>
              <a:t> </a:t>
            </a:r>
            <a:r>
              <a:rPr dirty="0">
                <a:latin typeface="Calibri"/>
                <a:cs typeface="Calibri"/>
              </a:rPr>
              <a:t>and</a:t>
            </a:r>
            <a:r>
              <a:rPr spc="-30" dirty="0">
                <a:latin typeface="Calibri"/>
                <a:cs typeface="Calibri"/>
              </a:rPr>
              <a:t> </a:t>
            </a:r>
            <a:r>
              <a:rPr spc="-10" dirty="0">
                <a:latin typeface="Calibri"/>
                <a:cs typeface="Calibri"/>
              </a:rPr>
              <a:t>integration.</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Python</a:t>
            </a:r>
            <a:r>
              <a:rPr b="1" spc="-35" dirty="0">
                <a:latin typeface="Calibri"/>
                <a:cs typeface="Calibri"/>
              </a:rPr>
              <a:t> </a:t>
            </a:r>
            <a:r>
              <a:rPr b="1" dirty="0">
                <a:latin typeface="Calibri"/>
                <a:cs typeface="Calibri"/>
              </a:rPr>
              <a:t>Libraries</a:t>
            </a:r>
            <a:r>
              <a:rPr b="1" spc="-35" dirty="0">
                <a:latin typeface="Calibri"/>
                <a:cs typeface="Calibri"/>
              </a:rPr>
              <a:t> </a:t>
            </a:r>
            <a:r>
              <a:rPr b="1" dirty="0">
                <a:latin typeface="Calibri"/>
                <a:cs typeface="Calibri"/>
              </a:rPr>
              <a:t>(e.g.,</a:t>
            </a:r>
            <a:r>
              <a:rPr b="1" spc="-25" dirty="0">
                <a:latin typeface="Calibri"/>
                <a:cs typeface="Calibri"/>
              </a:rPr>
              <a:t> </a:t>
            </a:r>
            <a:r>
              <a:rPr b="1" spc="-10" dirty="0">
                <a:latin typeface="Calibri"/>
                <a:cs typeface="Calibri"/>
              </a:rPr>
              <a:t>scikit-</a:t>
            </a:r>
            <a:r>
              <a:rPr b="1" dirty="0">
                <a:latin typeface="Calibri"/>
                <a:cs typeface="Calibri"/>
              </a:rPr>
              <a:t>learn,</a:t>
            </a:r>
            <a:r>
              <a:rPr b="1" spc="-30" dirty="0">
                <a:latin typeface="Calibri"/>
                <a:cs typeface="Calibri"/>
              </a:rPr>
              <a:t> </a:t>
            </a:r>
            <a:r>
              <a:rPr b="1" dirty="0">
                <a:latin typeface="Calibri"/>
                <a:cs typeface="Calibri"/>
              </a:rPr>
              <a:t>TensorFlow,</a:t>
            </a:r>
            <a:r>
              <a:rPr b="1" spc="-25" dirty="0">
                <a:latin typeface="Calibri"/>
                <a:cs typeface="Calibri"/>
              </a:rPr>
              <a:t> </a:t>
            </a:r>
            <a:r>
              <a:rPr b="1" spc="-10" dirty="0">
                <a:latin typeface="Calibri"/>
                <a:cs typeface="Calibri"/>
              </a:rPr>
              <a:t>PyTorch):</a:t>
            </a:r>
            <a:endParaRPr dirty="0">
              <a:latin typeface="Calibri"/>
              <a:cs typeface="Calibri"/>
            </a:endParaRPr>
          </a:p>
          <a:p>
            <a:pPr marL="697865" marR="5080" lvl="1" indent="-228600">
              <a:lnSpc>
                <a:spcPts val="1300"/>
              </a:lnSpc>
              <a:spcBef>
                <a:spcPts val="465"/>
              </a:spcBef>
              <a:buClr>
                <a:srgbClr val="F2120C"/>
              </a:buClr>
              <a:buFont typeface="Arial"/>
              <a:buChar char="•"/>
              <a:tabLst>
                <a:tab pos="697865" algn="l"/>
              </a:tabLst>
            </a:pPr>
            <a:r>
              <a:rPr dirty="0">
                <a:latin typeface="Calibri"/>
                <a:cs typeface="Calibri"/>
              </a:rPr>
              <a:t>Python</a:t>
            </a:r>
            <a:r>
              <a:rPr spc="-30" dirty="0">
                <a:latin typeface="Calibri"/>
                <a:cs typeface="Calibri"/>
              </a:rPr>
              <a:t> </a:t>
            </a:r>
            <a:r>
              <a:rPr dirty="0">
                <a:latin typeface="Calibri"/>
                <a:cs typeface="Calibri"/>
              </a:rPr>
              <a:t>is</a:t>
            </a:r>
            <a:r>
              <a:rPr spc="-25" dirty="0">
                <a:latin typeface="Calibri"/>
                <a:cs typeface="Calibri"/>
              </a:rPr>
              <a:t> </a:t>
            </a:r>
            <a:r>
              <a:rPr dirty="0">
                <a:latin typeface="Calibri"/>
                <a:cs typeface="Calibri"/>
              </a:rPr>
              <a:t>widely</a:t>
            </a:r>
            <a:r>
              <a:rPr spc="-30" dirty="0">
                <a:latin typeface="Calibri"/>
                <a:cs typeface="Calibri"/>
              </a:rPr>
              <a:t> </a:t>
            </a:r>
            <a:r>
              <a:rPr dirty="0">
                <a:latin typeface="Calibri"/>
                <a:cs typeface="Calibri"/>
              </a:rPr>
              <a:t>used</a:t>
            </a:r>
            <a:r>
              <a:rPr spc="-25" dirty="0">
                <a:latin typeface="Calibri"/>
                <a:cs typeface="Calibri"/>
              </a:rPr>
              <a:t> </a:t>
            </a:r>
            <a:r>
              <a:rPr dirty="0">
                <a:latin typeface="Calibri"/>
                <a:cs typeface="Calibri"/>
              </a:rPr>
              <a:t>in</a:t>
            </a:r>
            <a:r>
              <a:rPr spc="-25" dirty="0">
                <a:latin typeface="Calibri"/>
                <a:cs typeface="Calibri"/>
              </a:rPr>
              <a:t> </a:t>
            </a:r>
            <a:r>
              <a:rPr dirty="0">
                <a:latin typeface="Calibri"/>
                <a:cs typeface="Calibri"/>
              </a:rPr>
              <a:t>the</a:t>
            </a:r>
            <a:r>
              <a:rPr spc="-30" dirty="0">
                <a:latin typeface="Calibri"/>
                <a:cs typeface="Calibri"/>
              </a:rPr>
              <a:t> </a:t>
            </a:r>
            <a:r>
              <a:rPr spc="-10" dirty="0">
                <a:latin typeface="Calibri"/>
                <a:cs typeface="Calibri"/>
              </a:rPr>
              <a:t>industry,</a:t>
            </a:r>
            <a:r>
              <a:rPr spc="-3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various</a:t>
            </a:r>
            <a:r>
              <a:rPr spc="-25" dirty="0">
                <a:latin typeface="Calibri"/>
                <a:cs typeface="Calibri"/>
              </a:rPr>
              <a:t> </a:t>
            </a:r>
            <a:r>
              <a:rPr dirty="0">
                <a:latin typeface="Calibri"/>
                <a:cs typeface="Calibri"/>
              </a:rPr>
              <a:t>libraries</a:t>
            </a:r>
            <a:r>
              <a:rPr spc="-25" dirty="0">
                <a:latin typeface="Calibri"/>
                <a:cs typeface="Calibri"/>
              </a:rPr>
              <a:t> </a:t>
            </a:r>
            <a:r>
              <a:rPr dirty="0">
                <a:latin typeface="Calibri"/>
                <a:cs typeface="Calibri"/>
              </a:rPr>
              <a:t>offer</a:t>
            </a:r>
            <a:r>
              <a:rPr spc="-35" dirty="0">
                <a:latin typeface="Calibri"/>
                <a:cs typeface="Calibri"/>
              </a:rPr>
              <a:t> </a:t>
            </a:r>
            <a:r>
              <a:rPr dirty="0">
                <a:latin typeface="Calibri"/>
                <a:cs typeface="Calibri"/>
              </a:rPr>
              <a:t>tools</a:t>
            </a:r>
            <a:r>
              <a:rPr spc="-25" dirty="0">
                <a:latin typeface="Calibri"/>
                <a:cs typeface="Calibri"/>
              </a:rPr>
              <a:t> </a:t>
            </a:r>
            <a:r>
              <a:rPr dirty="0">
                <a:latin typeface="Calibri"/>
                <a:cs typeface="Calibri"/>
              </a:rPr>
              <a:t>for</a:t>
            </a:r>
            <a:r>
              <a:rPr spc="-3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data</a:t>
            </a:r>
            <a:r>
              <a:rPr spc="-30" dirty="0">
                <a:latin typeface="Calibri"/>
                <a:cs typeface="Calibri"/>
              </a:rPr>
              <a:t> </a:t>
            </a:r>
            <a:r>
              <a:rPr spc="-10" dirty="0">
                <a:latin typeface="Calibri"/>
                <a:cs typeface="Calibri"/>
              </a:rPr>
              <a:t>mining tasks.</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IBM</a:t>
            </a:r>
            <a:r>
              <a:rPr b="1" spc="-15" dirty="0">
                <a:latin typeface="Calibri"/>
                <a:cs typeface="Calibri"/>
              </a:rPr>
              <a:t> </a:t>
            </a:r>
            <a:r>
              <a:rPr b="1" dirty="0">
                <a:latin typeface="Calibri"/>
                <a:cs typeface="Calibri"/>
              </a:rPr>
              <a:t>SPSS</a:t>
            </a:r>
            <a:r>
              <a:rPr b="1" spc="-15" dirty="0">
                <a:latin typeface="Calibri"/>
                <a:cs typeface="Calibri"/>
              </a:rPr>
              <a:t> </a:t>
            </a:r>
            <a:r>
              <a:rPr b="1" spc="-10" dirty="0">
                <a:latin typeface="Calibri"/>
                <a:cs typeface="Calibri"/>
              </a:rPr>
              <a:t>Modeler:</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a:t>
            </a:r>
            <a:r>
              <a:rPr spc="-25" dirty="0">
                <a:latin typeface="Calibri"/>
                <a:cs typeface="Calibri"/>
              </a:rPr>
              <a:t> </a:t>
            </a:r>
            <a:r>
              <a:rPr dirty="0">
                <a:latin typeface="Calibri"/>
                <a:cs typeface="Calibri"/>
              </a:rPr>
              <a:t>powerful,</a:t>
            </a:r>
            <a:r>
              <a:rPr spc="-20" dirty="0">
                <a:latin typeface="Calibri"/>
                <a:cs typeface="Calibri"/>
              </a:rPr>
              <a:t> </a:t>
            </a:r>
            <a:r>
              <a:rPr spc="-10" dirty="0">
                <a:latin typeface="Calibri"/>
                <a:cs typeface="Calibri"/>
              </a:rPr>
              <a:t>versatile</a:t>
            </a:r>
            <a:r>
              <a:rPr spc="-20" dirty="0">
                <a:latin typeface="Calibri"/>
                <a:cs typeface="Calibri"/>
              </a:rPr>
              <a:t> </a:t>
            </a:r>
            <a:r>
              <a:rPr dirty="0">
                <a:latin typeface="Calibri"/>
                <a:cs typeface="Calibri"/>
              </a:rPr>
              <a:t>data</a:t>
            </a:r>
            <a:r>
              <a:rPr spc="-20" dirty="0">
                <a:latin typeface="Calibri"/>
                <a:cs typeface="Calibri"/>
              </a:rPr>
              <a:t> </a:t>
            </a:r>
            <a:r>
              <a:rPr dirty="0">
                <a:latin typeface="Calibri"/>
                <a:cs typeface="Calibri"/>
              </a:rPr>
              <a:t>mining</a:t>
            </a:r>
            <a:r>
              <a:rPr spc="-20" dirty="0">
                <a:latin typeface="Calibri"/>
                <a:cs typeface="Calibri"/>
              </a:rPr>
              <a:t> </a:t>
            </a:r>
            <a:r>
              <a:rPr dirty="0">
                <a:latin typeface="Calibri"/>
                <a:cs typeface="Calibri"/>
              </a:rPr>
              <a:t>and</a:t>
            </a:r>
            <a:r>
              <a:rPr spc="-15" dirty="0">
                <a:latin typeface="Calibri"/>
                <a:cs typeface="Calibri"/>
              </a:rPr>
              <a:t> </a:t>
            </a:r>
            <a:r>
              <a:rPr spc="-10" dirty="0">
                <a:latin typeface="Calibri"/>
                <a:cs typeface="Calibri"/>
              </a:rPr>
              <a:t>predictive</a:t>
            </a:r>
            <a:r>
              <a:rPr spc="-20" dirty="0">
                <a:latin typeface="Calibri"/>
                <a:cs typeface="Calibri"/>
              </a:rPr>
              <a:t> </a:t>
            </a:r>
            <a:r>
              <a:rPr dirty="0">
                <a:latin typeface="Calibri"/>
                <a:cs typeface="Calibri"/>
              </a:rPr>
              <a:t>analytics</a:t>
            </a:r>
            <a:r>
              <a:rPr spc="-15" dirty="0">
                <a:latin typeface="Calibri"/>
                <a:cs typeface="Calibri"/>
              </a:rPr>
              <a:t> </a:t>
            </a:r>
            <a:r>
              <a:rPr spc="-10" dirty="0">
                <a:latin typeface="Calibri"/>
                <a:cs typeface="Calibri"/>
              </a:rPr>
              <a:t>software.</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Microsoft</a:t>
            </a:r>
            <a:r>
              <a:rPr b="1" spc="-40" dirty="0">
                <a:latin typeface="Calibri"/>
                <a:cs typeface="Calibri"/>
              </a:rPr>
              <a:t> </a:t>
            </a:r>
            <a:r>
              <a:rPr b="1" dirty="0">
                <a:latin typeface="Calibri"/>
                <a:cs typeface="Calibri"/>
              </a:rPr>
              <a:t>Azure</a:t>
            </a:r>
            <a:r>
              <a:rPr b="1" spc="-40" dirty="0">
                <a:latin typeface="Calibri"/>
                <a:cs typeface="Calibri"/>
              </a:rPr>
              <a:t> </a:t>
            </a:r>
            <a:r>
              <a:rPr b="1" dirty="0">
                <a:latin typeface="Calibri"/>
                <a:cs typeface="Calibri"/>
              </a:rPr>
              <a:t>Machine</a:t>
            </a:r>
            <a:r>
              <a:rPr b="1" spc="-40" dirty="0">
                <a:latin typeface="Calibri"/>
                <a:cs typeface="Calibri"/>
              </a:rPr>
              <a:t> </a:t>
            </a:r>
            <a:r>
              <a:rPr b="1" spc="-10" dirty="0">
                <a:latin typeface="Calibri"/>
                <a:cs typeface="Calibri"/>
              </a:rPr>
              <a:t>Learning:</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a:t>
            </a:r>
            <a:r>
              <a:rPr spc="-40" dirty="0">
                <a:latin typeface="Calibri"/>
                <a:cs typeface="Calibri"/>
              </a:rPr>
              <a:t> </a:t>
            </a:r>
            <a:r>
              <a:rPr spc="-10" dirty="0">
                <a:latin typeface="Calibri"/>
                <a:cs typeface="Calibri"/>
              </a:rPr>
              <a:t>cloud-</a:t>
            </a:r>
            <a:r>
              <a:rPr dirty="0">
                <a:latin typeface="Calibri"/>
                <a:cs typeface="Calibri"/>
              </a:rPr>
              <a:t>based</a:t>
            </a:r>
            <a:r>
              <a:rPr spc="-30" dirty="0">
                <a:latin typeface="Calibri"/>
                <a:cs typeface="Calibri"/>
              </a:rPr>
              <a:t> </a:t>
            </a:r>
            <a:r>
              <a:rPr dirty="0">
                <a:latin typeface="Calibri"/>
                <a:cs typeface="Calibri"/>
              </a:rPr>
              <a:t>platform</a:t>
            </a:r>
            <a:r>
              <a:rPr spc="-35" dirty="0">
                <a:latin typeface="Calibri"/>
                <a:cs typeface="Calibri"/>
              </a:rPr>
              <a:t> </a:t>
            </a:r>
            <a:r>
              <a:rPr dirty="0">
                <a:latin typeface="Calibri"/>
                <a:cs typeface="Calibri"/>
              </a:rPr>
              <a:t>providing</a:t>
            </a:r>
            <a:r>
              <a:rPr spc="-35" dirty="0">
                <a:latin typeface="Calibri"/>
                <a:cs typeface="Calibri"/>
              </a:rPr>
              <a:t> </a:t>
            </a:r>
            <a:r>
              <a:rPr dirty="0">
                <a:latin typeface="Calibri"/>
                <a:cs typeface="Calibri"/>
              </a:rPr>
              <a:t>tools</a:t>
            </a:r>
            <a:r>
              <a:rPr spc="-30" dirty="0">
                <a:latin typeface="Calibri"/>
                <a:cs typeface="Calibri"/>
              </a:rPr>
              <a:t> </a:t>
            </a:r>
            <a:r>
              <a:rPr dirty="0">
                <a:latin typeface="Calibri"/>
                <a:cs typeface="Calibri"/>
              </a:rPr>
              <a:t>for</a:t>
            </a:r>
            <a:r>
              <a:rPr spc="-40" dirty="0">
                <a:latin typeface="Calibri"/>
                <a:cs typeface="Calibri"/>
              </a:rPr>
              <a:t> </a:t>
            </a:r>
            <a:r>
              <a:rPr dirty="0">
                <a:latin typeface="Calibri"/>
                <a:cs typeface="Calibri"/>
              </a:rPr>
              <a:t>building,</a:t>
            </a:r>
            <a:r>
              <a:rPr spc="-35" dirty="0">
                <a:latin typeface="Calibri"/>
                <a:cs typeface="Calibri"/>
              </a:rPr>
              <a:t> </a:t>
            </a:r>
            <a:r>
              <a:rPr dirty="0">
                <a:latin typeface="Calibri"/>
                <a:cs typeface="Calibri"/>
              </a:rPr>
              <a:t>training,</a:t>
            </a:r>
            <a:r>
              <a:rPr spc="-35" dirty="0">
                <a:latin typeface="Calibri"/>
                <a:cs typeface="Calibri"/>
              </a:rPr>
              <a:t> </a:t>
            </a:r>
            <a:r>
              <a:rPr dirty="0">
                <a:latin typeface="Calibri"/>
                <a:cs typeface="Calibri"/>
              </a:rPr>
              <a:t>and</a:t>
            </a:r>
            <a:r>
              <a:rPr spc="-30" dirty="0">
                <a:latin typeface="Calibri"/>
                <a:cs typeface="Calibri"/>
              </a:rPr>
              <a:t> </a:t>
            </a:r>
            <a:r>
              <a:rPr dirty="0">
                <a:latin typeface="Calibri"/>
                <a:cs typeface="Calibri"/>
              </a:rPr>
              <a:t>deploying</a:t>
            </a:r>
            <a:r>
              <a:rPr spc="-3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5" dirty="0">
                <a:latin typeface="Calibri"/>
                <a:cs typeface="Calibri"/>
              </a:rPr>
              <a:t> </a:t>
            </a:r>
            <a:r>
              <a:rPr spc="-10" dirty="0">
                <a:latin typeface="Calibri"/>
                <a:cs typeface="Calibri"/>
              </a:rPr>
              <a:t>models.</a:t>
            </a:r>
            <a:endParaRPr dirty="0">
              <a:latin typeface="Calibri"/>
              <a:cs typeface="Calibri"/>
            </a:endParaRPr>
          </a:p>
          <a:p>
            <a:pPr marL="12700" marR="12700">
              <a:lnSpc>
                <a:spcPct val="79000"/>
              </a:lnSpc>
            </a:pPr>
            <a:r>
              <a:rPr dirty="0">
                <a:latin typeface="Calibri"/>
                <a:cs typeface="Calibri"/>
              </a:rPr>
              <a:t>These</a:t>
            </a:r>
            <a:r>
              <a:rPr spc="-20" dirty="0">
                <a:latin typeface="Calibri"/>
                <a:cs typeface="Calibri"/>
              </a:rPr>
              <a:t> </a:t>
            </a:r>
            <a:r>
              <a:rPr dirty="0">
                <a:latin typeface="Calibri"/>
                <a:cs typeface="Calibri"/>
              </a:rPr>
              <a:t>tools</a:t>
            </a:r>
            <a:r>
              <a:rPr spc="-20" dirty="0">
                <a:latin typeface="Calibri"/>
                <a:cs typeface="Calibri"/>
              </a:rPr>
              <a:t> </a:t>
            </a:r>
            <a:r>
              <a:rPr dirty="0">
                <a:latin typeface="Calibri"/>
                <a:cs typeface="Calibri"/>
              </a:rPr>
              <a:t>facilitate</a:t>
            </a:r>
            <a:r>
              <a:rPr spc="-15" dirty="0">
                <a:latin typeface="Calibri"/>
                <a:cs typeface="Calibri"/>
              </a:rPr>
              <a:t> </a:t>
            </a:r>
            <a:r>
              <a:rPr dirty="0">
                <a:latin typeface="Calibri"/>
                <a:cs typeface="Calibri"/>
              </a:rPr>
              <a:t>the</a:t>
            </a:r>
            <a:r>
              <a:rPr spc="-20" dirty="0">
                <a:latin typeface="Calibri"/>
                <a:cs typeface="Calibri"/>
              </a:rPr>
              <a:t> </a:t>
            </a:r>
            <a:r>
              <a:rPr spc="-10" dirty="0">
                <a:latin typeface="Calibri"/>
                <a:cs typeface="Calibri"/>
              </a:rPr>
              <a:t>implementation</a:t>
            </a:r>
            <a:r>
              <a:rPr spc="-20"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various</a:t>
            </a:r>
            <a:r>
              <a:rPr spc="-20"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mining</a:t>
            </a:r>
            <a:r>
              <a:rPr spc="-20" dirty="0">
                <a:latin typeface="Calibri"/>
                <a:cs typeface="Calibri"/>
              </a:rPr>
              <a:t> </a:t>
            </a:r>
            <a:r>
              <a:rPr dirty="0">
                <a:latin typeface="Calibri"/>
                <a:cs typeface="Calibri"/>
              </a:rPr>
              <a:t>algorithms</a:t>
            </a:r>
            <a:r>
              <a:rPr spc="-20" dirty="0">
                <a:latin typeface="Calibri"/>
                <a:cs typeface="Calibri"/>
              </a:rPr>
              <a:t> </a:t>
            </a:r>
            <a:r>
              <a:rPr dirty="0">
                <a:latin typeface="Calibri"/>
                <a:cs typeface="Calibri"/>
              </a:rPr>
              <a:t>and</a:t>
            </a:r>
            <a:r>
              <a:rPr spc="-20" dirty="0">
                <a:latin typeface="Calibri"/>
                <a:cs typeface="Calibri"/>
              </a:rPr>
              <a:t> </a:t>
            </a:r>
            <a:r>
              <a:rPr dirty="0">
                <a:latin typeface="Calibri"/>
                <a:cs typeface="Calibri"/>
              </a:rPr>
              <a:t>make</a:t>
            </a:r>
            <a:r>
              <a:rPr spc="-15" dirty="0">
                <a:latin typeface="Calibri"/>
                <a:cs typeface="Calibri"/>
              </a:rPr>
              <a:t> </a:t>
            </a:r>
            <a:r>
              <a:rPr dirty="0">
                <a:latin typeface="Calibri"/>
                <a:cs typeface="Calibri"/>
              </a:rPr>
              <a:t>it</a:t>
            </a:r>
            <a:r>
              <a:rPr spc="-20" dirty="0">
                <a:latin typeface="Calibri"/>
                <a:cs typeface="Calibri"/>
              </a:rPr>
              <a:t> </a:t>
            </a:r>
            <a:r>
              <a:rPr dirty="0">
                <a:latin typeface="Calibri"/>
                <a:cs typeface="Calibri"/>
              </a:rPr>
              <a:t>easier</a:t>
            </a:r>
            <a:r>
              <a:rPr spc="-15" dirty="0">
                <a:latin typeface="Calibri"/>
                <a:cs typeface="Calibri"/>
              </a:rPr>
              <a:t> </a:t>
            </a:r>
            <a:r>
              <a:rPr dirty="0">
                <a:latin typeface="Calibri"/>
                <a:cs typeface="Calibri"/>
              </a:rPr>
              <a:t>for</a:t>
            </a:r>
            <a:r>
              <a:rPr spc="-15"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scientists</a:t>
            </a:r>
            <a:r>
              <a:rPr spc="-2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analysts</a:t>
            </a:r>
            <a:r>
              <a:rPr spc="-20"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extract</a:t>
            </a:r>
            <a:r>
              <a:rPr spc="-15" dirty="0">
                <a:latin typeface="Calibri"/>
                <a:cs typeface="Calibri"/>
              </a:rPr>
              <a:t> </a:t>
            </a:r>
            <a:r>
              <a:rPr dirty="0">
                <a:latin typeface="Calibri"/>
                <a:cs typeface="Calibri"/>
              </a:rPr>
              <a:t>valuable</a:t>
            </a:r>
            <a:r>
              <a:rPr spc="-20" dirty="0">
                <a:latin typeface="Calibri"/>
                <a:cs typeface="Calibri"/>
              </a:rPr>
              <a:t> </a:t>
            </a:r>
            <a:r>
              <a:rPr spc="-10" dirty="0">
                <a:latin typeface="Calibri"/>
                <a:cs typeface="Calibri"/>
              </a:rPr>
              <a:t>insights </a:t>
            </a:r>
            <a:r>
              <a:rPr dirty="0">
                <a:latin typeface="Calibri"/>
                <a:cs typeface="Calibri"/>
              </a:rPr>
              <a:t>from</a:t>
            </a:r>
            <a:r>
              <a:rPr spc="-15" dirty="0">
                <a:latin typeface="Calibri"/>
                <a:cs typeface="Calibri"/>
              </a:rPr>
              <a:t> </a:t>
            </a:r>
            <a:r>
              <a:rPr dirty="0">
                <a:latin typeface="Calibri"/>
                <a:cs typeface="Calibri"/>
              </a:rPr>
              <a:t>large</a:t>
            </a:r>
            <a:r>
              <a:rPr spc="-10" dirty="0">
                <a:latin typeface="Calibri"/>
                <a:cs typeface="Calibri"/>
              </a:rPr>
              <a:t> </a:t>
            </a:r>
            <a:r>
              <a:rPr dirty="0">
                <a:latin typeface="Calibri"/>
                <a:cs typeface="Calibri"/>
              </a:rPr>
              <a:t>datasets.</a:t>
            </a:r>
            <a:r>
              <a:rPr spc="-1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choice</a:t>
            </a:r>
            <a:r>
              <a:rPr spc="-10"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tools</a:t>
            </a:r>
            <a:r>
              <a:rPr spc="-20" dirty="0">
                <a:latin typeface="Calibri"/>
                <a:cs typeface="Calibri"/>
              </a:rPr>
              <a:t> </a:t>
            </a:r>
            <a:r>
              <a:rPr dirty="0">
                <a:latin typeface="Calibri"/>
                <a:cs typeface="Calibri"/>
              </a:rPr>
              <a:t>often</a:t>
            </a:r>
            <a:r>
              <a:rPr spc="-15" dirty="0">
                <a:latin typeface="Calibri"/>
                <a:cs typeface="Calibri"/>
              </a:rPr>
              <a:t> </a:t>
            </a:r>
            <a:r>
              <a:rPr dirty="0">
                <a:latin typeface="Calibri"/>
                <a:cs typeface="Calibri"/>
              </a:rPr>
              <a:t>depends</a:t>
            </a:r>
            <a:r>
              <a:rPr spc="-15" dirty="0">
                <a:latin typeface="Calibri"/>
                <a:cs typeface="Calibri"/>
              </a:rPr>
              <a:t> </a:t>
            </a:r>
            <a:r>
              <a:rPr dirty="0">
                <a:latin typeface="Calibri"/>
                <a:cs typeface="Calibri"/>
              </a:rPr>
              <a:t>on</a:t>
            </a:r>
            <a:r>
              <a:rPr spc="-1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specific</a:t>
            </a:r>
            <a:r>
              <a:rPr spc="-10" dirty="0">
                <a:latin typeface="Calibri"/>
                <a:cs typeface="Calibri"/>
              </a:rPr>
              <a:t> requirements</a:t>
            </a:r>
            <a:r>
              <a:rPr spc="-15"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data</a:t>
            </a:r>
            <a:r>
              <a:rPr spc="-20" dirty="0">
                <a:latin typeface="Calibri"/>
                <a:cs typeface="Calibri"/>
              </a:rPr>
              <a:t> </a:t>
            </a:r>
            <a:r>
              <a:rPr dirty="0">
                <a:latin typeface="Calibri"/>
                <a:cs typeface="Calibri"/>
              </a:rPr>
              <a:t>mining</a:t>
            </a:r>
            <a:r>
              <a:rPr spc="-10" dirty="0">
                <a:latin typeface="Calibri"/>
                <a:cs typeface="Calibri"/>
              </a:rPr>
              <a:t> </a:t>
            </a:r>
            <a:r>
              <a:rPr dirty="0">
                <a:latin typeface="Calibri"/>
                <a:cs typeface="Calibri"/>
              </a:rPr>
              <a:t>project</a:t>
            </a:r>
            <a:r>
              <a:rPr spc="-10" dirty="0">
                <a:latin typeface="Calibri"/>
                <a:cs typeface="Calibri"/>
              </a:rPr>
              <a:t> </a:t>
            </a:r>
            <a:r>
              <a:rPr dirty="0">
                <a:latin typeface="Calibri"/>
                <a:cs typeface="Calibri"/>
              </a:rPr>
              <a:t>and</a:t>
            </a:r>
            <a:r>
              <a:rPr spc="-15" dirty="0">
                <a:latin typeface="Calibri"/>
                <a:cs typeface="Calibri"/>
              </a:rPr>
              <a:t> </a:t>
            </a:r>
            <a:r>
              <a:rPr dirty="0">
                <a:latin typeface="Calibri"/>
                <a:cs typeface="Calibri"/>
              </a:rPr>
              <a:t>the</a:t>
            </a:r>
            <a:r>
              <a:rPr spc="-15" dirty="0">
                <a:latin typeface="Calibri"/>
                <a:cs typeface="Calibri"/>
              </a:rPr>
              <a:t> </a:t>
            </a:r>
            <a:r>
              <a:rPr spc="-10" dirty="0">
                <a:latin typeface="Calibri"/>
                <a:cs typeface="Calibri"/>
              </a:rPr>
              <a:t>preferences</a:t>
            </a:r>
            <a:r>
              <a:rPr spc="-15"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data</a:t>
            </a:r>
            <a:r>
              <a:rPr spc="-20" dirty="0">
                <a:latin typeface="Calibri"/>
                <a:cs typeface="Calibri"/>
              </a:rPr>
              <a:t> </a:t>
            </a:r>
            <a:r>
              <a:rPr spc="-10" dirty="0">
                <a:latin typeface="Calibri"/>
                <a:cs typeface="Calibri"/>
              </a:rPr>
              <a:t>mining practitioners.</a:t>
            </a:r>
            <a:endParaRPr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490727"/>
            <a:ext cx="6364605" cy="912494"/>
          </a:xfrm>
          <a:prstGeom prst="rect">
            <a:avLst/>
          </a:prstGeom>
        </p:spPr>
        <p:txBody>
          <a:bodyPr vert="horz" wrap="square" lIns="0" tIns="9525" rIns="0" bIns="0" rtlCol="0">
            <a:spAutoFit/>
          </a:bodyPr>
          <a:lstStyle/>
          <a:p>
            <a:pPr marL="12700" marR="5080">
              <a:lnSpc>
                <a:spcPct val="100699"/>
              </a:lnSpc>
              <a:spcBef>
                <a:spcPts val="75"/>
              </a:spcBef>
            </a:pPr>
            <a:r>
              <a:rPr dirty="0"/>
              <a:t>Purposes,</a:t>
            </a:r>
            <a:r>
              <a:rPr spc="-90" dirty="0"/>
              <a:t> </a:t>
            </a:r>
            <a:r>
              <a:rPr dirty="0"/>
              <a:t>intents,</a:t>
            </a:r>
            <a:r>
              <a:rPr spc="-85" dirty="0"/>
              <a:t> </a:t>
            </a:r>
            <a:r>
              <a:rPr dirty="0"/>
              <a:t>and</a:t>
            </a:r>
            <a:r>
              <a:rPr spc="-80" dirty="0"/>
              <a:t> </a:t>
            </a:r>
            <a:r>
              <a:rPr dirty="0"/>
              <a:t>limitations</a:t>
            </a:r>
            <a:r>
              <a:rPr spc="-85" dirty="0"/>
              <a:t> </a:t>
            </a:r>
            <a:r>
              <a:rPr spc="-25" dirty="0"/>
              <a:t>of </a:t>
            </a:r>
            <a:r>
              <a:rPr dirty="0"/>
              <a:t>Data</a:t>
            </a:r>
            <a:r>
              <a:rPr spc="-35" dirty="0"/>
              <a:t> </a:t>
            </a:r>
            <a:r>
              <a:rPr spc="-10" dirty="0"/>
              <a:t>Mining</a:t>
            </a:r>
          </a:p>
        </p:txBody>
      </p:sp>
      <p:sp>
        <p:nvSpPr>
          <p:cNvPr id="3" name="object 3"/>
          <p:cNvSpPr txBox="1"/>
          <p:nvPr/>
        </p:nvSpPr>
        <p:spPr>
          <a:xfrm>
            <a:off x="333180" y="1483867"/>
            <a:ext cx="4181475" cy="4105910"/>
          </a:xfrm>
          <a:prstGeom prst="rect">
            <a:avLst/>
          </a:prstGeom>
        </p:spPr>
        <p:txBody>
          <a:bodyPr vert="horz" wrap="square" lIns="0" tIns="12700" rIns="0" bIns="0" rtlCol="0">
            <a:spAutoFit/>
          </a:bodyPr>
          <a:lstStyle/>
          <a:p>
            <a:pPr marL="198755">
              <a:lnSpc>
                <a:spcPct val="100000"/>
              </a:lnSpc>
              <a:spcBef>
                <a:spcPts val="100"/>
              </a:spcBef>
            </a:pPr>
            <a:r>
              <a:rPr sz="2400" dirty="0">
                <a:solidFill>
                  <a:srgbClr val="3D3935"/>
                </a:solidFill>
                <a:latin typeface="Arial"/>
                <a:cs typeface="Arial"/>
              </a:rPr>
              <a:t>What</a:t>
            </a:r>
            <a:r>
              <a:rPr sz="2400" spc="-60" dirty="0">
                <a:solidFill>
                  <a:srgbClr val="3D3935"/>
                </a:solidFill>
                <a:latin typeface="Arial"/>
                <a:cs typeface="Arial"/>
              </a:rPr>
              <a:t> </a:t>
            </a:r>
            <a:r>
              <a:rPr sz="2400" dirty="0">
                <a:solidFill>
                  <a:srgbClr val="3D3935"/>
                </a:solidFill>
                <a:latin typeface="Arial"/>
                <a:cs typeface="Arial"/>
              </a:rPr>
              <a:t>does</a:t>
            </a:r>
            <a:r>
              <a:rPr sz="2400" spc="-55" dirty="0">
                <a:solidFill>
                  <a:srgbClr val="3D3935"/>
                </a:solidFill>
                <a:latin typeface="Arial"/>
                <a:cs typeface="Arial"/>
              </a:rPr>
              <a:t> </a:t>
            </a:r>
            <a:r>
              <a:rPr sz="2400" dirty="0">
                <a:solidFill>
                  <a:srgbClr val="3D3935"/>
                </a:solidFill>
                <a:latin typeface="Arial"/>
                <a:cs typeface="Arial"/>
              </a:rPr>
              <a:t>Data</a:t>
            </a:r>
            <a:r>
              <a:rPr sz="2400" spc="-50" dirty="0">
                <a:solidFill>
                  <a:srgbClr val="3D3935"/>
                </a:solidFill>
                <a:latin typeface="Arial"/>
                <a:cs typeface="Arial"/>
              </a:rPr>
              <a:t> </a:t>
            </a:r>
            <a:r>
              <a:rPr sz="2400" dirty="0">
                <a:solidFill>
                  <a:srgbClr val="3D3935"/>
                </a:solidFill>
                <a:latin typeface="Arial"/>
                <a:cs typeface="Arial"/>
              </a:rPr>
              <a:t>Mining</a:t>
            </a:r>
            <a:r>
              <a:rPr sz="2400" spc="-55" dirty="0">
                <a:solidFill>
                  <a:srgbClr val="3D3935"/>
                </a:solidFill>
                <a:latin typeface="Arial"/>
                <a:cs typeface="Arial"/>
              </a:rPr>
              <a:t> </a:t>
            </a:r>
            <a:r>
              <a:rPr sz="2400" spc="-25" dirty="0">
                <a:solidFill>
                  <a:srgbClr val="3D3935"/>
                </a:solidFill>
                <a:latin typeface="Arial"/>
                <a:cs typeface="Arial"/>
              </a:rPr>
              <a:t>do?</a:t>
            </a:r>
            <a:endParaRPr sz="2400">
              <a:latin typeface="Arial"/>
              <a:cs typeface="Arial"/>
            </a:endParaRPr>
          </a:p>
          <a:p>
            <a:pPr marL="354965" indent="-342265">
              <a:lnSpc>
                <a:spcPct val="100000"/>
              </a:lnSpc>
              <a:spcBef>
                <a:spcPts val="2030"/>
              </a:spcBef>
              <a:buClr>
                <a:srgbClr val="F2120C"/>
              </a:buClr>
              <a:buSzPct val="75000"/>
              <a:buChar char="•"/>
              <a:tabLst>
                <a:tab pos="354965" algn="l"/>
              </a:tabLst>
            </a:pPr>
            <a:r>
              <a:rPr sz="2000" dirty="0">
                <a:solidFill>
                  <a:srgbClr val="3D3935"/>
                </a:solidFill>
                <a:latin typeface="Arial"/>
                <a:cs typeface="Arial"/>
              </a:rPr>
              <a:t>Classification</a:t>
            </a:r>
            <a:r>
              <a:rPr sz="2000" spc="-130"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a:p>
            <a:pPr>
              <a:lnSpc>
                <a:spcPct val="100000"/>
              </a:lnSpc>
              <a:spcBef>
                <a:spcPts val="915"/>
              </a:spcBef>
              <a:buClr>
                <a:srgbClr val="F2120C"/>
              </a:buClr>
              <a:buFont typeface="Arial"/>
              <a:buChar char="•"/>
            </a:pPr>
            <a:endParaRPr sz="2000">
              <a:latin typeface="Arial"/>
              <a:cs typeface="Arial"/>
            </a:endParaRPr>
          </a:p>
          <a:p>
            <a:pPr marL="697865" lvl="1" indent="-342900">
              <a:lnSpc>
                <a:spcPct val="100000"/>
              </a:lnSpc>
              <a:buClr>
                <a:srgbClr val="F2120C"/>
              </a:buClr>
              <a:buSzPct val="75000"/>
              <a:buChar char="•"/>
              <a:tabLst>
                <a:tab pos="697865" algn="l"/>
              </a:tabLst>
            </a:pPr>
            <a:r>
              <a:rPr sz="2000" dirty="0">
                <a:solidFill>
                  <a:srgbClr val="3D3935"/>
                </a:solidFill>
                <a:latin typeface="Arial"/>
                <a:cs typeface="Arial"/>
              </a:rPr>
              <a:t>Group</a:t>
            </a:r>
            <a:r>
              <a:rPr sz="2000" spc="-50" dirty="0">
                <a:solidFill>
                  <a:srgbClr val="3D3935"/>
                </a:solidFill>
                <a:latin typeface="Arial"/>
                <a:cs typeface="Arial"/>
              </a:rPr>
              <a:t> </a:t>
            </a:r>
            <a:r>
              <a:rPr sz="2000" dirty="0">
                <a:solidFill>
                  <a:srgbClr val="3D3935"/>
                </a:solidFill>
                <a:latin typeface="Arial"/>
                <a:cs typeface="Arial"/>
              </a:rPr>
              <a:t>data</a:t>
            </a:r>
            <a:r>
              <a:rPr sz="2000" spc="-50" dirty="0">
                <a:solidFill>
                  <a:srgbClr val="3D3935"/>
                </a:solidFill>
                <a:latin typeface="Arial"/>
                <a:cs typeface="Arial"/>
              </a:rPr>
              <a:t> </a:t>
            </a:r>
            <a:r>
              <a:rPr sz="2000" dirty="0">
                <a:solidFill>
                  <a:srgbClr val="3D3935"/>
                </a:solidFill>
                <a:latin typeface="Arial"/>
                <a:cs typeface="Arial"/>
              </a:rPr>
              <a:t>into</a:t>
            </a:r>
            <a:r>
              <a:rPr sz="2000" spc="-50" dirty="0">
                <a:solidFill>
                  <a:srgbClr val="3D3935"/>
                </a:solidFill>
                <a:latin typeface="Arial"/>
                <a:cs typeface="Arial"/>
              </a:rPr>
              <a:t> </a:t>
            </a:r>
            <a:r>
              <a:rPr sz="2000" dirty="0">
                <a:solidFill>
                  <a:srgbClr val="3D3935"/>
                </a:solidFill>
                <a:latin typeface="Arial"/>
                <a:cs typeface="Arial"/>
              </a:rPr>
              <a:t>similar</a:t>
            </a:r>
            <a:r>
              <a:rPr sz="2000" spc="-50" dirty="0">
                <a:solidFill>
                  <a:srgbClr val="3D3935"/>
                </a:solidFill>
                <a:latin typeface="Arial"/>
                <a:cs typeface="Arial"/>
              </a:rPr>
              <a:t> </a:t>
            </a:r>
            <a:r>
              <a:rPr sz="2000" spc="-10" dirty="0">
                <a:solidFill>
                  <a:srgbClr val="3D3935"/>
                </a:solidFill>
                <a:latin typeface="Arial"/>
                <a:cs typeface="Arial"/>
              </a:rPr>
              <a:t>classes</a:t>
            </a:r>
            <a:endParaRPr sz="2000">
              <a:latin typeface="Arial"/>
              <a:cs typeface="Arial"/>
            </a:endParaRPr>
          </a:p>
          <a:p>
            <a:pPr lvl="1">
              <a:lnSpc>
                <a:spcPct val="100000"/>
              </a:lnSpc>
              <a:spcBef>
                <a:spcPts val="894"/>
              </a:spcBef>
              <a:buClr>
                <a:srgbClr val="F2120C"/>
              </a:buClr>
              <a:buFont typeface="Arial"/>
              <a:buChar char="•"/>
            </a:pPr>
            <a:endParaRPr sz="2000">
              <a:latin typeface="Arial"/>
              <a:cs typeface="Arial"/>
            </a:endParaRPr>
          </a:p>
          <a:p>
            <a:pPr marL="354965" indent="-342265">
              <a:lnSpc>
                <a:spcPct val="100000"/>
              </a:lnSpc>
              <a:buClr>
                <a:srgbClr val="F2120C"/>
              </a:buClr>
              <a:buSzPct val="75000"/>
              <a:buChar char="•"/>
              <a:tabLst>
                <a:tab pos="354965" algn="l"/>
              </a:tabLst>
            </a:pPr>
            <a:r>
              <a:rPr sz="2000" dirty="0">
                <a:solidFill>
                  <a:srgbClr val="3D3935"/>
                </a:solidFill>
                <a:latin typeface="Arial"/>
                <a:cs typeface="Arial"/>
              </a:rPr>
              <a:t>Prediction</a:t>
            </a:r>
            <a:r>
              <a:rPr sz="2000" spc="-95"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a:p>
            <a:pPr>
              <a:lnSpc>
                <a:spcPct val="100000"/>
              </a:lnSpc>
              <a:spcBef>
                <a:spcPts val="890"/>
              </a:spcBef>
              <a:buClr>
                <a:srgbClr val="F2120C"/>
              </a:buClr>
              <a:buFont typeface="Arial"/>
              <a:buChar char="•"/>
            </a:pPr>
            <a:endParaRPr sz="2000">
              <a:latin typeface="Arial"/>
              <a:cs typeface="Arial"/>
            </a:endParaRPr>
          </a:p>
          <a:p>
            <a:pPr marL="697865" marR="423545" lvl="1" indent="-342900">
              <a:lnSpc>
                <a:spcPct val="100000"/>
              </a:lnSpc>
              <a:buClr>
                <a:srgbClr val="F2120C"/>
              </a:buClr>
              <a:buSzPct val="75000"/>
              <a:buChar char="•"/>
              <a:tabLst>
                <a:tab pos="697865" algn="l"/>
              </a:tabLst>
            </a:pPr>
            <a:r>
              <a:rPr sz="2000" spc="-10" dirty="0">
                <a:solidFill>
                  <a:srgbClr val="3D3935"/>
                </a:solidFill>
                <a:latin typeface="Arial"/>
                <a:cs typeface="Arial"/>
              </a:rPr>
              <a:t>Transform</a:t>
            </a:r>
            <a:r>
              <a:rPr sz="2000" spc="-75" dirty="0">
                <a:solidFill>
                  <a:srgbClr val="3D3935"/>
                </a:solidFill>
                <a:latin typeface="Arial"/>
                <a:cs typeface="Arial"/>
              </a:rPr>
              <a:t> </a:t>
            </a:r>
            <a:r>
              <a:rPr sz="2000" dirty="0">
                <a:solidFill>
                  <a:srgbClr val="3D3935"/>
                </a:solidFill>
                <a:latin typeface="Arial"/>
                <a:cs typeface="Arial"/>
              </a:rPr>
              <a:t>descriptions</a:t>
            </a:r>
            <a:r>
              <a:rPr sz="2000" spc="-70" dirty="0">
                <a:solidFill>
                  <a:srgbClr val="3D3935"/>
                </a:solidFill>
                <a:latin typeface="Arial"/>
                <a:cs typeface="Arial"/>
              </a:rPr>
              <a:t> </a:t>
            </a:r>
            <a:r>
              <a:rPr sz="2000" spc="-20" dirty="0">
                <a:solidFill>
                  <a:srgbClr val="3D3935"/>
                </a:solidFill>
                <a:latin typeface="Arial"/>
                <a:cs typeface="Arial"/>
              </a:rPr>
              <a:t>into </a:t>
            </a:r>
            <a:r>
              <a:rPr sz="2000" spc="-10" dirty="0">
                <a:solidFill>
                  <a:srgbClr val="3D3935"/>
                </a:solidFill>
                <a:latin typeface="Arial"/>
                <a:cs typeface="Arial"/>
              </a:rPr>
              <a:t>expectations</a:t>
            </a:r>
            <a:endParaRPr sz="2000">
              <a:latin typeface="Arial"/>
              <a:cs typeface="Arial"/>
            </a:endParaRPr>
          </a:p>
          <a:p>
            <a:pPr lvl="1">
              <a:lnSpc>
                <a:spcPct val="100000"/>
              </a:lnSpc>
              <a:spcBef>
                <a:spcPts val="915"/>
              </a:spcBef>
              <a:buClr>
                <a:srgbClr val="F2120C"/>
              </a:buClr>
              <a:buFont typeface="Arial"/>
              <a:buChar char="•"/>
            </a:pPr>
            <a:endParaRPr sz="2000">
              <a:latin typeface="Arial"/>
              <a:cs typeface="Arial"/>
            </a:endParaRPr>
          </a:p>
          <a:p>
            <a:pPr marL="354965" indent="-342265">
              <a:lnSpc>
                <a:spcPct val="100000"/>
              </a:lnSpc>
              <a:buClr>
                <a:srgbClr val="F2120C"/>
              </a:buClr>
              <a:buSzPct val="75000"/>
              <a:buChar char="•"/>
              <a:tabLst>
                <a:tab pos="354965" algn="l"/>
              </a:tabLst>
            </a:pPr>
            <a:r>
              <a:rPr sz="2000" dirty="0">
                <a:solidFill>
                  <a:srgbClr val="3D3935"/>
                </a:solidFill>
                <a:latin typeface="Arial"/>
                <a:cs typeface="Arial"/>
              </a:rPr>
              <a:t>Can</a:t>
            </a:r>
            <a:r>
              <a:rPr sz="2000" spc="-45" dirty="0">
                <a:solidFill>
                  <a:srgbClr val="3D3935"/>
                </a:solidFill>
                <a:latin typeface="Arial"/>
                <a:cs typeface="Arial"/>
              </a:rPr>
              <a:t> </a:t>
            </a:r>
            <a:r>
              <a:rPr sz="2000" dirty="0">
                <a:solidFill>
                  <a:srgbClr val="3D3935"/>
                </a:solidFill>
                <a:latin typeface="Arial"/>
                <a:cs typeface="Arial"/>
              </a:rPr>
              <a:t>overlap</a:t>
            </a:r>
            <a:r>
              <a:rPr sz="2000" spc="-45" dirty="0">
                <a:solidFill>
                  <a:srgbClr val="3D3935"/>
                </a:solidFill>
                <a:latin typeface="Arial"/>
                <a:cs typeface="Arial"/>
              </a:rPr>
              <a:t> </a:t>
            </a:r>
            <a:r>
              <a:rPr sz="2000" dirty="0">
                <a:solidFill>
                  <a:srgbClr val="3D3935"/>
                </a:solidFill>
                <a:latin typeface="Arial"/>
                <a:cs typeface="Arial"/>
              </a:rPr>
              <a:t>in</a:t>
            </a:r>
            <a:r>
              <a:rPr sz="2000" spc="-45" dirty="0">
                <a:solidFill>
                  <a:srgbClr val="3D3935"/>
                </a:solidFill>
                <a:latin typeface="Arial"/>
                <a:cs typeface="Arial"/>
              </a:rPr>
              <a:t> </a:t>
            </a:r>
            <a:r>
              <a:rPr sz="2000" dirty="0">
                <a:solidFill>
                  <a:srgbClr val="3D3935"/>
                </a:solidFill>
                <a:latin typeface="Arial"/>
                <a:cs typeface="Arial"/>
              </a:rPr>
              <a:t>some</a:t>
            </a:r>
            <a:r>
              <a:rPr sz="2000" spc="-45"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p:txBody>
      </p:sp>
      <p:pic>
        <p:nvPicPr>
          <p:cNvPr id="4" name="object 4"/>
          <p:cNvPicPr/>
          <p:nvPr/>
        </p:nvPicPr>
        <p:blipFill>
          <a:blip r:embed="rId2" cstate="print"/>
          <a:stretch>
            <a:fillRect/>
          </a:stretch>
        </p:blipFill>
        <p:spPr>
          <a:xfrm>
            <a:off x="4753804" y="2046695"/>
            <a:ext cx="3660211" cy="2394100"/>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Data</a:t>
            </a:r>
            <a:r>
              <a:rPr spc="-45" dirty="0"/>
              <a:t> </a:t>
            </a:r>
            <a:r>
              <a:rPr dirty="0"/>
              <a:t>Science</a:t>
            </a:r>
            <a:r>
              <a:rPr spc="-40" dirty="0"/>
              <a:t> </a:t>
            </a:r>
            <a:r>
              <a:rPr dirty="0"/>
              <a:t>–</a:t>
            </a:r>
            <a:r>
              <a:rPr spc="-45" dirty="0"/>
              <a:t> </a:t>
            </a:r>
            <a:r>
              <a:rPr dirty="0"/>
              <a:t>Data</a:t>
            </a:r>
            <a:r>
              <a:rPr spc="-40" dirty="0"/>
              <a:t> </a:t>
            </a:r>
            <a:r>
              <a:rPr dirty="0"/>
              <a:t>Mining</a:t>
            </a:r>
            <a:r>
              <a:rPr spc="-40" dirty="0"/>
              <a:t> </a:t>
            </a:r>
            <a:r>
              <a:rPr dirty="0"/>
              <a:t>-</a:t>
            </a:r>
            <a:r>
              <a:rPr spc="-145" dirty="0"/>
              <a:t> </a:t>
            </a:r>
            <a:r>
              <a:rPr spc="-25" dirty="0"/>
              <a:t>AI</a:t>
            </a:r>
          </a:p>
        </p:txBody>
      </p:sp>
      <p:pic>
        <p:nvPicPr>
          <p:cNvPr id="3" name="object 3"/>
          <p:cNvPicPr/>
          <p:nvPr/>
        </p:nvPicPr>
        <p:blipFill>
          <a:blip r:embed="rId2" cstate="print"/>
          <a:stretch>
            <a:fillRect/>
          </a:stretch>
        </p:blipFill>
        <p:spPr>
          <a:xfrm>
            <a:off x="780287" y="1914143"/>
            <a:ext cx="6989063" cy="3889248"/>
          </a:xfrm>
          <a:prstGeom prst="rect">
            <a:avLst/>
          </a:prstGeom>
        </p:spPr>
      </p:pic>
      <p:sp>
        <p:nvSpPr>
          <p:cNvPr id="4" name="object 4"/>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6082-BA0F-A043-9A5C-77AA5DBF483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3F5A7A6-76F0-3E08-A0D9-5C62CB7F5A1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a:extLst>
              <a:ext uri="{FF2B5EF4-FFF2-40B4-BE49-F238E27FC236}">
                <a16:creationId xmlns:a16="http://schemas.microsoft.com/office/drawing/2014/main" id="{E4424F16-A5C2-54B9-47AD-D3EA6EF558C1}"/>
              </a:ext>
            </a:extLst>
          </p:cNvPr>
          <p:cNvGraphicFramePr>
            <a:graphicFrameLocks noGrp="1"/>
          </p:cNvGraphicFramePr>
          <p:nvPr>
            <p:extLst>
              <p:ext uri="{D42A27DB-BD31-4B8C-83A1-F6EECF244321}">
                <p14:modId xmlns:p14="http://schemas.microsoft.com/office/powerpoint/2010/main" val="3178719262"/>
              </p:ext>
            </p:extLst>
          </p:nvPr>
        </p:nvGraphicFramePr>
        <p:xfrm>
          <a:off x="58929" y="0"/>
          <a:ext cx="9026142" cy="7018655"/>
        </p:xfrm>
        <a:graphic>
          <a:graphicData uri="http://schemas.openxmlformats.org/drawingml/2006/table">
            <a:tbl>
              <a:tblPr firstRow="1" bandRow="1">
                <a:tableStyleId>{2D5ABB26-0587-4C30-8999-92F81FD0307C}</a:tableStyleId>
              </a:tblPr>
              <a:tblGrid>
                <a:gridCol w="2670483">
                  <a:extLst>
                    <a:ext uri="{9D8B030D-6E8A-4147-A177-3AD203B41FA5}">
                      <a16:colId xmlns:a16="http://schemas.microsoft.com/office/drawing/2014/main" val="20000"/>
                    </a:ext>
                  </a:extLst>
                </a:gridCol>
                <a:gridCol w="3730584">
                  <a:extLst>
                    <a:ext uri="{9D8B030D-6E8A-4147-A177-3AD203B41FA5}">
                      <a16:colId xmlns:a16="http://schemas.microsoft.com/office/drawing/2014/main" val="658795563"/>
                    </a:ext>
                  </a:extLst>
                </a:gridCol>
                <a:gridCol w="849289">
                  <a:extLst>
                    <a:ext uri="{9D8B030D-6E8A-4147-A177-3AD203B41FA5}">
                      <a16:colId xmlns:a16="http://schemas.microsoft.com/office/drawing/2014/main" val="20002"/>
                    </a:ext>
                  </a:extLst>
                </a:gridCol>
                <a:gridCol w="849289">
                  <a:extLst>
                    <a:ext uri="{9D8B030D-6E8A-4147-A177-3AD203B41FA5}">
                      <a16:colId xmlns:a16="http://schemas.microsoft.com/office/drawing/2014/main" val="20003"/>
                    </a:ext>
                  </a:extLst>
                </a:gridCol>
                <a:gridCol w="926497">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2000" b="1" dirty="0">
                          <a:solidFill>
                            <a:srgbClr val="FFFFFF"/>
                          </a:solidFill>
                          <a:latin typeface="+mj-lt"/>
                          <a:cs typeface="Arial"/>
                        </a:rPr>
                        <a:t>Brief</a:t>
                      </a:r>
                      <a:r>
                        <a:rPr sz="2000" b="1" spc="-35" dirty="0">
                          <a:solidFill>
                            <a:srgbClr val="FFFFFF"/>
                          </a:solidFill>
                          <a:latin typeface="+mj-lt"/>
                          <a:cs typeface="Arial"/>
                        </a:rPr>
                        <a:t> </a:t>
                      </a:r>
                      <a:r>
                        <a:rPr sz="2000" b="1" dirty="0">
                          <a:solidFill>
                            <a:srgbClr val="FFFFFF"/>
                          </a:solidFill>
                          <a:latin typeface="+mj-lt"/>
                          <a:cs typeface="Arial"/>
                        </a:rPr>
                        <a:t>Description</a:t>
                      </a:r>
                      <a:r>
                        <a:rPr sz="2000" b="1" spc="-35" dirty="0">
                          <a:solidFill>
                            <a:srgbClr val="FFFFFF"/>
                          </a:solidFill>
                          <a:latin typeface="+mj-lt"/>
                          <a:cs typeface="Arial"/>
                        </a:rPr>
                        <a:t> </a:t>
                      </a:r>
                      <a:r>
                        <a:rPr sz="2000" b="1" dirty="0">
                          <a:solidFill>
                            <a:srgbClr val="FFFFFF"/>
                          </a:solidFill>
                          <a:latin typeface="+mj-lt"/>
                          <a:cs typeface="Arial"/>
                        </a:rPr>
                        <a:t>of</a:t>
                      </a:r>
                      <a:r>
                        <a:rPr sz="2000" b="1" spc="-30" dirty="0">
                          <a:solidFill>
                            <a:srgbClr val="FFFFFF"/>
                          </a:solidFill>
                          <a:latin typeface="+mj-lt"/>
                          <a:cs typeface="Arial"/>
                        </a:rPr>
                        <a:t> </a:t>
                      </a:r>
                      <a:r>
                        <a:rPr sz="2000" b="1" dirty="0">
                          <a:solidFill>
                            <a:srgbClr val="FFFFFF"/>
                          </a:solidFill>
                          <a:latin typeface="+mj-lt"/>
                          <a:cs typeface="Arial"/>
                        </a:rPr>
                        <a:t>Kind</a:t>
                      </a:r>
                      <a:r>
                        <a:rPr sz="2000" b="1" spc="-35" dirty="0">
                          <a:solidFill>
                            <a:srgbClr val="FFFFFF"/>
                          </a:solidFill>
                          <a:latin typeface="+mj-lt"/>
                          <a:cs typeface="Arial"/>
                        </a:rPr>
                        <a:t> </a:t>
                      </a:r>
                      <a:r>
                        <a:rPr sz="2000" b="1" dirty="0">
                          <a:solidFill>
                            <a:srgbClr val="FFFFFF"/>
                          </a:solidFill>
                          <a:latin typeface="+mj-lt"/>
                          <a:cs typeface="Arial"/>
                        </a:rPr>
                        <a:t>and</a:t>
                      </a:r>
                      <a:r>
                        <a:rPr sz="2000" b="1" spc="-35" dirty="0">
                          <a:solidFill>
                            <a:srgbClr val="FFFFFF"/>
                          </a:solidFill>
                          <a:latin typeface="+mj-lt"/>
                          <a:cs typeface="Arial"/>
                        </a:rPr>
                        <a:t> </a:t>
                      </a:r>
                      <a:r>
                        <a:rPr sz="2000" b="1" dirty="0">
                          <a:solidFill>
                            <a:srgbClr val="FFFFFF"/>
                          </a:solidFill>
                          <a:latin typeface="+mj-lt"/>
                          <a:cs typeface="Arial"/>
                        </a:rPr>
                        <a:t>Purpose</a:t>
                      </a:r>
                      <a:r>
                        <a:rPr sz="2000" b="1" spc="-35" dirty="0">
                          <a:solidFill>
                            <a:srgbClr val="FFFFFF"/>
                          </a:solidFill>
                          <a:latin typeface="+mj-lt"/>
                          <a:cs typeface="Arial"/>
                        </a:rPr>
                        <a:t> </a:t>
                      </a:r>
                      <a:r>
                        <a:rPr sz="2000" b="1" spc="-25" dirty="0">
                          <a:solidFill>
                            <a:srgbClr val="FFFFFF"/>
                          </a:solidFill>
                          <a:latin typeface="+mj-lt"/>
                          <a:cs typeface="Arial"/>
                        </a:rPr>
                        <a:t>of </a:t>
                      </a:r>
                      <a:r>
                        <a:rPr sz="2000" b="1" dirty="0">
                          <a:solidFill>
                            <a:srgbClr val="FFFFFF"/>
                          </a:solidFill>
                          <a:latin typeface="+mj-lt"/>
                          <a:cs typeface="Arial"/>
                        </a:rPr>
                        <a:t>Assessment</a:t>
                      </a:r>
                      <a:r>
                        <a:rPr sz="2000" b="1" spc="-55" dirty="0">
                          <a:solidFill>
                            <a:srgbClr val="FFFFFF"/>
                          </a:solidFill>
                          <a:latin typeface="+mj-lt"/>
                          <a:cs typeface="Arial"/>
                        </a:rPr>
                        <a:t> </a:t>
                      </a:r>
                      <a:r>
                        <a:rPr sz="2000" b="1" spc="-20" dirty="0">
                          <a:solidFill>
                            <a:srgbClr val="FFFFFF"/>
                          </a:solidFill>
                          <a:latin typeface="+mj-lt"/>
                          <a:cs typeface="Arial"/>
                        </a:rPr>
                        <a:t>Tasks</a:t>
                      </a:r>
                      <a:endParaRPr sz="20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2000" dirty="0">
                          <a:solidFill>
                            <a:schemeClr val="bg1"/>
                          </a:solidFill>
                          <a:latin typeface="+mj-lt"/>
                          <a:cs typeface="Arial"/>
                        </a:rPr>
                        <a:t>Explanation</a:t>
                      </a:r>
                      <a:endParaRPr sz="20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2000" b="1" spc="-10" dirty="0">
                          <a:solidFill>
                            <a:srgbClr val="FFFFFF"/>
                          </a:solidFill>
                          <a:latin typeface="+mj-lt"/>
                          <a:cs typeface="Arial"/>
                        </a:rPr>
                        <a:t>Weighting</a:t>
                      </a:r>
                      <a:endParaRPr sz="20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2000" b="1" spc="-10" dirty="0">
                          <a:solidFill>
                            <a:srgbClr val="FFFFFF"/>
                          </a:solidFill>
                          <a:latin typeface="+mj-lt"/>
                          <a:cs typeface="Arial"/>
                        </a:rPr>
                        <a:t>Learning Outcome/s Assessed</a:t>
                      </a:r>
                      <a:endParaRPr sz="20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2000" b="1" spc="-10" dirty="0">
                          <a:solidFill>
                            <a:srgbClr val="FFFFFF"/>
                          </a:solidFill>
                          <a:latin typeface="+mj-lt"/>
                          <a:cs typeface="Arial"/>
                        </a:rPr>
                        <a:t>Graduate Attributes/ Generic Skills</a:t>
                      </a:r>
                      <a:endParaRPr sz="20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a:lnSpc>
                          <a:spcPct val="100000"/>
                        </a:lnSpc>
                      </a:pPr>
                      <a:r>
                        <a:rPr lang="en-US" sz="2000" b="1" i="0" u="none" strike="noStrike" dirty="0">
                          <a:solidFill>
                            <a:schemeClr val="tx1"/>
                          </a:solidFill>
                          <a:effectLst/>
                          <a:latin typeface="+mj-lt"/>
                          <a:ea typeface="+mn-ea"/>
                          <a:cs typeface="+mn-cs"/>
                        </a:rPr>
                        <a:t>Assessment Task 2: Exploratory</a:t>
                      </a:r>
                      <a:r>
                        <a:rPr lang="en-US" sz="2000" b="0" i="0" dirty="0">
                          <a:solidFill>
                            <a:schemeClr val="tx1"/>
                          </a:solidFill>
                          <a:effectLst/>
                          <a:latin typeface="+mj-lt"/>
                          <a:ea typeface="+mn-ea"/>
                          <a:cs typeface="+mn-cs"/>
                        </a:rPr>
                        <a:t> </a:t>
                      </a:r>
                      <a:r>
                        <a:rPr lang="en-US" sz="2000" b="1" i="0" u="none" strike="noStrike" dirty="0">
                          <a:solidFill>
                            <a:schemeClr val="tx1"/>
                          </a:solidFill>
                          <a:effectLst/>
                          <a:latin typeface="+mj-lt"/>
                          <a:ea typeface="+mn-ea"/>
                          <a:cs typeface="+mn-cs"/>
                        </a:rPr>
                        <a:t>Data Mining Project (Individual)</a:t>
                      </a:r>
                    </a:p>
                    <a:p>
                      <a:pPr marL="48260">
                        <a:lnSpc>
                          <a:spcPct val="100000"/>
                        </a:lnSpc>
                      </a:pPr>
                      <a:endParaRPr lang="en-US" sz="2000" b="1" i="0" u="none" strike="noStrike" dirty="0">
                        <a:solidFill>
                          <a:schemeClr val="tx1"/>
                        </a:solidFill>
                        <a:effectLst/>
                        <a:latin typeface="+mj-lt"/>
                        <a:ea typeface="+mn-ea"/>
                        <a:cs typeface="+mn-cs"/>
                      </a:endParaRPr>
                    </a:p>
                    <a:p>
                      <a:pPr marL="48260">
                        <a:lnSpc>
                          <a:spcPct val="100000"/>
                        </a:lnSpc>
                      </a:pPr>
                      <a:r>
                        <a:rPr lang="en-US" sz="2000" b="1" i="0" u="none" strike="noStrike" dirty="0">
                          <a:solidFill>
                            <a:schemeClr val="tx1"/>
                          </a:solidFill>
                          <a:effectLst/>
                          <a:latin typeface="+mj-lt"/>
                          <a:ea typeface="+mn-ea"/>
                          <a:cs typeface="+mn-cs"/>
                        </a:rPr>
                        <a:t>Artefact:</a:t>
                      </a:r>
                      <a:r>
                        <a:rPr lang="en-US" sz="2000" b="0" i="0" dirty="0">
                          <a:solidFill>
                            <a:schemeClr val="tx1"/>
                          </a:solidFill>
                          <a:effectLst/>
                          <a:latin typeface="+mj-lt"/>
                          <a:ea typeface="+mn-ea"/>
                          <a:cs typeface="+mn-cs"/>
                        </a:rPr>
                        <a:t> Written report + Program file + presentation</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a:lnSpc>
                          <a:spcPct val="100000"/>
                        </a:lnSpc>
                      </a:pPr>
                      <a:r>
                        <a:rPr lang="en-US" sz="2000" b="0" i="0" dirty="0">
                          <a:solidFill>
                            <a:schemeClr val="tx1"/>
                          </a:solidFill>
                          <a:effectLst/>
                          <a:latin typeface="+mj-lt"/>
                          <a:ea typeface="+mn-ea"/>
                          <a:cs typeface="+mn-cs"/>
                        </a:rPr>
                        <a:t>The primary purpose of this assessment is to provide students with an opportunity to develop data mining skills for finding human-interpretable patterns that describe the data analysis skills. In this assignment, student will perform data cleaning/transformation, exploratory data analysis and cluster analysis on a dataset, using a data mining tool (RapidMiner). In this task students will also apply the ethical principles of data mining in the context of the case study.</a:t>
                      </a:r>
                      <a:endParaRPr sz="20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sz="2000" spc="-25" dirty="0">
                          <a:solidFill>
                            <a:srgbClr val="3C1053"/>
                          </a:solidFill>
                          <a:latin typeface="+mj-lt"/>
                          <a:cs typeface="Arial"/>
                        </a:rPr>
                        <a:t>30%</a:t>
                      </a:r>
                      <a:endParaRPr sz="20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a:lnSpc>
                          <a:spcPct val="100000"/>
                        </a:lnSpc>
                      </a:pPr>
                      <a:r>
                        <a:rPr sz="2000" dirty="0">
                          <a:solidFill>
                            <a:srgbClr val="3C1053"/>
                          </a:solidFill>
                          <a:latin typeface="+mj-lt"/>
                          <a:cs typeface="Arial"/>
                        </a:rPr>
                        <a:t>LO1,</a:t>
                      </a:r>
                      <a:r>
                        <a:rPr sz="2000" spc="-20" dirty="0">
                          <a:solidFill>
                            <a:srgbClr val="3C1053"/>
                          </a:solidFill>
                          <a:latin typeface="+mj-lt"/>
                          <a:cs typeface="Arial"/>
                        </a:rPr>
                        <a:t> LO2,</a:t>
                      </a:r>
                    </a:p>
                    <a:p>
                      <a:pPr marL="67945">
                        <a:lnSpc>
                          <a:spcPct val="100000"/>
                        </a:lnSpc>
                      </a:pPr>
                      <a:r>
                        <a:rPr sz="2000" spc="-25" dirty="0">
                          <a:solidFill>
                            <a:srgbClr val="3C1053"/>
                          </a:solidFill>
                          <a:latin typeface="+mj-lt"/>
                          <a:cs typeface="Arial"/>
                        </a:rPr>
                        <a:t>LO3</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a:lnSpc>
                          <a:spcPct val="100000"/>
                        </a:lnSpc>
                      </a:pPr>
                      <a:r>
                        <a:rPr sz="2000" dirty="0">
                          <a:solidFill>
                            <a:srgbClr val="3C1053"/>
                          </a:solidFill>
                          <a:latin typeface="+mj-lt"/>
                          <a:cs typeface="Arial"/>
                        </a:rPr>
                        <a:t>GA5,</a:t>
                      </a:r>
                      <a:r>
                        <a:rPr sz="2000" spc="-40" dirty="0">
                          <a:solidFill>
                            <a:srgbClr val="3C1053"/>
                          </a:solidFill>
                          <a:latin typeface="+mj-lt"/>
                          <a:cs typeface="Arial"/>
                        </a:rPr>
                        <a:t> </a:t>
                      </a:r>
                      <a:r>
                        <a:rPr lang="en-US" sz="2000" spc="-20" dirty="0">
                          <a:solidFill>
                            <a:srgbClr val="3C1053"/>
                          </a:solidFill>
                          <a:latin typeface="+mj-lt"/>
                          <a:cs typeface="Arial"/>
                        </a:rPr>
                        <a:t>GA10</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2518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272A-FC6F-5C1A-5BC0-2B67876431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A6B148-EF36-8B35-B862-151D7B81600C}"/>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p>
        </p:txBody>
      </p:sp>
      <p:sp>
        <p:nvSpPr>
          <p:cNvPr id="7" name="TextBox 6">
            <a:extLst>
              <a:ext uri="{FF2B5EF4-FFF2-40B4-BE49-F238E27FC236}">
                <a16:creationId xmlns:a16="http://schemas.microsoft.com/office/drawing/2014/main" id="{E21349F4-75D3-088D-50A0-4D6C1D20B11F}"/>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1. What is the relationship between Data Science, Machine Learning, and Artificial Intelligence?</a:t>
            </a:r>
            <a:endParaRPr lang="en-AU" sz="2800" b="1" dirty="0">
              <a:latin typeface="+mj-lt"/>
            </a:endParaRPr>
          </a:p>
        </p:txBody>
      </p:sp>
      <p:sp>
        <p:nvSpPr>
          <p:cNvPr id="9" name="TextBox 8">
            <a:extLst>
              <a:ext uri="{FF2B5EF4-FFF2-40B4-BE49-F238E27FC236}">
                <a16:creationId xmlns:a16="http://schemas.microsoft.com/office/drawing/2014/main" id="{5EB2C5C7-52ED-D961-E2B2-68CCD80D2B9B}"/>
              </a:ext>
            </a:extLst>
          </p:cNvPr>
          <p:cNvSpPr txBox="1"/>
          <p:nvPr/>
        </p:nvSpPr>
        <p:spPr>
          <a:xfrm>
            <a:off x="0" y="2514600"/>
            <a:ext cx="9144000" cy="4493538"/>
          </a:xfrm>
          <a:prstGeom prst="rect">
            <a:avLst/>
          </a:prstGeom>
          <a:noFill/>
        </p:spPr>
        <p:txBody>
          <a:bodyPr wrap="square">
            <a:spAutoFit/>
          </a:bodyPr>
          <a:lstStyle/>
          <a:p>
            <a:r>
              <a:rPr lang="en-US" sz="2600" b="1" dirty="0">
                <a:latin typeface="+mj-lt"/>
              </a:rPr>
              <a:t>Answer:</a:t>
            </a:r>
            <a:endParaRPr lang="en-US" sz="2600" dirty="0">
              <a:latin typeface="+mj-lt"/>
            </a:endParaRPr>
          </a:p>
          <a:p>
            <a:pPr marL="457200" indent="-457200">
              <a:buFont typeface="Arial" panose="020B0604020202020204" pitchFamily="34" charset="0"/>
              <a:buChar char="•"/>
            </a:pPr>
            <a:r>
              <a:rPr lang="en-US" sz="2600" b="1" dirty="0">
                <a:latin typeface="+mj-lt"/>
              </a:rPr>
              <a:t>Artificial Intelligence (AI)</a:t>
            </a:r>
            <a:r>
              <a:rPr lang="en-US" sz="2600" dirty="0">
                <a:latin typeface="+mj-lt"/>
              </a:rPr>
              <a:t> is the broad field that focuses on creating systems capable of simulating human intelligence, such as reasoning, problem-solving, and learning.</a:t>
            </a:r>
          </a:p>
          <a:p>
            <a:pPr marL="457200" indent="-457200">
              <a:buFont typeface="Arial" panose="020B0604020202020204" pitchFamily="34" charset="0"/>
              <a:buChar char="•"/>
            </a:pPr>
            <a:r>
              <a:rPr lang="en-US" sz="2600" b="1" dirty="0">
                <a:latin typeface="+mj-lt"/>
              </a:rPr>
              <a:t>Machine Learning (ML)</a:t>
            </a:r>
            <a:r>
              <a:rPr lang="en-US" sz="2600" dirty="0">
                <a:latin typeface="+mj-lt"/>
              </a:rPr>
              <a:t> is a subset of AI that enables systems to learn patterns from data and make predictions without being explicitly programmed.</a:t>
            </a:r>
          </a:p>
          <a:p>
            <a:pPr marL="457200" indent="-457200">
              <a:buFont typeface="Arial" panose="020B0604020202020204" pitchFamily="34" charset="0"/>
              <a:buChar char="•"/>
            </a:pPr>
            <a:r>
              <a:rPr lang="en-US" sz="2600" b="1" dirty="0">
                <a:latin typeface="+mj-lt"/>
              </a:rPr>
              <a:t>Data Science</a:t>
            </a:r>
            <a:r>
              <a:rPr lang="en-US" sz="2600" dirty="0">
                <a:latin typeface="+mj-lt"/>
              </a:rPr>
              <a:t> is the interdisciplinary field that combines statistics, programming, and domain knowledge to extract insights from data. It often utilizes ML techniques to build predictive models.</a:t>
            </a:r>
          </a:p>
        </p:txBody>
      </p:sp>
    </p:spTree>
    <p:extLst>
      <p:ext uri="{BB962C8B-B14F-4D97-AF65-F5344CB8AC3E}">
        <p14:creationId xmlns:p14="http://schemas.microsoft.com/office/powerpoint/2010/main" val="1146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027AA-FBC0-C0AE-2C74-27C82663CE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8FA4E6C-F334-310F-528C-871A9821933B}"/>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9BD62770-9BCA-EB75-45F4-187ECA543292}"/>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1. What is the relationship between Data Science, Machine Learning, and Artificial Intelligence?</a:t>
            </a:r>
            <a:endParaRPr lang="en-AU" sz="2800" b="1" dirty="0">
              <a:latin typeface="+mj-lt"/>
            </a:endParaRPr>
          </a:p>
        </p:txBody>
      </p:sp>
      <p:sp>
        <p:nvSpPr>
          <p:cNvPr id="9" name="TextBox 8">
            <a:extLst>
              <a:ext uri="{FF2B5EF4-FFF2-40B4-BE49-F238E27FC236}">
                <a16:creationId xmlns:a16="http://schemas.microsoft.com/office/drawing/2014/main" id="{2504F87F-7FF3-AA4E-9657-D9076B89F52E}"/>
              </a:ext>
            </a:extLst>
          </p:cNvPr>
          <p:cNvSpPr txBox="1"/>
          <p:nvPr/>
        </p:nvSpPr>
        <p:spPr>
          <a:xfrm>
            <a:off x="0" y="2514600"/>
            <a:ext cx="9144000" cy="3903504"/>
          </a:xfrm>
          <a:prstGeom prst="rect">
            <a:avLst/>
          </a:prstGeom>
          <a:noFill/>
        </p:spPr>
        <p:txBody>
          <a:bodyPr wrap="square">
            <a:spAutoFit/>
          </a:bodyPr>
          <a:lstStyle/>
          <a:p>
            <a:pPr>
              <a:lnSpc>
                <a:spcPct val="150000"/>
              </a:lnSpc>
            </a:pPr>
            <a:r>
              <a:rPr lang="en-US" sz="2800" b="1" dirty="0">
                <a:latin typeface="+mj-lt"/>
              </a:rPr>
              <a:t>Example:</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AI: Self-driving cars using AI for navigation.</a:t>
            </a:r>
          </a:p>
          <a:p>
            <a:pPr marL="457200" indent="-457200">
              <a:lnSpc>
                <a:spcPct val="150000"/>
              </a:lnSpc>
              <a:buFont typeface="Arial" panose="020B0604020202020204" pitchFamily="34" charset="0"/>
              <a:buChar char="•"/>
            </a:pPr>
            <a:r>
              <a:rPr lang="en-US" sz="2800" dirty="0">
                <a:latin typeface="+mj-lt"/>
              </a:rPr>
              <a:t>ML: Netflix recommending shows based on your watch history.</a:t>
            </a:r>
          </a:p>
          <a:p>
            <a:pPr marL="457200" indent="-457200">
              <a:lnSpc>
                <a:spcPct val="150000"/>
              </a:lnSpc>
              <a:buFont typeface="Arial" panose="020B0604020202020204" pitchFamily="34" charset="0"/>
              <a:buChar char="•"/>
            </a:pPr>
            <a:r>
              <a:rPr lang="en-US" sz="2800" dirty="0">
                <a:latin typeface="+mj-lt"/>
              </a:rPr>
              <a:t>Data Science: Banks detecting fraudulent transactions using large-scale data analysis.</a:t>
            </a:r>
          </a:p>
        </p:txBody>
      </p:sp>
    </p:spTree>
    <p:extLst>
      <p:ext uri="{BB962C8B-B14F-4D97-AF65-F5344CB8AC3E}">
        <p14:creationId xmlns:p14="http://schemas.microsoft.com/office/powerpoint/2010/main" val="285321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F3E8-A809-CC39-D763-E1CD234B9A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48AFA33-4EE8-1D0B-437A-62D2FE6BF3A2}"/>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982A04A7-265C-1230-3FAC-F25D13F1D4D9}"/>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2. How does Text Mining differ from traditional data analysis? Can you give real-world applications?</a:t>
            </a:r>
            <a:endParaRPr lang="en-AU" sz="2800" b="1" dirty="0">
              <a:latin typeface="+mj-lt"/>
            </a:endParaRPr>
          </a:p>
        </p:txBody>
      </p:sp>
      <p:sp>
        <p:nvSpPr>
          <p:cNvPr id="9" name="TextBox 8">
            <a:extLst>
              <a:ext uri="{FF2B5EF4-FFF2-40B4-BE49-F238E27FC236}">
                <a16:creationId xmlns:a16="http://schemas.microsoft.com/office/drawing/2014/main" id="{CF6C616F-6D2B-C00E-08F4-A0EFB213E60B}"/>
              </a:ext>
            </a:extLst>
          </p:cNvPr>
          <p:cNvSpPr txBox="1"/>
          <p:nvPr/>
        </p:nvSpPr>
        <p:spPr>
          <a:xfrm>
            <a:off x="0" y="2514600"/>
            <a:ext cx="9144000" cy="3108543"/>
          </a:xfrm>
          <a:prstGeom prst="rect">
            <a:avLst/>
          </a:prstGeom>
          <a:noFill/>
        </p:spPr>
        <p:txBody>
          <a:bodyPr wrap="square">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dirty="0">
                <a:latin typeface="+mj-lt"/>
              </a:rPr>
              <a:t>Traditional data analysis primarily focuses on </a:t>
            </a:r>
            <a:r>
              <a:rPr lang="en-US" sz="2800" b="1" dirty="0">
                <a:latin typeface="+mj-lt"/>
              </a:rPr>
              <a:t>structured numerical data</a:t>
            </a:r>
            <a:r>
              <a:rPr lang="en-US" sz="2800" dirty="0">
                <a:latin typeface="+mj-lt"/>
              </a:rPr>
              <a:t>, using statistical methods to uncover patterns.</a:t>
            </a:r>
          </a:p>
          <a:p>
            <a:pPr marL="457200" indent="-457200">
              <a:buFont typeface="Arial" panose="020B0604020202020204" pitchFamily="34" charset="0"/>
              <a:buChar char="•"/>
            </a:pPr>
            <a:r>
              <a:rPr lang="en-US" sz="2800" b="1" dirty="0">
                <a:latin typeface="+mj-lt"/>
              </a:rPr>
              <a:t>Text Mining</a:t>
            </a:r>
            <a:r>
              <a:rPr lang="en-US" sz="2800" dirty="0">
                <a:latin typeface="+mj-lt"/>
              </a:rPr>
              <a:t>, on the other hand, processes </a:t>
            </a:r>
            <a:r>
              <a:rPr lang="en-US" sz="2800" b="1" dirty="0">
                <a:latin typeface="+mj-lt"/>
              </a:rPr>
              <a:t>unstructured text data</a:t>
            </a:r>
            <a:r>
              <a:rPr lang="en-US" sz="2800" dirty="0">
                <a:latin typeface="+mj-lt"/>
              </a:rPr>
              <a:t> by extracting meaningful information through techniques like Natural Language Processing (NLP).</a:t>
            </a:r>
          </a:p>
        </p:txBody>
      </p:sp>
    </p:spTree>
    <p:extLst>
      <p:ext uri="{BB962C8B-B14F-4D97-AF65-F5344CB8AC3E}">
        <p14:creationId xmlns:p14="http://schemas.microsoft.com/office/powerpoint/2010/main" val="2049728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39138-82AC-6449-2854-6975269A9B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D5A620D-55CB-C679-4419-78B14070FACF}"/>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F0D0C8CF-1400-A87B-F395-75F9EF749ED1}"/>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2. How does Text Mining differ from traditional data analysis? Can you give real-world applications?</a:t>
            </a:r>
            <a:endParaRPr lang="en-AU" sz="2800" b="1" dirty="0">
              <a:latin typeface="+mj-lt"/>
            </a:endParaRPr>
          </a:p>
        </p:txBody>
      </p:sp>
      <p:sp>
        <p:nvSpPr>
          <p:cNvPr id="9" name="TextBox 8">
            <a:extLst>
              <a:ext uri="{FF2B5EF4-FFF2-40B4-BE49-F238E27FC236}">
                <a16:creationId xmlns:a16="http://schemas.microsoft.com/office/drawing/2014/main" id="{08A067A4-A417-5C70-255C-C7CCA918AC43}"/>
              </a:ext>
            </a:extLst>
          </p:cNvPr>
          <p:cNvSpPr txBox="1"/>
          <p:nvPr/>
        </p:nvSpPr>
        <p:spPr>
          <a:xfrm>
            <a:off x="0" y="2514600"/>
            <a:ext cx="9144000" cy="4401205"/>
          </a:xfrm>
          <a:prstGeom prst="rect">
            <a:avLst/>
          </a:prstGeom>
          <a:noFill/>
        </p:spPr>
        <p:txBody>
          <a:bodyPr wrap="square">
            <a:spAutoFit/>
          </a:bodyPr>
          <a:lstStyle/>
          <a:p>
            <a:r>
              <a:rPr lang="en-US" sz="2800" b="1" dirty="0">
                <a:latin typeface="+mj-lt"/>
              </a:rPr>
              <a:t>Real-world Applications:</a:t>
            </a:r>
            <a:endParaRPr lang="en-US" sz="2800" dirty="0">
              <a:latin typeface="+mj-lt"/>
            </a:endParaRPr>
          </a:p>
          <a:p>
            <a:pPr marL="457200" indent="-457200">
              <a:buFont typeface="Arial" panose="020B0604020202020204" pitchFamily="34" charset="0"/>
              <a:buChar char="•"/>
            </a:pPr>
            <a:r>
              <a:rPr lang="en-US" sz="2800" b="1" dirty="0">
                <a:latin typeface="+mj-lt"/>
              </a:rPr>
              <a:t>Customer Sentiment Analysis</a:t>
            </a:r>
            <a:r>
              <a:rPr lang="en-US" sz="2800" dirty="0">
                <a:latin typeface="+mj-lt"/>
              </a:rPr>
              <a:t> – Companies analyze customer reviews on platforms like Amazon to understand satisfaction levels.</a:t>
            </a:r>
          </a:p>
          <a:p>
            <a:pPr marL="457200" indent="-457200">
              <a:buFont typeface="Arial" panose="020B0604020202020204" pitchFamily="34" charset="0"/>
              <a:buChar char="•"/>
            </a:pPr>
            <a:r>
              <a:rPr lang="en-US" sz="2800" b="1" dirty="0">
                <a:latin typeface="+mj-lt"/>
              </a:rPr>
              <a:t>Spam Detection</a:t>
            </a:r>
            <a:r>
              <a:rPr lang="en-US" sz="2800" dirty="0">
                <a:latin typeface="+mj-lt"/>
              </a:rPr>
              <a:t> – Email providers use text classification to filter out spam emails.</a:t>
            </a:r>
          </a:p>
          <a:p>
            <a:pPr marL="457200" indent="-457200">
              <a:buFont typeface="Arial" panose="020B0604020202020204" pitchFamily="34" charset="0"/>
              <a:buChar char="•"/>
            </a:pPr>
            <a:r>
              <a:rPr lang="en-US" sz="2800" b="1" dirty="0">
                <a:latin typeface="+mj-lt"/>
              </a:rPr>
              <a:t>Legal Document Analysis</a:t>
            </a:r>
            <a:r>
              <a:rPr lang="en-US" sz="2800" dirty="0">
                <a:latin typeface="+mj-lt"/>
              </a:rPr>
              <a:t> – AI-powered tools help scan legal contracts for key clauses and risks.</a:t>
            </a:r>
          </a:p>
          <a:p>
            <a:pPr marL="457200" indent="-457200">
              <a:buFont typeface="Arial" panose="020B0604020202020204" pitchFamily="34" charset="0"/>
              <a:buChar char="•"/>
            </a:pPr>
            <a:r>
              <a:rPr lang="en-US" sz="2800" b="1" dirty="0">
                <a:latin typeface="+mj-lt"/>
              </a:rPr>
              <a:t>Healthcare</a:t>
            </a:r>
            <a:r>
              <a:rPr lang="en-US" sz="2800" dirty="0">
                <a:latin typeface="+mj-lt"/>
              </a:rPr>
              <a:t> – Extracting insights from doctors’ notes in patient records.</a:t>
            </a:r>
          </a:p>
        </p:txBody>
      </p:sp>
    </p:spTree>
    <p:extLst>
      <p:ext uri="{BB962C8B-B14F-4D97-AF65-F5344CB8AC3E}">
        <p14:creationId xmlns:p14="http://schemas.microsoft.com/office/powerpoint/2010/main" val="1649790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E81B-E8B1-FA21-56D0-598D18ED6F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A6D22B-CA9A-8A63-9D98-9AFE60ABE08B}"/>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4B5D6FBE-B928-5AD3-4865-1F0704C68EFA}"/>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3. Where do Deep Learning and Decision Trees fit into Machine Learning, and how are they used in industry?</a:t>
            </a:r>
            <a:endParaRPr lang="en-AU" sz="2800" b="1" dirty="0">
              <a:latin typeface="+mj-lt"/>
            </a:endParaRPr>
          </a:p>
        </p:txBody>
      </p:sp>
      <p:sp>
        <p:nvSpPr>
          <p:cNvPr id="9" name="TextBox 8">
            <a:extLst>
              <a:ext uri="{FF2B5EF4-FFF2-40B4-BE49-F238E27FC236}">
                <a16:creationId xmlns:a16="http://schemas.microsoft.com/office/drawing/2014/main" id="{255938CA-88E6-4BC0-398A-E33386CAE235}"/>
              </a:ext>
            </a:extLst>
          </p:cNvPr>
          <p:cNvSpPr txBox="1"/>
          <p:nvPr/>
        </p:nvSpPr>
        <p:spPr>
          <a:xfrm>
            <a:off x="0" y="2328947"/>
            <a:ext cx="9144000" cy="4549835"/>
          </a:xfrm>
          <a:prstGeom prst="rect">
            <a:avLst/>
          </a:prstGeom>
          <a:noFill/>
        </p:spPr>
        <p:txBody>
          <a:bodyPr wrap="square">
            <a:spAutoFit/>
          </a:bodyPr>
          <a:lstStyle/>
          <a:p>
            <a:pPr>
              <a:lnSpc>
                <a:spcPct val="150000"/>
              </a:lnSpc>
            </a:pPr>
            <a:r>
              <a:rPr lang="en-US" sz="2800" b="1" dirty="0">
                <a:latin typeface="+mj-lt"/>
              </a:rPr>
              <a:t>Answer:</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Decision Trees</a:t>
            </a:r>
            <a:r>
              <a:rPr lang="en-US" sz="2800" dirty="0">
                <a:latin typeface="+mj-lt"/>
              </a:rPr>
              <a:t>: A simple ML algorithm that makes decisions based on feature-based splitting (e.g., “Is the customer over 50? Yes → Predict high insurance premium”).</a:t>
            </a:r>
          </a:p>
          <a:p>
            <a:pPr marL="457200" indent="-457200">
              <a:lnSpc>
                <a:spcPct val="150000"/>
              </a:lnSpc>
              <a:buFont typeface="Arial" panose="020B0604020202020204" pitchFamily="34" charset="0"/>
              <a:buChar char="•"/>
            </a:pPr>
            <a:r>
              <a:rPr lang="en-US" sz="2800" b="1" dirty="0">
                <a:latin typeface="+mj-lt"/>
              </a:rPr>
              <a:t>Deep Learning</a:t>
            </a:r>
            <a:r>
              <a:rPr lang="en-US" sz="2800" dirty="0">
                <a:latin typeface="+mj-lt"/>
              </a:rPr>
              <a:t>: A subset of ML that uses </a:t>
            </a:r>
            <a:r>
              <a:rPr lang="en-US" sz="2800" b="1" dirty="0">
                <a:latin typeface="+mj-lt"/>
              </a:rPr>
              <a:t>neural networks</a:t>
            </a:r>
            <a:r>
              <a:rPr lang="en-US" sz="2800" dirty="0">
                <a:latin typeface="+mj-lt"/>
              </a:rPr>
              <a:t> with multiple layers to process complex patterns in data.</a:t>
            </a:r>
          </a:p>
        </p:txBody>
      </p:sp>
    </p:spTree>
    <p:extLst>
      <p:ext uri="{BB962C8B-B14F-4D97-AF65-F5344CB8AC3E}">
        <p14:creationId xmlns:p14="http://schemas.microsoft.com/office/powerpoint/2010/main" val="51665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CA348-FF85-9D97-50DC-E694549407A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670AC0-05BF-B5FD-D0E4-6EB20F8191DC}"/>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7D6E6E6A-DD6F-992C-013B-A10042913C5A}"/>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3. Where do Deep Learning and Decision Trees fit into Machine Learning, and how are they used in industry?</a:t>
            </a:r>
            <a:endParaRPr lang="en-AU" sz="2800" b="1" dirty="0">
              <a:latin typeface="+mj-lt"/>
            </a:endParaRPr>
          </a:p>
        </p:txBody>
      </p:sp>
      <p:sp>
        <p:nvSpPr>
          <p:cNvPr id="9" name="TextBox 8">
            <a:extLst>
              <a:ext uri="{FF2B5EF4-FFF2-40B4-BE49-F238E27FC236}">
                <a16:creationId xmlns:a16="http://schemas.microsoft.com/office/drawing/2014/main" id="{3B5E9D10-8700-1025-7918-43C5A66812FB}"/>
              </a:ext>
            </a:extLst>
          </p:cNvPr>
          <p:cNvSpPr txBox="1"/>
          <p:nvPr/>
        </p:nvSpPr>
        <p:spPr>
          <a:xfrm>
            <a:off x="0" y="2456795"/>
            <a:ext cx="9144000" cy="4401205"/>
          </a:xfrm>
          <a:prstGeom prst="rect">
            <a:avLst/>
          </a:prstGeom>
          <a:noFill/>
        </p:spPr>
        <p:txBody>
          <a:bodyPr wrap="square">
            <a:spAutoFit/>
          </a:bodyPr>
          <a:lstStyle/>
          <a:p>
            <a:r>
              <a:rPr lang="en-US" sz="2800" b="1" dirty="0">
                <a:latin typeface="+mj-lt"/>
              </a:rPr>
              <a:t>Industry Applications:</a:t>
            </a:r>
            <a:endParaRPr lang="en-US" sz="2800" dirty="0">
              <a:latin typeface="+mj-lt"/>
            </a:endParaRPr>
          </a:p>
          <a:p>
            <a:pPr marL="457200" indent="-457200">
              <a:buFont typeface="Arial" panose="020B0604020202020204" pitchFamily="34" charset="0"/>
              <a:buChar char="•"/>
            </a:pPr>
            <a:r>
              <a:rPr lang="en-US" sz="2800" b="1" dirty="0">
                <a:latin typeface="+mj-lt"/>
              </a:rPr>
              <a:t>Decision Trees</a:t>
            </a:r>
            <a:r>
              <a:rPr lang="en-US" sz="2800" dirty="0">
                <a:latin typeface="+mj-lt"/>
              </a:rPr>
              <a:t>:</a:t>
            </a:r>
          </a:p>
          <a:p>
            <a:pPr marL="914400" lvl="1" indent="-457200">
              <a:buFont typeface="Arial" panose="020B0604020202020204" pitchFamily="34" charset="0"/>
              <a:buChar char="•"/>
            </a:pPr>
            <a:r>
              <a:rPr lang="en-US" sz="2800" dirty="0">
                <a:latin typeface="+mj-lt"/>
              </a:rPr>
              <a:t>Credit scoring in banking.</a:t>
            </a:r>
          </a:p>
          <a:p>
            <a:pPr marL="914400" lvl="1" indent="-457200">
              <a:buFont typeface="Arial" panose="020B0604020202020204" pitchFamily="34" charset="0"/>
              <a:buChar char="•"/>
            </a:pPr>
            <a:r>
              <a:rPr lang="en-US" sz="2800" dirty="0">
                <a:latin typeface="+mj-lt"/>
              </a:rPr>
              <a:t>Diagnosing diseases based on patient symptoms.</a:t>
            </a:r>
          </a:p>
          <a:p>
            <a:pPr marL="457200" indent="-457200">
              <a:buFont typeface="Arial" panose="020B0604020202020204" pitchFamily="34" charset="0"/>
              <a:buChar char="•"/>
            </a:pPr>
            <a:r>
              <a:rPr lang="en-US" sz="2800" b="1" dirty="0">
                <a:latin typeface="+mj-lt"/>
              </a:rPr>
              <a:t>Deep Learning</a:t>
            </a:r>
            <a:r>
              <a:rPr lang="en-US" sz="2800" dirty="0">
                <a:latin typeface="+mj-lt"/>
              </a:rPr>
              <a:t>:</a:t>
            </a:r>
          </a:p>
          <a:p>
            <a:pPr marL="914400" lvl="1" indent="-457200">
              <a:buFont typeface="Arial" panose="020B0604020202020204" pitchFamily="34" charset="0"/>
              <a:buChar char="•"/>
            </a:pPr>
            <a:r>
              <a:rPr lang="en-US" sz="2800" dirty="0">
                <a:latin typeface="+mj-lt"/>
              </a:rPr>
              <a:t>Self-driving cars using image recognition.</a:t>
            </a:r>
          </a:p>
          <a:p>
            <a:pPr marL="914400" lvl="1" indent="-457200">
              <a:buFont typeface="Arial" panose="020B0604020202020204" pitchFamily="34" charset="0"/>
              <a:buChar char="•"/>
            </a:pPr>
            <a:r>
              <a:rPr lang="en-US" sz="2800" dirty="0">
                <a:latin typeface="+mj-lt"/>
              </a:rPr>
              <a:t>Chatbots like ChatGPT understanding and responding to text.</a:t>
            </a:r>
          </a:p>
          <a:p>
            <a:pPr marL="914400" lvl="1" indent="-457200">
              <a:buFont typeface="Arial" panose="020B0604020202020204" pitchFamily="34" charset="0"/>
              <a:buChar char="•"/>
            </a:pPr>
            <a:r>
              <a:rPr lang="en-US" sz="2800" dirty="0">
                <a:latin typeface="+mj-lt"/>
              </a:rPr>
              <a:t>Fraud detection using anomaly detection in financial transactions.</a:t>
            </a:r>
          </a:p>
        </p:txBody>
      </p:sp>
    </p:spTree>
    <p:extLst>
      <p:ext uri="{BB962C8B-B14F-4D97-AF65-F5344CB8AC3E}">
        <p14:creationId xmlns:p14="http://schemas.microsoft.com/office/powerpoint/2010/main" val="313391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FC2A8-46F9-6D33-7351-EF3D1AA2834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969ABC-2F72-CAA1-CF7C-7D73FD618D48}"/>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8E79D8AD-8E20-B27D-2BF2-5921FBD9B661}"/>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4. Why is Data Preparation a crucial step in Data Science? What challenges arise when preparing data?</a:t>
            </a:r>
            <a:endParaRPr lang="en-AU" sz="2800" b="1" dirty="0">
              <a:latin typeface="+mj-lt"/>
            </a:endParaRPr>
          </a:p>
        </p:txBody>
      </p:sp>
      <p:sp>
        <p:nvSpPr>
          <p:cNvPr id="9" name="TextBox 8">
            <a:extLst>
              <a:ext uri="{FF2B5EF4-FFF2-40B4-BE49-F238E27FC236}">
                <a16:creationId xmlns:a16="http://schemas.microsoft.com/office/drawing/2014/main" id="{89EC183B-6582-C819-69EE-C6EB59A10061}"/>
              </a:ext>
            </a:extLst>
          </p:cNvPr>
          <p:cNvSpPr txBox="1"/>
          <p:nvPr/>
        </p:nvSpPr>
        <p:spPr>
          <a:xfrm>
            <a:off x="0" y="2514600"/>
            <a:ext cx="9144000" cy="4524315"/>
          </a:xfrm>
          <a:prstGeom prst="rect">
            <a:avLst/>
          </a:prstGeom>
          <a:noFill/>
        </p:spPr>
        <p:txBody>
          <a:bodyPr wrap="square">
            <a:spAutoFit/>
          </a:bodyPr>
          <a:lstStyle/>
          <a:p>
            <a:r>
              <a:rPr lang="en-US" sz="2400" b="1" dirty="0">
                <a:latin typeface="+mj-lt"/>
              </a:rPr>
              <a:t>Answer:</a:t>
            </a:r>
            <a:endParaRPr lang="en-US" sz="2400" dirty="0">
              <a:latin typeface="+mj-lt"/>
            </a:endParaRPr>
          </a:p>
          <a:p>
            <a:pPr marL="342900" indent="-342900">
              <a:buFont typeface="Arial" panose="020B0604020202020204" pitchFamily="34" charset="0"/>
              <a:buChar char="•"/>
            </a:pPr>
            <a:r>
              <a:rPr lang="en-US" sz="2400" b="1" dirty="0">
                <a:latin typeface="+mj-lt"/>
              </a:rPr>
              <a:t>Data Preparation</a:t>
            </a:r>
            <a:r>
              <a:rPr lang="en-US" sz="2400" dirty="0">
                <a:latin typeface="+mj-lt"/>
              </a:rPr>
              <a:t> ensures that raw data is cleaned, formatted, and structured before analysis, improving model accuracy.</a:t>
            </a:r>
          </a:p>
          <a:p>
            <a:pPr marL="342900" indent="-342900">
              <a:buFont typeface="Arial" panose="020B0604020202020204" pitchFamily="34" charset="0"/>
              <a:buChar char="•"/>
            </a:pPr>
            <a:r>
              <a:rPr lang="en-US" sz="2400" b="1" dirty="0">
                <a:latin typeface="+mj-lt"/>
              </a:rPr>
              <a:t>Challenges in Data Preparation</a:t>
            </a:r>
            <a:r>
              <a:rPr lang="en-US" sz="2400" dirty="0">
                <a:latin typeface="+mj-lt"/>
              </a:rPr>
              <a:t>:</a:t>
            </a:r>
          </a:p>
          <a:p>
            <a:pPr marL="800100" lvl="1" indent="-342900">
              <a:buFont typeface="Arial" panose="020B0604020202020204" pitchFamily="34" charset="0"/>
              <a:buChar char="•"/>
            </a:pPr>
            <a:r>
              <a:rPr lang="en-US" sz="2400" b="1" dirty="0">
                <a:latin typeface="+mj-lt"/>
              </a:rPr>
              <a:t>Handling Missing Data</a:t>
            </a:r>
            <a:r>
              <a:rPr lang="en-US" sz="2400" dirty="0">
                <a:latin typeface="+mj-lt"/>
              </a:rPr>
              <a:t> – Filling missing values appropriately (mean imputation, deletion, interpolation).</a:t>
            </a:r>
          </a:p>
          <a:p>
            <a:pPr marL="800100" lvl="1" indent="-342900">
              <a:buFont typeface="Arial" panose="020B0604020202020204" pitchFamily="34" charset="0"/>
              <a:buChar char="•"/>
            </a:pPr>
            <a:r>
              <a:rPr lang="en-US" sz="2400" b="1" dirty="0">
                <a:latin typeface="+mj-lt"/>
              </a:rPr>
              <a:t>Data Cleaning</a:t>
            </a:r>
            <a:r>
              <a:rPr lang="en-US" sz="2400" dirty="0">
                <a:latin typeface="+mj-lt"/>
              </a:rPr>
              <a:t> – Removing duplicates, correcting inconsistent data.</a:t>
            </a:r>
          </a:p>
          <a:p>
            <a:pPr marL="800100" lvl="1" indent="-342900">
              <a:buFont typeface="Arial" panose="020B0604020202020204" pitchFamily="34" charset="0"/>
              <a:buChar char="•"/>
            </a:pPr>
            <a:r>
              <a:rPr lang="en-US" sz="2400" b="1" dirty="0">
                <a:latin typeface="+mj-lt"/>
              </a:rPr>
              <a:t>Feature Engineering</a:t>
            </a:r>
            <a:r>
              <a:rPr lang="en-US" sz="2400" dirty="0">
                <a:latin typeface="+mj-lt"/>
              </a:rPr>
              <a:t> – Transforming raw data into meaningful features.</a:t>
            </a:r>
          </a:p>
          <a:p>
            <a:pPr marL="800100" lvl="1" indent="-342900">
              <a:buFont typeface="Arial" panose="020B0604020202020204" pitchFamily="34" charset="0"/>
              <a:buChar char="•"/>
            </a:pPr>
            <a:r>
              <a:rPr lang="en-US" sz="2400" b="1" dirty="0">
                <a:latin typeface="+mj-lt"/>
              </a:rPr>
              <a:t>Encoding Categorical Data</a:t>
            </a:r>
            <a:r>
              <a:rPr lang="en-US" sz="2400" dirty="0">
                <a:latin typeface="+mj-lt"/>
              </a:rPr>
              <a:t> – Converting text labels into numerical values (e.g., ‘Male’ → 0, ‘Female’ → 1).</a:t>
            </a:r>
          </a:p>
        </p:txBody>
      </p:sp>
    </p:spTree>
    <p:extLst>
      <p:ext uri="{BB962C8B-B14F-4D97-AF65-F5344CB8AC3E}">
        <p14:creationId xmlns:p14="http://schemas.microsoft.com/office/powerpoint/2010/main" val="2495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45FEE-B0D7-B914-0DCC-8986B3E861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B4F63A-06A1-1E51-0189-0818C323A74D}"/>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07689D6D-DC01-E3A2-2B9F-172A4983DA94}"/>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4. Why is Data Preparation a crucial step in Data Science? What challenges arise when preparing data?</a:t>
            </a:r>
            <a:endParaRPr lang="en-AU" sz="2800" b="1" dirty="0">
              <a:latin typeface="+mj-lt"/>
            </a:endParaRPr>
          </a:p>
        </p:txBody>
      </p:sp>
      <p:sp>
        <p:nvSpPr>
          <p:cNvPr id="9" name="TextBox 8">
            <a:extLst>
              <a:ext uri="{FF2B5EF4-FFF2-40B4-BE49-F238E27FC236}">
                <a16:creationId xmlns:a16="http://schemas.microsoft.com/office/drawing/2014/main" id="{47A3ABEB-56B1-952F-0C70-5285B7A825D1}"/>
              </a:ext>
            </a:extLst>
          </p:cNvPr>
          <p:cNvSpPr txBox="1"/>
          <p:nvPr/>
        </p:nvSpPr>
        <p:spPr>
          <a:xfrm>
            <a:off x="0" y="2514600"/>
            <a:ext cx="9144000" cy="1964512"/>
          </a:xfrm>
          <a:prstGeom prst="rect">
            <a:avLst/>
          </a:prstGeom>
          <a:noFill/>
        </p:spPr>
        <p:txBody>
          <a:bodyPr wrap="square">
            <a:spAutoFit/>
          </a:bodyPr>
          <a:lstStyle/>
          <a:p>
            <a:pPr>
              <a:lnSpc>
                <a:spcPct val="150000"/>
              </a:lnSpc>
            </a:pPr>
            <a:r>
              <a:rPr lang="en-US" sz="2800" b="1" dirty="0">
                <a:latin typeface="+mj-lt"/>
              </a:rPr>
              <a:t>Example:</a:t>
            </a:r>
            <a:r>
              <a:rPr lang="en-US" sz="2800" dirty="0">
                <a:latin typeface="+mj-lt"/>
              </a:rPr>
              <a:t> In healthcare, preparing patient data requires filling in missing test results, normalizing measurement units, and ensuring consistent terminology.</a:t>
            </a:r>
          </a:p>
        </p:txBody>
      </p:sp>
    </p:spTree>
    <p:extLst>
      <p:ext uri="{BB962C8B-B14F-4D97-AF65-F5344CB8AC3E}">
        <p14:creationId xmlns:p14="http://schemas.microsoft.com/office/powerpoint/2010/main" val="2771632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6F599-A540-305E-1F68-5DB07C12C8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1C1943-2C67-46BF-584A-B229AAEDB9E5}"/>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614230BD-19DD-69A5-3698-D8A241346DF0}"/>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5. How do recommendation engines work, and where do we see them in daily life (e.g., Netflix, Amazon, Spotify)?</a:t>
            </a:r>
            <a:endParaRPr lang="en-AU" sz="2800" b="1" dirty="0">
              <a:latin typeface="+mj-lt"/>
            </a:endParaRPr>
          </a:p>
        </p:txBody>
      </p:sp>
      <p:sp>
        <p:nvSpPr>
          <p:cNvPr id="9" name="TextBox 8">
            <a:extLst>
              <a:ext uri="{FF2B5EF4-FFF2-40B4-BE49-F238E27FC236}">
                <a16:creationId xmlns:a16="http://schemas.microsoft.com/office/drawing/2014/main" id="{A7783C01-0A68-1CDD-B339-BB34475533BD}"/>
              </a:ext>
            </a:extLst>
          </p:cNvPr>
          <p:cNvSpPr txBox="1"/>
          <p:nvPr/>
        </p:nvSpPr>
        <p:spPr>
          <a:xfrm>
            <a:off x="0" y="2514600"/>
            <a:ext cx="9144000" cy="4154984"/>
          </a:xfrm>
          <a:prstGeom prst="rect">
            <a:avLst/>
          </a:prstGeom>
          <a:noFill/>
        </p:spPr>
        <p:txBody>
          <a:bodyPr wrap="square">
            <a:spAutoFit/>
          </a:bodyPr>
          <a:lstStyle/>
          <a:p>
            <a:r>
              <a:rPr lang="en-US" sz="2200" b="1" dirty="0">
                <a:latin typeface="+mj-lt"/>
              </a:rPr>
              <a:t>Answer:</a:t>
            </a:r>
            <a:br>
              <a:rPr lang="en-US" sz="2200" dirty="0">
                <a:latin typeface="+mj-lt"/>
              </a:rPr>
            </a:br>
            <a:r>
              <a:rPr lang="en-US" sz="2200" dirty="0">
                <a:latin typeface="+mj-lt"/>
              </a:rPr>
              <a:t>Recommendation engines analyze user preferences and behaviors to suggest relevant items.</a:t>
            </a:r>
          </a:p>
          <a:p>
            <a:pPr marL="342900" indent="-342900">
              <a:buFont typeface="Arial" panose="020B0604020202020204" pitchFamily="34" charset="0"/>
              <a:buChar char="•"/>
            </a:pPr>
            <a:r>
              <a:rPr lang="en-US" sz="2200" b="1" dirty="0">
                <a:latin typeface="+mj-lt"/>
              </a:rPr>
              <a:t>Types of Recommendation Systems:</a:t>
            </a:r>
            <a:endParaRPr lang="en-US" sz="2200" dirty="0">
              <a:latin typeface="+mj-lt"/>
            </a:endParaRPr>
          </a:p>
          <a:p>
            <a:pPr marL="457200" indent="-457200">
              <a:buFont typeface="+mj-lt"/>
              <a:buAutoNum type="arabicPeriod"/>
            </a:pPr>
            <a:r>
              <a:rPr lang="en-US" sz="2200" b="1" dirty="0">
                <a:latin typeface="+mj-lt"/>
              </a:rPr>
              <a:t>Collaborative Filtering</a:t>
            </a:r>
            <a:r>
              <a:rPr lang="en-US" sz="2200" dirty="0">
                <a:latin typeface="+mj-lt"/>
              </a:rPr>
              <a:t> – Uses past user interactions to recommend items.</a:t>
            </a:r>
          </a:p>
          <a:p>
            <a:pPr marL="800100" lvl="1" indent="-342900">
              <a:buFont typeface="Arial" panose="020B0604020202020204" pitchFamily="34" charset="0"/>
              <a:buChar char="•"/>
            </a:pPr>
            <a:r>
              <a:rPr lang="en-US" sz="2200" i="1" dirty="0">
                <a:latin typeface="+mj-lt"/>
              </a:rPr>
              <a:t>Example:</a:t>
            </a:r>
            <a:r>
              <a:rPr lang="en-US" sz="2200" dirty="0">
                <a:latin typeface="+mj-lt"/>
              </a:rPr>
              <a:t> Netflix suggests movies based on similar users' viewing history.</a:t>
            </a:r>
          </a:p>
          <a:p>
            <a:pPr marL="457200" indent="-457200">
              <a:buFont typeface="+mj-lt"/>
              <a:buAutoNum type="arabicPeriod"/>
            </a:pPr>
            <a:r>
              <a:rPr lang="en-US" sz="2200" b="1" dirty="0">
                <a:latin typeface="+mj-lt"/>
              </a:rPr>
              <a:t>Content-Based Filtering</a:t>
            </a:r>
            <a:r>
              <a:rPr lang="en-US" sz="2200" dirty="0">
                <a:latin typeface="+mj-lt"/>
              </a:rPr>
              <a:t> – Recommends based on item attributes.</a:t>
            </a:r>
          </a:p>
          <a:p>
            <a:pPr marL="800100" lvl="1" indent="-342900">
              <a:buFont typeface="Arial" panose="020B0604020202020204" pitchFamily="34" charset="0"/>
              <a:buChar char="•"/>
            </a:pPr>
            <a:r>
              <a:rPr lang="en-US" sz="2200" i="1" dirty="0">
                <a:latin typeface="+mj-lt"/>
              </a:rPr>
              <a:t>Example:</a:t>
            </a:r>
            <a:r>
              <a:rPr lang="en-US" sz="2200" dirty="0">
                <a:latin typeface="+mj-lt"/>
              </a:rPr>
              <a:t> Spotify recommends songs similar to those you’ve liked.</a:t>
            </a:r>
          </a:p>
          <a:p>
            <a:pPr marL="457200" indent="-457200">
              <a:buFont typeface="+mj-lt"/>
              <a:buAutoNum type="arabicPeriod"/>
            </a:pPr>
            <a:r>
              <a:rPr lang="en-US" sz="2200" b="1" dirty="0">
                <a:latin typeface="+mj-lt"/>
              </a:rPr>
              <a:t>Hybrid Models</a:t>
            </a:r>
            <a:r>
              <a:rPr lang="en-US" sz="2200" dirty="0">
                <a:latin typeface="+mj-lt"/>
              </a:rPr>
              <a:t> – Combines both approaches for better accuracy.</a:t>
            </a:r>
          </a:p>
          <a:p>
            <a:pPr marL="800100" lvl="1" indent="-342900">
              <a:buFont typeface="Arial" panose="020B0604020202020204" pitchFamily="34" charset="0"/>
              <a:buChar char="•"/>
            </a:pPr>
            <a:r>
              <a:rPr lang="en-US" sz="2200" i="1" dirty="0">
                <a:latin typeface="+mj-lt"/>
              </a:rPr>
              <a:t>Example:</a:t>
            </a:r>
            <a:r>
              <a:rPr lang="en-US" sz="2200" dirty="0">
                <a:latin typeface="+mj-lt"/>
              </a:rPr>
              <a:t> Amazon suggesting "Customers who bought this also bought…"</a:t>
            </a:r>
          </a:p>
        </p:txBody>
      </p:sp>
    </p:spTree>
    <p:extLst>
      <p:ext uri="{BB962C8B-B14F-4D97-AF65-F5344CB8AC3E}">
        <p14:creationId xmlns:p14="http://schemas.microsoft.com/office/powerpoint/2010/main" val="20087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06E31-A916-02D7-C7E2-68F9444935A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A839FA-E98D-B940-E98E-140D2FD326A5}"/>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C6E5B454-6548-B501-727C-F022B82F5B25}"/>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5. How do recommendation engines work, and where do we see them in daily life (e.g., Netflix, Amazon, Spotify)?</a:t>
            </a:r>
            <a:endParaRPr lang="en-AU" sz="2800" b="1" dirty="0">
              <a:latin typeface="+mj-lt"/>
            </a:endParaRPr>
          </a:p>
        </p:txBody>
      </p:sp>
      <p:sp>
        <p:nvSpPr>
          <p:cNvPr id="9" name="TextBox 8">
            <a:extLst>
              <a:ext uri="{FF2B5EF4-FFF2-40B4-BE49-F238E27FC236}">
                <a16:creationId xmlns:a16="http://schemas.microsoft.com/office/drawing/2014/main" id="{37B67A3D-A283-6668-F049-4CEBE5D731E5}"/>
              </a:ext>
            </a:extLst>
          </p:cNvPr>
          <p:cNvSpPr txBox="1"/>
          <p:nvPr/>
        </p:nvSpPr>
        <p:spPr>
          <a:xfrm>
            <a:off x="0" y="2514600"/>
            <a:ext cx="9144000" cy="3108543"/>
          </a:xfrm>
          <a:prstGeom prst="rect">
            <a:avLst/>
          </a:prstGeom>
          <a:noFill/>
        </p:spPr>
        <p:txBody>
          <a:bodyPr wrap="square">
            <a:spAutoFit/>
          </a:bodyPr>
          <a:lstStyle/>
          <a:p>
            <a:r>
              <a:rPr lang="en-US" sz="2800" b="1" dirty="0">
                <a:latin typeface="+mj-lt"/>
              </a:rPr>
              <a:t>Applications:</a:t>
            </a:r>
            <a:endParaRPr lang="en-US" sz="2800" dirty="0">
              <a:latin typeface="+mj-lt"/>
            </a:endParaRPr>
          </a:p>
          <a:p>
            <a:pPr marL="457200" indent="-457200">
              <a:buFont typeface="Arial" panose="020B0604020202020204" pitchFamily="34" charset="0"/>
              <a:buChar char="•"/>
            </a:pPr>
            <a:r>
              <a:rPr lang="en-US" sz="2800" b="1" dirty="0">
                <a:latin typeface="+mj-lt"/>
              </a:rPr>
              <a:t>E-commerce</a:t>
            </a:r>
            <a:r>
              <a:rPr lang="en-US" sz="2800" dirty="0">
                <a:latin typeface="+mj-lt"/>
              </a:rPr>
              <a:t> (Amazon) – Product recommendations based on purchase history.</a:t>
            </a:r>
          </a:p>
          <a:p>
            <a:pPr marL="457200" indent="-457200">
              <a:buFont typeface="Arial" panose="020B0604020202020204" pitchFamily="34" charset="0"/>
              <a:buChar char="•"/>
            </a:pPr>
            <a:r>
              <a:rPr lang="en-US" sz="2800" b="1" dirty="0">
                <a:latin typeface="+mj-lt"/>
              </a:rPr>
              <a:t>Social Media</a:t>
            </a:r>
            <a:r>
              <a:rPr lang="en-US" sz="2800" dirty="0">
                <a:latin typeface="+mj-lt"/>
              </a:rPr>
              <a:t> (YouTube, TikTok) – Video recommendations based on watch time.</a:t>
            </a:r>
          </a:p>
          <a:p>
            <a:pPr marL="457200" indent="-457200">
              <a:buFont typeface="Arial" panose="020B0604020202020204" pitchFamily="34" charset="0"/>
              <a:buChar char="•"/>
            </a:pPr>
            <a:r>
              <a:rPr lang="en-US" sz="2800" b="1" dirty="0">
                <a:latin typeface="+mj-lt"/>
              </a:rPr>
              <a:t>Healthcare</a:t>
            </a:r>
            <a:r>
              <a:rPr lang="en-US" sz="2800" dirty="0">
                <a:latin typeface="+mj-lt"/>
              </a:rPr>
              <a:t> – Suggesting personalized treatment plans for patients.</a:t>
            </a:r>
          </a:p>
        </p:txBody>
      </p:sp>
    </p:spTree>
    <p:extLst>
      <p:ext uri="{BB962C8B-B14F-4D97-AF65-F5344CB8AC3E}">
        <p14:creationId xmlns:p14="http://schemas.microsoft.com/office/powerpoint/2010/main" val="36890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27F48-2E1E-BCE6-6217-D87C08CE9A0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04987BA-56B7-406C-86C0-E261ACC421F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a:extLst>
              <a:ext uri="{FF2B5EF4-FFF2-40B4-BE49-F238E27FC236}">
                <a16:creationId xmlns:a16="http://schemas.microsoft.com/office/drawing/2014/main" id="{6B6F752E-794C-2E86-09E3-94F2ED8DA1B4}"/>
              </a:ext>
            </a:extLst>
          </p:cNvPr>
          <p:cNvGraphicFramePr>
            <a:graphicFrameLocks noGrp="1"/>
          </p:cNvGraphicFramePr>
          <p:nvPr>
            <p:extLst>
              <p:ext uri="{D42A27DB-BD31-4B8C-83A1-F6EECF244321}">
                <p14:modId xmlns:p14="http://schemas.microsoft.com/office/powerpoint/2010/main" val="2167614096"/>
              </p:ext>
            </p:extLst>
          </p:nvPr>
        </p:nvGraphicFramePr>
        <p:xfrm>
          <a:off x="58929" y="757283"/>
          <a:ext cx="9026142" cy="5814059"/>
        </p:xfrm>
        <a:graphic>
          <a:graphicData uri="http://schemas.openxmlformats.org/drawingml/2006/table">
            <a:tbl>
              <a:tblPr firstRow="1" bandRow="1">
                <a:tableStyleId>{2D5ABB26-0587-4C30-8999-92F81FD0307C}</a:tableStyleId>
              </a:tblPr>
              <a:tblGrid>
                <a:gridCol w="2670483">
                  <a:extLst>
                    <a:ext uri="{9D8B030D-6E8A-4147-A177-3AD203B41FA5}">
                      <a16:colId xmlns:a16="http://schemas.microsoft.com/office/drawing/2014/main" val="20000"/>
                    </a:ext>
                  </a:extLst>
                </a:gridCol>
                <a:gridCol w="3730584">
                  <a:extLst>
                    <a:ext uri="{9D8B030D-6E8A-4147-A177-3AD203B41FA5}">
                      <a16:colId xmlns:a16="http://schemas.microsoft.com/office/drawing/2014/main" val="658795563"/>
                    </a:ext>
                  </a:extLst>
                </a:gridCol>
                <a:gridCol w="849289">
                  <a:extLst>
                    <a:ext uri="{9D8B030D-6E8A-4147-A177-3AD203B41FA5}">
                      <a16:colId xmlns:a16="http://schemas.microsoft.com/office/drawing/2014/main" val="20002"/>
                    </a:ext>
                  </a:extLst>
                </a:gridCol>
                <a:gridCol w="849289">
                  <a:extLst>
                    <a:ext uri="{9D8B030D-6E8A-4147-A177-3AD203B41FA5}">
                      <a16:colId xmlns:a16="http://schemas.microsoft.com/office/drawing/2014/main" val="20003"/>
                    </a:ext>
                  </a:extLst>
                </a:gridCol>
                <a:gridCol w="926497">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1900" b="1" dirty="0">
                          <a:solidFill>
                            <a:srgbClr val="FFFFFF"/>
                          </a:solidFill>
                          <a:latin typeface="+mj-lt"/>
                          <a:cs typeface="Arial"/>
                        </a:rPr>
                        <a:t>Brief</a:t>
                      </a:r>
                      <a:r>
                        <a:rPr sz="1900" b="1" spc="-35" dirty="0">
                          <a:solidFill>
                            <a:srgbClr val="FFFFFF"/>
                          </a:solidFill>
                          <a:latin typeface="+mj-lt"/>
                          <a:cs typeface="Arial"/>
                        </a:rPr>
                        <a:t> </a:t>
                      </a:r>
                      <a:r>
                        <a:rPr sz="1900" b="1" dirty="0">
                          <a:solidFill>
                            <a:srgbClr val="FFFFFF"/>
                          </a:solidFill>
                          <a:latin typeface="+mj-lt"/>
                          <a:cs typeface="Arial"/>
                        </a:rPr>
                        <a:t>Description</a:t>
                      </a:r>
                      <a:r>
                        <a:rPr sz="1900" b="1" spc="-35" dirty="0">
                          <a:solidFill>
                            <a:srgbClr val="FFFFFF"/>
                          </a:solidFill>
                          <a:latin typeface="+mj-lt"/>
                          <a:cs typeface="Arial"/>
                        </a:rPr>
                        <a:t> </a:t>
                      </a:r>
                      <a:r>
                        <a:rPr sz="1900" b="1" dirty="0">
                          <a:solidFill>
                            <a:srgbClr val="FFFFFF"/>
                          </a:solidFill>
                          <a:latin typeface="+mj-lt"/>
                          <a:cs typeface="Arial"/>
                        </a:rPr>
                        <a:t>of</a:t>
                      </a:r>
                      <a:r>
                        <a:rPr sz="1900" b="1" spc="-30" dirty="0">
                          <a:solidFill>
                            <a:srgbClr val="FFFFFF"/>
                          </a:solidFill>
                          <a:latin typeface="+mj-lt"/>
                          <a:cs typeface="Arial"/>
                        </a:rPr>
                        <a:t> </a:t>
                      </a:r>
                      <a:r>
                        <a:rPr sz="1900" b="1" dirty="0">
                          <a:solidFill>
                            <a:srgbClr val="FFFFFF"/>
                          </a:solidFill>
                          <a:latin typeface="+mj-lt"/>
                          <a:cs typeface="Arial"/>
                        </a:rPr>
                        <a:t>Kind</a:t>
                      </a:r>
                      <a:r>
                        <a:rPr sz="1900" b="1" spc="-35" dirty="0">
                          <a:solidFill>
                            <a:srgbClr val="FFFFFF"/>
                          </a:solidFill>
                          <a:latin typeface="+mj-lt"/>
                          <a:cs typeface="Arial"/>
                        </a:rPr>
                        <a:t> </a:t>
                      </a:r>
                      <a:r>
                        <a:rPr sz="1900" b="1" dirty="0">
                          <a:solidFill>
                            <a:srgbClr val="FFFFFF"/>
                          </a:solidFill>
                          <a:latin typeface="+mj-lt"/>
                          <a:cs typeface="Arial"/>
                        </a:rPr>
                        <a:t>and</a:t>
                      </a:r>
                      <a:r>
                        <a:rPr sz="1900" b="1" spc="-35" dirty="0">
                          <a:solidFill>
                            <a:srgbClr val="FFFFFF"/>
                          </a:solidFill>
                          <a:latin typeface="+mj-lt"/>
                          <a:cs typeface="Arial"/>
                        </a:rPr>
                        <a:t> </a:t>
                      </a:r>
                      <a:r>
                        <a:rPr sz="1900" b="1" dirty="0">
                          <a:solidFill>
                            <a:srgbClr val="FFFFFF"/>
                          </a:solidFill>
                          <a:latin typeface="+mj-lt"/>
                          <a:cs typeface="Arial"/>
                        </a:rPr>
                        <a:t>Purpose</a:t>
                      </a:r>
                      <a:r>
                        <a:rPr sz="1900" b="1" spc="-35" dirty="0">
                          <a:solidFill>
                            <a:srgbClr val="FFFFFF"/>
                          </a:solidFill>
                          <a:latin typeface="+mj-lt"/>
                          <a:cs typeface="Arial"/>
                        </a:rPr>
                        <a:t> </a:t>
                      </a:r>
                      <a:r>
                        <a:rPr sz="1900" b="1" spc="-25" dirty="0">
                          <a:solidFill>
                            <a:srgbClr val="FFFFFF"/>
                          </a:solidFill>
                          <a:latin typeface="+mj-lt"/>
                          <a:cs typeface="Arial"/>
                        </a:rPr>
                        <a:t>of </a:t>
                      </a:r>
                      <a:r>
                        <a:rPr sz="1900" b="1" dirty="0">
                          <a:solidFill>
                            <a:srgbClr val="FFFFFF"/>
                          </a:solidFill>
                          <a:latin typeface="+mj-lt"/>
                          <a:cs typeface="Arial"/>
                        </a:rPr>
                        <a:t>Assessment</a:t>
                      </a:r>
                      <a:r>
                        <a:rPr sz="1900" b="1" spc="-55" dirty="0">
                          <a:solidFill>
                            <a:srgbClr val="FFFFFF"/>
                          </a:solidFill>
                          <a:latin typeface="+mj-lt"/>
                          <a:cs typeface="Arial"/>
                        </a:rPr>
                        <a:t> </a:t>
                      </a:r>
                      <a:r>
                        <a:rPr sz="1900" b="1" spc="-20" dirty="0">
                          <a:solidFill>
                            <a:srgbClr val="FFFFFF"/>
                          </a:solidFill>
                          <a:latin typeface="+mj-lt"/>
                          <a:cs typeface="Arial"/>
                        </a:rPr>
                        <a:t>Tasks</a:t>
                      </a:r>
                      <a:endParaRPr sz="19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1900" dirty="0">
                          <a:solidFill>
                            <a:schemeClr val="bg1"/>
                          </a:solidFill>
                          <a:latin typeface="+mj-lt"/>
                          <a:cs typeface="Arial"/>
                        </a:rPr>
                        <a:t>Explanation</a:t>
                      </a:r>
                      <a:endParaRPr sz="19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1900" b="1" spc="-10" dirty="0">
                          <a:solidFill>
                            <a:srgbClr val="FFFFFF"/>
                          </a:solidFill>
                          <a:latin typeface="+mj-lt"/>
                          <a:cs typeface="Arial"/>
                        </a:rPr>
                        <a:t>Weighting</a:t>
                      </a:r>
                      <a:endParaRPr sz="19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1900" b="1" spc="-10" dirty="0">
                          <a:solidFill>
                            <a:srgbClr val="FFFFFF"/>
                          </a:solidFill>
                          <a:latin typeface="+mj-lt"/>
                          <a:cs typeface="Arial"/>
                        </a:rPr>
                        <a:t>Learning Outcome/s Assessed</a:t>
                      </a:r>
                      <a:endParaRPr sz="19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1900" b="1" spc="-10" dirty="0">
                          <a:solidFill>
                            <a:srgbClr val="FFFFFF"/>
                          </a:solidFill>
                          <a:latin typeface="+mj-lt"/>
                          <a:cs typeface="Arial"/>
                        </a:rPr>
                        <a:t>Graduate Attributes/ Generic Skills</a:t>
                      </a:r>
                      <a:endParaRPr sz="19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marR="393700">
                        <a:lnSpc>
                          <a:spcPct val="100000"/>
                        </a:lnSpc>
                        <a:spcBef>
                          <a:spcPts val="114"/>
                        </a:spcBef>
                      </a:pPr>
                      <a:r>
                        <a:rPr lang="en-US" sz="1900" b="1" i="0" u="none" strike="noStrike" dirty="0">
                          <a:solidFill>
                            <a:schemeClr val="tx1"/>
                          </a:solidFill>
                          <a:effectLst/>
                          <a:latin typeface="+mj-lt"/>
                          <a:ea typeface="+mn-ea"/>
                          <a:cs typeface="+mn-cs"/>
                        </a:rPr>
                        <a:t>Assessment Task 3: Predictive</a:t>
                      </a:r>
                      <a:r>
                        <a:rPr lang="en-US" sz="1900" b="0" i="0" dirty="0">
                          <a:solidFill>
                            <a:schemeClr val="tx1"/>
                          </a:solidFill>
                          <a:effectLst/>
                          <a:latin typeface="+mj-lt"/>
                          <a:ea typeface="+mn-ea"/>
                          <a:cs typeface="+mn-cs"/>
                        </a:rPr>
                        <a:t> </a:t>
                      </a:r>
                      <a:r>
                        <a:rPr lang="en-US" sz="1900" b="1" i="0" u="none" strike="noStrike" dirty="0">
                          <a:solidFill>
                            <a:schemeClr val="tx1"/>
                          </a:solidFill>
                          <a:effectLst/>
                          <a:latin typeface="+mj-lt"/>
                          <a:ea typeface="+mn-ea"/>
                          <a:cs typeface="+mn-cs"/>
                        </a:rPr>
                        <a:t>Data Mining Project</a:t>
                      </a:r>
                    </a:p>
                    <a:p>
                      <a:pPr marL="48260" marR="393700">
                        <a:lnSpc>
                          <a:spcPct val="100000"/>
                        </a:lnSpc>
                        <a:spcBef>
                          <a:spcPts val="114"/>
                        </a:spcBef>
                      </a:pPr>
                      <a:endParaRPr lang="en-US" sz="1900" b="1" i="0" u="none" strike="noStrike" dirty="0">
                        <a:solidFill>
                          <a:schemeClr val="tx1"/>
                        </a:solidFill>
                        <a:effectLst/>
                        <a:latin typeface="+mj-lt"/>
                        <a:ea typeface="+mn-ea"/>
                        <a:cs typeface="+mn-cs"/>
                      </a:endParaRPr>
                    </a:p>
                    <a:p>
                      <a:pPr marL="48260" marR="393700">
                        <a:lnSpc>
                          <a:spcPct val="100000"/>
                        </a:lnSpc>
                        <a:spcBef>
                          <a:spcPts val="114"/>
                        </a:spcBef>
                      </a:pPr>
                      <a:r>
                        <a:rPr lang="en-US" sz="2000" b="1" i="0" u="none" strike="noStrike" dirty="0">
                          <a:solidFill>
                            <a:schemeClr val="tx1"/>
                          </a:solidFill>
                          <a:effectLst/>
                          <a:latin typeface="+mn-lt"/>
                          <a:ea typeface="+mn-ea"/>
                          <a:cs typeface="+mn-cs"/>
                        </a:rPr>
                        <a:t>Artefact:</a:t>
                      </a:r>
                      <a:r>
                        <a:rPr lang="en-US" sz="2000" b="0" i="0" dirty="0">
                          <a:solidFill>
                            <a:schemeClr val="tx1"/>
                          </a:solidFill>
                          <a:effectLst/>
                          <a:latin typeface="+mn-lt"/>
                          <a:ea typeface="+mn-ea"/>
                          <a:cs typeface="+mn-cs"/>
                        </a:rPr>
                        <a:t> Written report + Program file + presentation</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marR="393700">
                        <a:lnSpc>
                          <a:spcPct val="100000"/>
                        </a:lnSpc>
                        <a:spcBef>
                          <a:spcPts val="114"/>
                        </a:spcBef>
                      </a:pPr>
                      <a:r>
                        <a:rPr lang="en-US" sz="1900" b="0" i="0" dirty="0">
                          <a:solidFill>
                            <a:schemeClr val="tx1"/>
                          </a:solidFill>
                          <a:effectLst/>
                          <a:latin typeface="+mj-lt"/>
                          <a:ea typeface="+mn-ea"/>
                          <a:cs typeface="+mn-cs"/>
                        </a:rPr>
                        <a:t>The primary purpose of this assessment is to provide students with an opportunity to develop data predictive data mining skills. In this assignment, student will build and evaluate predictive models, detect anomaly and find association between variables in the given datasets using a data mining tool (RapidMiner). In this task students will also apply the ethical principles of data mining in the context of the case study.</a:t>
                      </a:r>
                      <a:endParaRPr sz="1900" dirty="0">
                        <a:latin typeface="+mj-lt"/>
                        <a:cs typeface="Arial"/>
                      </a:endParaRPr>
                    </a:p>
                  </a:txBody>
                  <a:tcPr marL="0" marR="0" marT="14604"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sz="1900" spc="-25" dirty="0">
                          <a:solidFill>
                            <a:srgbClr val="3C1053"/>
                          </a:solidFill>
                          <a:latin typeface="+mj-lt"/>
                          <a:cs typeface="Arial"/>
                        </a:rPr>
                        <a:t>4</a:t>
                      </a:r>
                      <a:r>
                        <a:rPr lang="en-US" sz="1900" spc="-25" dirty="0">
                          <a:solidFill>
                            <a:srgbClr val="3C1053"/>
                          </a:solidFill>
                          <a:latin typeface="+mj-lt"/>
                          <a:cs typeface="Arial"/>
                        </a:rPr>
                        <a:t>5</a:t>
                      </a:r>
                      <a:r>
                        <a:rPr sz="1900" spc="-25" dirty="0">
                          <a:solidFill>
                            <a:srgbClr val="3C1053"/>
                          </a:solidFill>
                          <a:latin typeface="+mj-lt"/>
                          <a:cs typeface="Arial"/>
                        </a:rPr>
                        <a:t>%</a:t>
                      </a:r>
                      <a:endParaRPr sz="19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marR="248920">
                        <a:lnSpc>
                          <a:spcPct val="100000"/>
                        </a:lnSpc>
                        <a:spcBef>
                          <a:spcPts val="114"/>
                        </a:spcBef>
                      </a:pPr>
                      <a:r>
                        <a:rPr sz="1900" dirty="0">
                          <a:solidFill>
                            <a:srgbClr val="3C1053"/>
                          </a:solidFill>
                          <a:latin typeface="+mj-lt"/>
                          <a:cs typeface="Arial"/>
                        </a:rPr>
                        <a:t>LO1,</a:t>
                      </a:r>
                      <a:r>
                        <a:rPr sz="1900" spc="-20" dirty="0">
                          <a:solidFill>
                            <a:srgbClr val="3C1053"/>
                          </a:solidFill>
                          <a:latin typeface="+mj-lt"/>
                          <a:cs typeface="Arial"/>
                        </a:rPr>
                        <a:t> LO2, </a:t>
                      </a:r>
                      <a:r>
                        <a:rPr sz="1900" dirty="0">
                          <a:solidFill>
                            <a:srgbClr val="3C1053"/>
                          </a:solidFill>
                          <a:latin typeface="+mj-lt"/>
                          <a:cs typeface="Arial"/>
                        </a:rPr>
                        <a:t>LO3,</a:t>
                      </a:r>
                      <a:r>
                        <a:rPr sz="1900" spc="-20" dirty="0">
                          <a:solidFill>
                            <a:srgbClr val="3C1053"/>
                          </a:solidFill>
                          <a:latin typeface="+mj-lt"/>
                          <a:cs typeface="Arial"/>
                        </a:rPr>
                        <a:t> </a:t>
                      </a:r>
                      <a:r>
                        <a:rPr sz="1900" spc="-25" dirty="0">
                          <a:solidFill>
                            <a:srgbClr val="3C1053"/>
                          </a:solidFill>
                          <a:latin typeface="+mj-lt"/>
                          <a:cs typeface="Arial"/>
                        </a:rPr>
                        <a:t>LO4</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marR="156210">
                        <a:lnSpc>
                          <a:spcPct val="100000"/>
                        </a:lnSpc>
                        <a:spcBef>
                          <a:spcPts val="114"/>
                        </a:spcBef>
                      </a:pPr>
                      <a:r>
                        <a:rPr sz="1900" dirty="0">
                          <a:solidFill>
                            <a:srgbClr val="3C1053"/>
                          </a:solidFill>
                          <a:latin typeface="+mj-lt"/>
                          <a:cs typeface="Arial"/>
                        </a:rPr>
                        <a:t>GA3,</a:t>
                      </a:r>
                      <a:r>
                        <a:rPr sz="1900" spc="-40" dirty="0">
                          <a:solidFill>
                            <a:srgbClr val="3C1053"/>
                          </a:solidFill>
                          <a:latin typeface="+mj-lt"/>
                          <a:cs typeface="Arial"/>
                        </a:rPr>
                        <a:t> </a:t>
                      </a:r>
                      <a:r>
                        <a:rPr sz="1900" spc="-20" dirty="0">
                          <a:solidFill>
                            <a:srgbClr val="3C1053"/>
                          </a:solidFill>
                          <a:latin typeface="+mj-lt"/>
                          <a:cs typeface="Arial"/>
                        </a:rPr>
                        <a:t>GA5, </a:t>
                      </a:r>
                      <a:r>
                        <a:rPr sz="1900" dirty="0">
                          <a:solidFill>
                            <a:srgbClr val="3C1053"/>
                          </a:solidFill>
                          <a:latin typeface="+mj-lt"/>
                          <a:cs typeface="Arial"/>
                        </a:rPr>
                        <a:t>GA8,</a:t>
                      </a:r>
                      <a:r>
                        <a:rPr sz="1900" spc="-40" dirty="0">
                          <a:solidFill>
                            <a:srgbClr val="3C1053"/>
                          </a:solidFill>
                          <a:latin typeface="+mj-lt"/>
                          <a:cs typeface="Arial"/>
                        </a:rPr>
                        <a:t> </a:t>
                      </a:r>
                      <a:r>
                        <a:rPr sz="1900" spc="-20" dirty="0">
                          <a:solidFill>
                            <a:srgbClr val="3C1053"/>
                          </a:solidFill>
                          <a:latin typeface="+mj-lt"/>
                          <a:cs typeface="Arial"/>
                        </a:rPr>
                        <a:t>GA10</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86171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1E5C-5917-13BD-217B-459172480B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E6D6BF-ADE0-2AAF-A4A5-BB9B8D59FA4A}"/>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2E97F494-4076-0041-8803-C632EC6E572E}"/>
              </a:ext>
            </a:extLst>
          </p:cNvPr>
          <p:cNvSpPr txBox="1"/>
          <p:nvPr/>
        </p:nvSpPr>
        <p:spPr>
          <a:xfrm>
            <a:off x="0" y="1044019"/>
            <a:ext cx="9144000" cy="1318181"/>
          </a:xfrm>
          <a:prstGeom prst="rect">
            <a:avLst/>
          </a:prstGeom>
          <a:noFill/>
        </p:spPr>
        <p:txBody>
          <a:bodyPr wrap="square">
            <a:spAutoFit/>
          </a:bodyPr>
          <a:lstStyle/>
          <a:p>
            <a:pPr>
              <a:lnSpc>
                <a:spcPct val="150000"/>
              </a:lnSpc>
            </a:pPr>
            <a:r>
              <a:rPr lang="en-US" sz="2800" b="1" dirty="0">
                <a:latin typeface="+mj-lt"/>
              </a:rPr>
              <a:t>6. How do AI-powered sensors contribute to real-world applications such as self-driving cars or smart cities?</a:t>
            </a:r>
            <a:endParaRPr lang="en-AU" sz="2800" b="1" dirty="0">
              <a:latin typeface="+mj-lt"/>
            </a:endParaRPr>
          </a:p>
        </p:txBody>
      </p:sp>
      <p:sp>
        <p:nvSpPr>
          <p:cNvPr id="9" name="TextBox 8">
            <a:extLst>
              <a:ext uri="{FF2B5EF4-FFF2-40B4-BE49-F238E27FC236}">
                <a16:creationId xmlns:a16="http://schemas.microsoft.com/office/drawing/2014/main" id="{6964D82B-82DA-EF92-119B-1CC48B510BB8}"/>
              </a:ext>
            </a:extLst>
          </p:cNvPr>
          <p:cNvSpPr txBox="1"/>
          <p:nvPr/>
        </p:nvSpPr>
        <p:spPr>
          <a:xfrm>
            <a:off x="0" y="2362200"/>
            <a:ext cx="9144000" cy="4524315"/>
          </a:xfrm>
          <a:prstGeom prst="rect">
            <a:avLst/>
          </a:prstGeom>
          <a:noFill/>
        </p:spPr>
        <p:txBody>
          <a:bodyPr wrap="square">
            <a:spAutoFit/>
          </a:bodyPr>
          <a:lstStyle/>
          <a:p>
            <a:r>
              <a:rPr lang="en-US" sz="2400" b="1" dirty="0">
                <a:latin typeface="+mj-lt"/>
              </a:rPr>
              <a:t>Answer:</a:t>
            </a:r>
            <a:br>
              <a:rPr lang="en-US" sz="2400" dirty="0">
                <a:latin typeface="+mj-lt"/>
              </a:rPr>
            </a:br>
            <a:r>
              <a:rPr lang="en-US" sz="2400" dirty="0">
                <a:latin typeface="+mj-lt"/>
              </a:rPr>
              <a:t>AI-powered sensors collect real-time data, process it, and make decisions.</a:t>
            </a:r>
          </a:p>
          <a:p>
            <a:r>
              <a:rPr lang="en-US" sz="2400" dirty="0">
                <a:latin typeface="+mj-lt"/>
              </a:rPr>
              <a:t> </a:t>
            </a:r>
            <a:r>
              <a:rPr lang="en-US" sz="2400" b="1" dirty="0">
                <a:latin typeface="+mj-lt"/>
              </a:rPr>
              <a:t>Applications:</a:t>
            </a:r>
            <a:endParaRPr lang="en-US" sz="2400" dirty="0">
              <a:latin typeface="+mj-lt"/>
            </a:endParaRPr>
          </a:p>
          <a:p>
            <a:pPr marL="342900" indent="-342900">
              <a:buFont typeface="Arial" panose="020B0604020202020204" pitchFamily="34" charset="0"/>
              <a:buChar char="•"/>
            </a:pPr>
            <a:r>
              <a:rPr lang="en-US" sz="2400" b="1" dirty="0">
                <a:latin typeface="+mj-lt"/>
              </a:rPr>
              <a:t>Self-driving Cars</a:t>
            </a:r>
            <a:r>
              <a:rPr lang="en-US" sz="2400" dirty="0">
                <a:latin typeface="+mj-lt"/>
              </a:rPr>
              <a:t> – AI-powered </a:t>
            </a:r>
            <a:r>
              <a:rPr lang="en-US" sz="2400" b="1" dirty="0">
                <a:latin typeface="+mj-lt"/>
              </a:rPr>
              <a:t>LiDAR and cameras</a:t>
            </a:r>
            <a:r>
              <a:rPr lang="en-US" sz="2400" dirty="0">
                <a:latin typeface="+mj-lt"/>
              </a:rPr>
              <a:t> detect road signs, pedestrians, and obstacles.</a:t>
            </a:r>
          </a:p>
          <a:p>
            <a:pPr marL="342900" indent="-342900">
              <a:buFont typeface="Arial" panose="020B0604020202020204" pitchFamily="34" charset="0"/>
              <a:buChar char="•"/>
            </a:pPr>
            <a:r>
              <a:rPr lang="en-US" sz="2400" b="1" dirty="0">
                <a:latin typeface="+mj-lt"/>
              </a:rPr>
              <a:t>Smart Cities</a:t>
            </a:r>
            <a:r>
              <a:rPr lang="en-US" sz="2400" dirty="0">
                <a:latin typeface="+mj-lt"/>
              </a:rPr>
              <a:t> – AI-based </a:t>
            </a:r>
            <a:r>
              <a:rPr lang="en-US" sz="2400" b="1" dirty="0">
                <a:latin typeface="+mj-lt"/>
              </a:rPr>
              <a:t>traffic sensors</a:t>
            </a:r>
            <a:r>
              <a:rPr lang="en-US" sz="2400" dirty="0">
                <a:latin typeface="+mj-lt"/>
              </a:rPr>
              <a:t> optimize traffic signals, reducing congestion.</a:t>
            </a:r>
          </a:p>
          <a:p>
            <a:pPr marL="342900" indent="-342900">
              <a:buFont typeface="Arial" panose="020B0604020202020204" pitchFamily="34" charset="0"/>
              <a:buChar char="•"/>
            </a:pPr>
            <a:r>
              <a:rPr lang="en-US" sz="2400" b="1" dirty="0">
                <a:latin typeface="+mj-lt"/>
              </a:rPr>
              <a:t>Healthcare</a:t>
            </a:r>
            <a:r>
              <a:rPr lang="en-US" sz="2400" dirty="0">
                <a:latin typeface="+mj-lt"/>
              </a:rPr>
              <a:t> – Wearable sensors monitor heart rate and predict medical conditions.</a:t>
            </a:r>
          </a:p>
          <a:p>
            <a:pPr marL="342900" indent="-342900">
              <a:buFont typeface="Arial" panose="020B0604020202020204" pitchFamily="34" charset="0"/>
              <a:buChar char="•"/>
            </a:pPr>
            <a:r>
              <a:rPr lang="en-US" sz="2400" b="1" dirty="0">
                <a:latin typeface="+mj-lt"/>
              </a:rPr>
              <a:t>Agriculture</a:t>
            </a:r>
            <a:r>
              <a:rPr lang="en-US" sz="2400" dirty="0">
                <a:latin typeface="+mj-lt"/>
              </a:rPr>
              <a:t> – Smart irrigation systems use AI sensors to optimize water usage.</a:t>
            </a:r>
          </a:p>
        </p:txBody>
      </p:sp>
    </p:spTree>
    <p:extLst>
      <p:ext uri="{BB962C8B-B14F-4D97-AF65-F5344CB8AC3E}">
        <p14:creationId xmlns:p14="http://schemas.microsoft.com/office/powerpoint/2010/main" val="106041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0C6C8-3D7D-A389-C534-77F1070870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57EEE4-01A1-C660-AF56-892FA8693FC6}"/>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4211188F-B213-C9AF-4E5A-A87FA175739F}"/>
              </a:ext>
            </a:extLst>
          </p:cNvPr>
          <p:cNvSpPr txBox="1"/>
          <p:nvPr/>
        </p:nvSpPr>
        <p:spPr>
          <a:xfrm>
            <a:off x="0" y="1044019"/>
            <a:ext cx="9144000" cy="1318181"/>
          </a:xfrm>
          <a:prstGeom prst="rect">
            <a:avLst/>
          </a:prstGeom>
          <a:noFill/>
        </p:spPr>
        <p:txBody>
          <a:bodyPr wrap="square">
            <a:spAutoFit/>
          </a:bodyPr>
          <a:lstStyle/>
          <a:p>
            <a:pPr>
              <a:lnSpc>
                <a:spcPct val="150000"/>
              </a:lnSpc>
            </a:pPr>
            <a:r>
              <a:rPr lang="en-US" sz="2800" b="1" dirty="0">
                <a:latin typeface="+mj-lt"/>
              </a:rPr>
              <a:t>7. Can you think of a case where AI-powered robotics are improving business processes?</a:t>
            </a:r>
            <a:endParaRPr lang="en-AU" sz="2800" b="1" dirty="0">
              <a:latin typeface="+mj-lt"/>
            </a:endParaRPr>
          </a:p>
        </p:txBody>
      </p:sp>
      <p:sp>
        <p:nvSpPr>
          <p:cNvPr id="9" name="TextBox 8">
            <a:extLst>
              <a:ext uri="{FF2B5EF4-FFF2-40B4-BE49-F238E27FC236}">
                <a16:creationId xmlns:a16="http://schemas.microsoft.com/office/drawing/2014/main" id="{D0A7F7B7-CDAC-728C-A0B5-9605137808FE}"/>
              </a:ext>
            </a:extLst>
          </p:cNvPr>
          <p:cNvSpPr txBox="1"/>
          <p:nvPr/>
        </p:nvSpPr>
        <p:spPr>
          <a:xfrm>
            <a:off x="0" y="2362200"/>
            <a:ext cx="9144000" cy="4493538"/>
          </a:xfrm>
          <a:prstGeom prst="rect">
            <a:avLst/>
          </a:prstGeom>
          <a:noFill/>
        </p:spPr>
        <p:txBody>
          <a:bodyPr wrap="square">
            <a:spAutoFit/>
          </a:bodyPr>
          <a:lstStyle/>
          <a:p>
            <a:r>
              <a:rPr lang="en-US" sz="2600" b="1" dirty="0">
                <a:latin typeface="+mj-lt"/>
              </a:rPr>
              <a:t>Answer:</a:t>
            </a:r>
            <a:br>
              <a:rPr lang="en-US" sz="2600" dirty="0">
                <a:latin typeface="+mj-lt"/>
              </a:rPr>
            </a:br>
            <a:r>
              <a:rPr lang="en-US" sz="2600" dirty="0">
                <a:latin typeface="+mj-lt"/>
              </a:rPr>
              <a:t>Yes! AI-powered robotics are transforming industries.</a:t>
            </a:r>
          </a:p>
          <a:p>
            <a:r>
              <a:rPr lang="en-US" sz="2600" dirty="0">
                <a:latin typeface="+mj-lt"/>
              </a:rPr>
              <a:t> </a:t>
            </a:r>
            <a:r>
              <a:rPr lang="en-US" sz="2600" b="1" dirty="0">
                <a:latin typeface="+mj-lt"/>
              </a:rPr>
              <a:t>Examples:</a:t>
            </a:r>
          </a:p>
          <a:p>
            <a:pPr marL="457200" indent="-457200">
              <a:buFont typeface="Arial" panose="020B0604020202020204" pitchFamily="34" charset="0"/>
              <a:buChar char="•"/>
            </a:pPr>
            <a:r>
              <a:rPr lang="en-US" sz="2600" b="1" dirty="0">
                <a:latin typeface="+mj-lt"/>
              </a:rPr>
              <a:t>Manufacturing</a:t>
            </a:r>
            <a:r>
              <a:rPr lang="en-US" sz="2600" dirty="0">
                <a:latin typeface="+mj-lt"/>
              </a:rPr>
              <a:t> – Automated robots in Tesla factories assemble cars efficiently.</a:t>
            </a:r>
          </a:p>
          <a:p>
            <a:pPr marL="457200" indent="-457200">
              <a:buFont typeface="Arial" panose="020B0604020202020204" pitchFamily="34" charset="0"/>
              <a:buChar char="•"/>
            </a:pPr>
            <a:r>
              <a:rPr lang="en-US" sz="2600" b="1" dirty="0">
                <a:latin typeface="+mj-lt"/>
              </a:rPr>
              <a:t>Logistics &amp; Warehousing</a:t>
            </a:r>
            <a:r>
              <a:rPr lang="en-US" sz="2600" dirty="0">
                <a:latin typeface="+mj-lt"/>
              </a:rPr>
              <a:t> – Amazon’s </a:t>
            </a:r>
            <a:r>
              <a:rPr lang="en-US" sz="2600" b="1" dirty="0">
                <a:latin typeface="+mj-lt"/>
              </a:rPr>
              <a:t>robotic fulfillment centers</a:t>
            </a:r>
            <a:r>
              <a:rPr lang="en-US" sz="2600" dirty="0">
                <a:latin typeface="+mj-lt"/>
              </a:rPr>
              <a:t> sort and move packages.</a:t>
            </a:r>
          </a:p>
          <a:p>
            <a:pPr marL="457200" indent="-457200">
              <a:buFont typeface="Arial" panose="020B0604020202020204" pitchFamily="34" charset="0"/>
              <a:buChar char="•"/>
            </a:pPr>
            <a:r>
              <a:rPr lang="en-US" sz="2600" b="1" dirty="0">
                <a:latin typeface="+mj-lt"/>
              </a:rPr>
              <a:t>Healthcare</a:t>
            </a:r>
            <a:r>
              <a:rPr lang="en-US" sz="2600" dirty="0">
                <a:latin typeface="+mj-lt"/>
              </a:rPr>
              <a:t> – AI-assisted robotic surgery improves precision (e.g., </a:t>
            </a:r>
            <a:r>
              <a:rPr lang="en-US" sz="2600" b="1" dirty="0">
                <a:latin typeface="+mj-lt"/>
              </a:rPr>
              <a:t>da Vinci Surgical System</a:t>
            </a:r>
            <a:r>
              <a:rPr lang="en-US" sz="2600" dirty="0">
                <a:latin typeface="+mj-lt"/>
              </a:rPr>
              <a:t>).</a:t>
            </a:r>
          </a:p>
          <a:p>
            <a:pPr marL="457200" indent="-457200">
              <a:buFont typeface="Arial" panose="020B0604020202020204" pitchFamily="34" charset="0"/>
              <a:buChar char="•"/>
            </a:pPr>
            <a:r>
              <a:rPr lang="en-US" sz="2600" b="1" dirty="0">
                <a:latin typeface="+mj-lt"/>
              </a:rPr>
              <a:t>Food Industry</a:t>
            </a:r>
            <a:r>
              <a:rPr lang="en-US" sz="2600" dirty="0">
                <a:latin typeface="+mj-lt"/>
              </a:rPr>
              <a:t> – AI-powered robotic chefs automate food preparation in restaurants.</a:t>
            </a:r>
          </a:p>
        </p:txBody>
      </p:sp>
    </p:spTree>
    <p:extLst>
      <p:ext uri="{BB962C8B-B14F-4D97-AF65-F5344CB8AC3E}">
        <p14:creationId xmlns:p14="http://schemas.microsoft.com/office/powerpoint/2010/main" val="251657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7F10E-DEF4-6595-003C-99F12899F7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1C9913D-ED2C-5443-3325-95DE207C5F4F}"/>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Final Thoughts</a:t>
            </a:r>
            <a:endParaRPr spc="-25" dirty="0"/>
          </a:p>
        </p:txBody>
      </p:sp>
      <p:sp>
        <p:nvSpPr>
          <p:cNvPr id="9" name="TextBox 8">
            <a:extLst>
              <a:ext uri="{FF2B5EF4-FFF2-40B4-BE49-F238E27FC236}">
                <a16:creationId xmlns:a16="http://schemas.microsoft.com/office/drawing/2014/main" id="{C7F1DA4A-F620-43E3-D441-CB105ACE4B7F}"/>
              </a:ext>
            </a:extLst>
          </p:cNvPr>
          <p:cNvSpPr txBox="1"/>
          <p:nvPr/>
        </p:nvSpPr>
        <p:spPr>
          <a:xfrm>
            <a:off x="0" y="1800413"/>
            <a:ext cx="9144000" cy="3257174"/>
          </a:xfrm>
          <a:prstGeom prst="rect">
            <a:avLst/>
          </a:prstGeom>
          <a:noFill/>
        </p:spPr>
        <p:txBody>
          <a:bodyPr wrap="square">
            <a:spAutoFit/>
          </a:bodyPr>
          <a:lstStyle/>
          <a:p>
            <a:pPr>
              <a:lnSpc>
                <a:spcPct val="150000"/>
              </a:lnSpc>
            </a:pPr>
            <a:r>
              <a:rPr lang="en-US" sz="2800" dirty="0">
                <a:latin typeface="+mj-lt"/>
              </a:rPr>
              <a:t>Data Science, AI, and Machine Learning are </a:t>
            </a:r>
            <a:r>
              <a:rPr lang="en-US" sz="2800" b="1" dirty="0">
                <a:latin typeface="+mj-lt"/>
              </a:rPr>
              <a:t>deeply interconnected</a:t>
            </a:r>
            <a:r>
              <a:rPr lang="en-US" sz="2800" dirty="0">
                <a:latin typeface="+mj-lt"/>
              </a:rPr>
              <a:t> and are revolutionizing industries worldwide. Understanding these concepts prepares students to apply them in practical </a:t>
            </a:r>
            <a:r>
              <a:rPr lang="en-US" sz="2800" b="1" dirty="0">
                <a:latin typeface="+mj-lt"/>
              </a:rPr>
              <a:t>real-world scenarios</a:t>
            </a:r>
            <a:r>
              <a:rPr lang="en-US" sz="2800" dirty="0">
                <a:latin typeface="+mj-lt"/>
              </a:rPr>
              <a:t> in Australia and globally. </a:t>
            </a:r>
            <a:endParaRPr lang="en-US" sz="2600" dirty="0">
              <a:latin typeface="+mj-lt"/>
            </a:endParaRPr>
          </a:p>
        </p:txBody>
      </p:sp>
    </p:spTree>
    <p:extLst>
      <p:ext uri="{BB962C8B-B14F-4D97-AF65-F5344CB8AC3E}">
        <p14:creationId xmlns:p14="http://schemas.microsoft.com/office/powerpoint/2010/main" val="119100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spc="-20" dirty="0"/>
              <a:t>Types</a:t>
            </a:r>
            <a:r>
              <a:rPr spc="-75" dirty="0"/>
              <a:t> </a:t>
            </a:r>
            <a:r>
              <a:rPr dirty="0"/>
              <a:t>of</a:t>
            </a:r>
            <a:r>
              <a:rPr spc="-75" dirty="0"/>
              <a:t> </a:t>
            </a:r>
            <a:r>
              <a:rPr dirty="0"/>
              <a:t>Data</a:t>
            </a:r>
            <a:r>
              <a:rPr spc="-75" dirty="0"/>
              <a:t> </a:t>
            </a:r>
            <a:r>
              <a:rPr spc="-10" dirty="0"/>
              <a:t>Science</a:t>
            </a:r>
          </a:p>
        </p:txBody>
      </p:sp>
      <p:pic>
        <p:nvPicPr>
          <p:cNvPr id="3" name="object 3"/>
          <p:cNvPicPr/>
          <p:nvPr/>
        </p:nvPicPr>
        <p:blipFill>
          <a:blip r:embed="rId2" cstate="print"/>
          <a:stretch>
            <a:fillRect/>
          </a:stretch>
        </p:blipFill>
        <p:spPr>
          <a:xfrm>
            <a:off x="1545336" y="1871471"/>
            <a:ext cx="6656832" cy="3645407"/>
          </a:xfrm>
          <a:prstGeom prst="rect">
            <a:avLst/>
          </a:prstGeom>
        </p:spPr>
      </p:pic>
      <p:sp>
        <p:nvSpPr>
          <p:cNvPr id="4" name="object 4"/>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53826" y="984735"/>
          <a:ext cx="7750174" cy="4980939"/>
        </p:xfrm>
        <a:graphic>
          <a:graphicData uri="http://schemas.openxmlformats.org/drawingml/2006/table">
            <a:tbl>
              <a:tblPr firstRow="1" bandRow="1">
                <a:tableStyleId>{2D5ABB26-0587-4C30-8999-92F81FD0307C}</a:tableStyleId>
              </a:tblPr>
              <a:tblGrid>
                <a:gridCol w="1518920">
                  <a:extLst>
                    <a:ext uri="{9D8B030D-6E8A-4147-A177-3AD203B41FA5}">
                      <a16:colId xmlns:a16="http://schemas.microsoft.com/office/drawing/2014/main" val="20000"/>
                    </a:ext>
                  </a:extLst>
                </a:gridCol>
                <a:gridCol w="2099945">
                  <a:extLst>
                    <a:ext uri="{9D8B030D-6E8A-4147-A177-3AD203B41FA5}">
                      <a16:colId xmlns:a16="http://schemas.microsoft.com/office/drawing/2014/main" val="20001"/>
                    </a:ext>
                  </a:extLst>
                </a:gridCol>
                <a:gridCol w="1678939">
                  <a:extLst>
                    <a:ext uri="{9D8B030D-6E8A-4147-A177-3AD203B41FA5}">
                      <a16:colId xmlns:a16="http://schemas.microsoft.com/office/drawing/2014/main" val="20002"/>
                    </a:ext>
                  </a:extLst>
                </a:gridCol>
                <a:gridCol w="2452370">
                  <a:extLst>
                    <a:ext uri="{9D8B030D-6E8A-4147-A177-3AD203B41FA5}">
                      <a16:colId xmlns:a16="http://schemas.microsoft.com/office/drawing/2014/main" val="20003"/>
                    </a:ext>
                  </a:extLst>
                </a:gridCol>
              </a:tblGrid>
              <a:tr h="289560">
                <a:tc>
                  <a:txBody>
                    <a:bodyPr/>
                    <a:lstStyle/>
                    <a:p>
                      <a:pPr marL="131445">
                        <a:lnSpc>
                          <a:spcPct val="100000"/>
                        </a:lnSpc>
                        <a:spcBef>
                          <a:spcPts val="505"/>
                        </a:spcBef>
                      </a:pPr>
                      <a:r>
                        <a:rPr sz="1000" spc="-10" dirty="0">
                          <a:solidFill>
                            <a:srgbClr val="3C1053"/>
                          </a:solidFill>
                          <a:latin typeface="Arial"/>
                          <a:cs typeface="Arial"/>
                        </a:rPr>
                        <a:t>Tasks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Description</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Algorithms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Examples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887094">
                <a:tc>
                  <a:txBody>
                    <a:bodyPr/>
                    <a:lstStyle/>
                    <a:p>
                      <a:pPr marL="131445">
                        <a:lnSpc>
                          <a:spcPct val="100000"/>
                        </a:lnSpc>
                        <a:spcBef>
                          <a:spcPts val="505"/>
                        </a:spcBef>
                      </a:pPr>
                      <a:r>
                        <a:rPr sz="1000" spc="-10" dirty="0">
                          <a:solidFill>
                            <a:srgbClr val="3C1053"/>
                          </a:solidFill>
                          <a:latin typeface="Arial"/>
                          <a:cs typeface="Arial"/>
                        </a:rPr>
                        <a:t>Classification</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58750">
                        <a:lnSpc>
                          <a:spcPct val="116700"/>
                        </a:lnSpc>
                        <a:spcBef>
                          <a:spcPts val="305"/>
                        </a:spcBef>
                      </a:pPr>
                      <a:r>
                        <a:rPr sz="1000" dirty="0">
                          <a:solidFill>
                            <a:srgbClr val="3C1053"/>
                          </a:solidFill>
                          <a:latin typeface="Arial"/>
                          <a:cs typeface="Arial"/>
                        </a:rPr>
                        <a:t>Predict</a:t>
                      </a:r>
                      <a:r>
                        <a:rPr sz="1000" spc="-25" dirty="0">
                          <a:solidFill>
                            <a:srgbClr val="3C1053"/>
                          </a:solidFill>
                          <a:latin typeface="Arial"/>
                          <a:cs typeface="Arial"/>
                        </a:rPr>
                        <a:t> </a:t>
                      </a:r>
                      <a:r>
                        <a:rPr sz="1000" dirty="0">
                          <a:solidFill>
                            <a:srgbClr val="3C1053"/>
                          </a:solidFill>
                          <a:latin typeface="Arial"/>
                          <a:cs typeface="Arial"/>
                        </a:rPr>
                        <a:t>if</a:t>
                      </a:r>
                      <a:r>
                        <a:rPr sz="1000" spc="-20" dirty="0">
                          <a:solidFill>
                            <a:srgbClr val="3C1053"/>
                          </a:solidFill>
                          <a:latin typeface="Arial"/>
                          <a:cs typeface="Arial"/>
                        </a:rPr>
                        <a:t> </a:t>
                      </a:r>
                      <a:r>
                        <a:rPr sz="1000" dirty="0">
                          <a:solidFill>
                            <a:srgbClr val="3C1053"/>
                          </a:solidFill>
                          <a:latin typeface="Arial"/>
                          <a:cs typeface="Arial"/>
                        </a:rPr>
                        <a:t>a</a:t>
                      </a:r>
                      <a:r>
                        <a:rPr sz="1000" spc="-2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dirty="0">
                          <a:solidFill>
                            <a:srgbClr val="3C1053"/>
                          </a:solidFill>
                          <a:latin typeface="Arial"/>
                          <a:cs typeface="Arial"/>
                        </a:rPr>
                        <a:t>point</a:t>
                      </a:r>
                      <a:r>
                        <a:rPr sz="1000" spc="-20" dirty="0">
                          <a:solidFill>
                            <a:srgbClr val="3C1053"/>
                          </a:solidFill>
                          <a:latin typeface="Arial"/>
                          <a:cs typeface="Arial"/>
                        </a:rPr>
                        <a:t> </a:t>
                      </a:r>
                      <a:r>
                        <a:rPr sz="1000" dirty="0">
                          <a:solidFill>
                            <a:srgbClr val="3C1053"/>
                          </a:solidFill>
                          <a:latin typeface="Arial"/>
                          <a:cs typeface="Arial"/>
                        </a:rPr>
                        <a:t>belongs</a:t>
                      </a:r>
                      <a:r>
                        <a:rPr sz="1000" spc="-15" dirty="0">
                          <a:solidFill>
                            <a:srgbClr val="3C1053"/>
                          </a:solidFill>
                          <a:latin typeface="Arial"/>
                          <a:cs typeface="Arial"/>
                        </a:rPr>
                        <a:t> </a:t>
                      </a:r>
                      <a:r>
                        <a:rPr sz="1000" spc="-25" dirty="0">
                          <a:solidFill>
                            <a:srgbClr val="3C1053"/>
                          </a:solidFill>
                          <a:latin typeface="Arial"/>
                          <a:cs typeface="Arial"/>
                        </a:rPr>
                        <a:t>to </a:t>
                      </a:r>
                      <a:r>
                        <a:rPr sz="1000" dirty="0">
                          <a:solidFill>
                            <a:srgbClr val="3C1053"/>
                          </a:solidFill>
                          <a:latin typeface="Arial"/>
                          <a:cs typeface="Arial"/>
                        </a:rPr>
                        <a:t>one</a:t>
                      </a:r>
                      <a:r>
                        <a:rPr sz="1000" spc="-30" dirty="0">
                          <a:solidFill>
                            <a:srgbClr val="3C1053"/>
                          </a:solidFill>
                          <a:latin typeface="Arial"/>
                          <a:cs typeface="Arial"/>
                        </a:rPr>
                        <a:t> </a:t>
                      </a:r>
                      <a:r>
                        <a:rPr sz="1000" dirty="0">
                          <a:solidFill>
                            <a:srgbClr val="3C1053"/>
                          </a:solidFill>
                          <a:latin typeface="Arial"/>
                          <a:cs typeface="Arial"/>
                        </a:rPr>
                        <a:t>of</a:t>
                      </a:r>
                      <a:r>
                        <a:rPr sz="1000" spc="-30" dirty="0">
                          <a:solidFill>
                            <a:srgbClr val="3C1053"/>
                          </a:solidFill>
                          <a:latin typeface="Arial"/>
                          <a:cs typeface="Arial"/>
                        </a:rPr>
                        <a:t> </a:t>
                      </a:r>
                      <a:r>
                        <a:rPr sz="1000" dirty="0">
                          <a:solidFill>
                            <a:srgbClr val="3C1053"/>
                          </a:solidFill>
                          <a:latin typeface="Arial"/>
                          <a:cs typeface="Arial"/>
                        </a:rPr>
                        <a:t>predefined</a:t>
                      </a:r>
                      <a:r>
                        <a:rPr sz="1000" spc="-30" dirty="0">
                          <a:solidFill>
                            <a:srgbClr val="3C1053"/>
                          </a:solidFill>
                          <a:latin typeface="Arial"/>
                          <a:cs typeface="Arial"/>
                        </a:rPr>
                        <a:t> </a:t>
                      </a:r>
                      <a:r>
                        <a:rPr sz="1000" dirty="0">
                          <a:solidFill>
                            <a:srgbClr val="3C1053"/>
                          </a:solidFill>
                          <a:latin typeface="Arial"/>
                          <a:cs typeface="Arial"/>
                        </a:rPr>
                        <a:t>classes.</a:t>
                      </a:r>
                      <a:r>
                        <a:rPr sz="1000" spc="-30" dirty="0">
                          <a:solidFill>
                            <a:srgbClr val="3C1053"/>
                          </a:solidFill>
                          <a:latin typeface="Arial"/>
                          <a:cs typeface="Arial"/>
                        </a:rPr>
                        <a:t> </a:t>
                      </a:r>
                      <a:r>
                        <a:rPr sz="1000" spc="-25" dirty="0">
                          <a:solidFill>
                            <a:srgbClr val="3C1053"/>
                          </a:solidFill>
                          <a:latin typeface="Arial"/>
                          <a:cs typeface="Arial"/>
                        </a:rPr>
                        <a:t>The </a:t>
                      </a:r>
                      <a:r>
                        <a:rPr sz="1000" dirty="0">
                          <a:solidFill>
                            <a:srgbClr val="3C1053"/>
                          </a:solidFill>
                          <a:latin typeface="Arial"/>
                          <a:cs typeface="Arial"/>
                        </a:rPr>
                        <a:t>prediction</a:t>
                      </a:r>
                      <a:r>
                        <a:rPr sz="1000" spc="-30" dirty="0">
                          <a:solidFill>
                            <a:srgbClr val="3C1053"/>
                          </a:solidFill>
                          <a:latin typeface="Arial"/>
                          <a:cs typeface="Arial"/>
                        </a:rPr>
                        <a:t> </a:t>
                      </a:r>
                      <a:r>
                        <a:rPr sz="1000" dirty="0">
                          <a:solidFill>
                            <a:srgbClr val="3C1053"/>
                          </a:solidFill>
                          <a:latin typeface="Arial"/>
                          <a:cs typeface="Arial"/>
                        </a:rPr>
                        <a:t>will</a:t>
                      </a:r>
                      <a:r>
                        <a:rPr sz="1000" spc="-20" dirty="0">
                          <a:solidFill>
                            <a:srgbClr val="3C1053"/>
                          </a:solidFill>
                          <a:latin typeface="Arial"/>
                          <a:cs typeface="Arial"/>
                        </a:rPr>
                        <a:t> </a:t>
                      </a:r>
                      <a:r>
                        <a:rPr sz="1000" dirty="0">
                          <a:solidFill>
                            <a:srgbClr val="3C1053"/>
                          </a:solidFill>
                          <a:latin typeface="Arial"/>
                          <a:cs typeface="Arial"/>
                        </a:rPr>
                        <a:t>be</a:t>
                      </a:r>
                      <a:r>
                        <a:rPr sz="1000" spc="-25" dirty="0">
                          <a:solidFill>
                            <a:srgbClr val="3C1053"/>
                          </a:solidFill>
                          <a:latin typeface="Arial"/>
                          <a:cs typeface="Arial"/>
                        </a:rPr>
                        <a:t> </a:t>
                      </a:r>
                      <a:r>
                        <a:rPr sz="1000" dirty="0">
                          <a:solidFill>
                            <a:srgbClr val="3C1053"/>
                          </a:solidFill>
                          <a:latin typeface="Arial"/>
                          <a:cs typeface="Arial"/>
                        </a:rPr>
                        <a:t>based</a:t>
                      </a:r>
                      <a:r>
                        <a:rPr sz="1000" spc="-30" dirty="0">
                          <a:solidFill>
                            <a:srgbClr val="3C1053"/>
                          </a:solidFill>
                          <a:latin typeface="Arial"/>
                          <a:cs typeface="Arial"/>
                        </a:rPr>
                        <a:t> </a:t>
                      </a:r>
                      <a:r>
                        <a:rPr sz="1000" spc="-25" dirty="0">
                          <a:solidFill>
                            <a:srgbClr val="3C1053"/>
                          </a:solidFill>
                          <a:latin typeface="Arial"/>
                          <a:cs typeface="Arial"/>
                        </a:rPr>
                        <a:t>on </a:t>
                      </a:r>
                      <a:r>
                        <a:rPr sz="1000" dirty="0">
                          <a:solidFill>
                            <a:srgbClr val="3C1053"/>
                          </a:solidFill>
                          <a:latin typeface="Arial"/>
                          <a:cs typeface="Arial"/>
                        </a:rPr>
                        <a:t>learning</a:t>
                      </a:r>
                      <a:r>
                        <a:rPr sz="1000" spc="-30" dirty="0">
                          <a:solidFill>
                            <a:srgbClr val="3C1053"/>
                          </a:solidFill>
                          <a:latin typeface="Arial"/>
                          <a:cs typeface="Arial"/>
                        </a:rPr>
                        <a:t> </a:t>
                      </a:r>
                      <a:r>
                        <a:rPr sz="1000" dirty="0">
                          <a:solidFill>
                            <a:srgbClr val="3C1053"/>
                          </a:solidFill>
                          <a:latin typeface="Arial"/>
                          <a:cs typeface="Arial"/>
                        </a:rPr>
                        <a:t>from</a:t>
                      </a:r>
                      <a:r>
                        <a:rPr sz="1000" spc="-20" dirty="0">
                          <a:solidFill>
                            <a:srgbClr val="3C1053"/>
                          </a:solidFill>
                          <a:latin typeface="Arial"/>
                          <a:cs typeface="Arial"/>
                        </a:rPr>
                        <a:t> </a:t>
                      </a:r>
                      <a:r>
                        <a:rPr sz="1000" dirty="0">
                          <a:solidFill>
                            <a:srgbClr val="3C1053"/>
                          </a:solidFill>
                          <a:latin typeface="Arial"/>
                          <a:cs typeface="Arial"/>
                        </a:rPr>
                        <a:t>known</a:t>
                      </a:r>
                      <a:r>
                        <a:rPr sz="1000" spc="-30" dirty="0">
                          <a:solidFill>
                            <a:srgbClr val="3C1053"/>
                          </a:solidFill>
                          <a:latin typeface="Arial"/>
                          <a:cs typeface="Arial"/>
                        </a:rPr>
                        <a:t> </a:t>
                      </a:r>
                      <a:r>
                        <a:rPr sz="1000" dirty="0">
                          <a:solidFill>
                            <a:srgbClr val="3C1053"/>
                          </a:solidFill>
                          <a:latin typeface="Arial"/>
                          <a:cs typeface="Arial"/>
                        </a:rPr>
                        <a:t>data</a:t>
                      </a:r>
                      <a:r>
                        <a:rPr sz="1000" spc="-30"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85725">
                        <a:lnSpc>
                          <a:spcPct val="116700"/>
                        </a:lnSpc>
                        <a:spcBef>
                          <a:spcPts val="305"/>
                        </a:spcBef>
                      </a:pPr>
                      <a:r>
                        <a:rPr sz="1000" dirty="0">
                          <a:solidFill>
                            <a:srgbClr val="3C1053"/>
                          </a:solidFill>
                          <a:latin typeface="Arial"/>
                          <a:cs typeface="Arial"/>
                        </a:rPr>
                        <a:t>Decision</a:t>
                      </a:r>
                      <a:r>
                        <a:rPr sz="1000" spc="-40" dirty="0">
                          <a:solidFill>
                            <a:srgbClr val="3C1053"/>
                          </a:solidFill>
                          <a:latin typeface="Arial"/>
                          <a:cs typeface="Arial"/>
                        </a:rPr>
                        <a:t> </a:t>
                      </a:r>
                      <a:r>
                        <a:rPr sz="1000" dirty="0">
                          <a:solidFill>
                            <a:srgbClr val="3C1053"/>
                          </a:solidFill>
                          <a:latin typeface="Arial"/>
                          <a:cs typeface="Arial"/>
                        </a:rPr>
                        <a:t>Trees,</a:t>
                      </a:r>
                      <a:r>
                        <a:rPr sz="1000" spc="-40" dirty="0">
                          <a:solidFill>
                            <a:srgbClr val="3C1053"/>
                          </a:solidFill>
                          <a:latin typeface="Arial"/>
                          <a:cs typeface="Arial"/>
                        </a:rPr>
                        <a:t> </a:t>
                      </a:r>
                      <a:r>
                        <a:rPr sz="1000" spc="-10" dirty="0">
                          <a:solidFill>
                            <a:srgbClr val="3C1053"/>
                          </a:solidFill>
                          <a:latin typeface="Arial"/>
                          <a:cs typeface="Arial"/>
                        </a:rPr>
                        <a:t>Neural </a:t>
                      </a:r>
                      <a:r>
                        <a:rPr sz="1000" dirty="0">
                          <a:solidFill>
                            <a:srgbClr val="3C1053"/>
                          </a:solidFill>
                          <a:latin typeface="Arial"/>
                          <a:cs typeface="Arial"/>
                        </a:rPr>
                        <a:t>networks,</a:t>
                      </a:r>
                      <a:r>
                        <a:rPr sz="1000" spc="-40" dirty="0">
                          <a:solidFill>
                            <a:srgbClr val="3C1053"/>
                          </a:solidFill>
                          <a:latin typeface="Arial"/>
                          <a:cs typeface="Arial"/>
                        </a:rPr>
                        <a:t> </a:t>
                      </a:r>
                      <a:r>
                        <a:rPr sz="1000" spc="-10" dirty="0">
                          <a:solidFill>
                            <a:srgbClr val="3C1053"/>
                          </a:solidFill>
                          <a:latin typeface="Arial"/>
                          <a:cs typeface="Arial"/>
                        </a:rPr>
                        <a:t>Bayesian </a:t>
                      </a:r>
                      <a:r>
                        <a:rPr sz="1000" dirty="0">
                          <a:solidFill>
                            <a:srgbClr val="3C1053"/>
                          </a:solidFill>
                          <a:latin typeface="Arial"/>
                          <a:cs typeface="Arial"/>
                        </a:rPr>
                        <a:t>models,</a:t>
                      </a:r>
                      <a:r>
                        <a:rPr sz="1000" spc="-35" dirty="0">
                          <a:solidFill>
                            <a:srgbClr val="3C1053"/>
                          </a:solidFill>
                          <a:latin typeface="Arial"/>
                          <a:cs typeface="Arial"/>
                        </a:rPr>
                        <a:t> </a:t>
                      </a:r>
                      <a:r>
                        <a:rPr sz="1000" dirty="0">
                          <a:solidFill>
                            <a:srgbClr val="3C1053"/>
                          </a:solidFill>
                          <a:latin typeface="Arial"/>
                          <a:cs typeface="Arial"/>
                        </a:rPr>
                        <a:t>Induction</a:t>
                      </a:r>
                      <a:r>
                        <a:rPr sz="1000" spc="-35" dirty="0">
                          <a:solidFill>
                            <a:srgbClr val="3C1053"/>
                          </a:solidFill>
                          <a:latin typeface="Arial"/>
                          <a:cs typeface="Arial"/>
                        </a:rPr>
                        <a:t> </a:t>
                      </a:r>
                      <a:r>
                        <a:rPr sz="1000" dirty="0">
                          <a:solidFill>
                            <a:srgbClr val="3C1053"/>
                          </a:solidFill>
                          <a:latin typeface="Arial"/>
                          <a:cs typeface="Arial"/>
                        </a:rPr>
                        <a:t>rules,</a:t>
                      </a:r>
                      <a:r>
                        <a:rPr sz="1000" spc="-35" dirty="0">
                          <a:solidFill>
                            <a:srgbClr val="3C1053"/>
                          </a:solidFill>
                          <a:latin typeface="Arial"/>
                          <a:cs typeface="Arial"/>
                        </a:rPr>
                        <a:t> </a:t>
                      </a:r>
                      <a:r>
                        <a:rPr sz="1000" spc="-50" dirty="0">
                          <a:solidFill>
                            <a:srgbClr val="3C1053"/>
                          </a:solidFill>
                          <a:latin typeface="Arial"/>
                          <a:cs typeface="Arial"/>
                        </a:rPr>
                        <a:t>K </a:t>
                      </a:r>
                      <a:r>
                        <a:rPr sz="1000" dirty="0">
                          <a:solidFill>
                            <a:srgbClr val="3C1053"/>
                          </a:solidFill>
                          <a:latin typeface="Arial"/>
                          <a:cs typeface="Arial"/>
                        </a:rPr>
                        <a:t>nearest</a:t>
                      </a:r>
                      <a:r>
                        <a:rPr sz="1000" spc="-35" dirty="0">
                          <a:solidFill>
                            <a:srgbClr val="3C1053"/>
                          </a:solidFill>
                          <a:latin typeface="Arial"/>
                          <a:cs typeface="Arial"/>
                        </a:rPr>
                        <a:t> </a:t>
                      </a:r>
                      <a:r>
                        <a:rPr sz="1000" spc="-10" dirty="0">
                          <a:solidFill>
                            <a:srgbClr val="3C1053"/>
                          </a:solidFill>
                          <a:latin typeface="Arial"/>
                          <a:cs typeface="Arial"/>
                        </a:rPr>
                        <a:t>neighbors</a:t>
                      </a:r>
                      <a:endParaRPr sz="1000">
                        <a:latin typeface="Arial"/>
                        <a:cs typeface="Arial"/>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08585">
                        <a:lnSpc>
                          <a:spcPct val="115999"/>
                        </a:lnSpc>
                        <a:spcBef>
                          <a:spcPts val="315"/>
                        </a:spcBef>
                      </a:pPr>
                      <a:r>
                        <a:rPr sz="1000" dirty="0">
                          <a:solidFill>
                            <a:srgbClr val="3C1053"/>
                          </a:solidFill>
                          <a:latin typeface="Arial"/>
                          <a:cs typeface="Arial"/>
                        </a:rPr>
                        <a:t>Assigning</a:t>
                      </a:r>
                      <a:r>
                        <a:rPr sz="1000" spc="-40" dirty="0">
                          <a:solidFill>
                            <a:srgbClr val="3C1053"/>
                          </a:solidFill>
                          <a:latin typeface="Arial"/>
                          <a:cs typeface="Arial"/>
                        </a:rPr>
                        <a:t> </a:t>
                      </a:r>
                      <a:r>
                        <a:rPr sz="1000" dirty="0">
                          <a:solidFill>
                            <a:srgbClr val="3C1053"/>
                          </a:solidFill>
                          <a:latin typeface="Arial"/>
                          <a:cs typeface="Arial"/>
                        </a:rPr>
                        <a:t>voters</a:t>
                      </a:r>
                      <a:r>
                        <a:rPr sz="1000" spc="-30" dirty="0">
                          <a:solidFill>
                            <a:srgbClr val="3C1053"/>
                          </a:solidFill>
                          <a:latin typeface="Arial"/>
                          <a:cs typeface="Arial"/>
                        </a:rPr>
                        <a:t> </a:t>
                      </a:r>
                      <a:r>
                        <a:rPr sz="1000" dirty="0">
                          <a:solidFill>
                            <a:srgbClr val="3C1053"/>
                          </a:solidFill>
                          <a:latin typeface="Arial"/>
                          <a:cs typeface="Arial"/>
                        </a:rPr>
                        <a:t>into</a:t>
                      </a:r>
                      <a:r>
                        <a:rPr sz="1000" spc="-35" dirty="0">
                          <a:solidFill>
                            <a:srgbClr val="3C1053"/>
                          </a:solidFill>
                          <a:latin typeface="Arial"/>
                          <a:cs typeface="Arial"/>
                        </a:rPr>
                        <a:t> </a:t>
                      </a:r>
                      <a:r>
                        <a:rPr sz="1000" dirty="0">
                          <a:solidFill>
                            <a:srgbClr val="3C1053"/>
                          </a:solidFill>
                          <a:latin typeface="Arial"/>
                          <a:cs typeface="Arial"/>
                        </a:rPr>
                        <a:t>known</a:t>
                      </a:r>
                      <a:r>
                        <a:rPr sz="1000" spc="-35" dirty="0">
                          <a:solidFill>
                            <a:srgbClr val="3C1053"/>
                          </a:solidFill>
                          <a:latin typeface="Arial"/>
                          <a:cs typeface="Arial"/>
                        </a:rPr>
                        <a:t> </a:t>
                      </a:r>
                      <a:r>
                        <a:rPr sz="1000" dirty="0">
                          <a:solidFill>
                            <a:srgbClr val="3C1053"/>
                          </a:solidFill>
                          <a:latin typeface="Arial"/>
                          <a:cs typeface="Arial"/>
                        </a:rPr>
                        <a:t>buckets</a:t>
                      </a:r>
                      <a:r>
                        <a:rPr sz="1000" spc="-30" dirty="0">
                          <a:solidFill>
                            <a:srgbClr val="3C1053"/>
                          </a:solidFill>
                          <a:latin typeface="Arial"/>
                          <a:cs typeface="Arial"/>
                        </a:rPr>
                        <a:t> </a:t>
                      </a:r>
                      <a:r>
                        <a:rPr sz="1000" spc="-25" dirty="0">
                          <a:solidFill>
                            <a:srgbClr val="3C1053"/>
                          </a:solidFill>
                          <a:latin typeface="Arial"/>
                          <a:cs typeface="Arial"/>
                        </a:rPr>
                        <a:t>by </a:t>
                      </a:r>
                      <a:r>
                        <a:rPr sz="1000" dirty="0">
                          <a:solidFill>
                            <a:srgbClr val="3C1053"/>
                          </a:solidFill>
                          <a:latin typeface="Arial"/>
                          <a:cs typeface="Arial"/>
                        </a:rPr>
                        <a:t>political</a:t>
                      </a:r>
                      <a:r>
                        <a:rPr sz="1000" spc="-35" dirty="0">
                          <a:solidFill>
                            <a:srgbClr val="3C1053"/>
                          </a:solidFill>
                          <a:latin typeface="Arial"/>
                          <a:cs typeface="Arial"/>
                        </a:rPr>
                        <a:t> </a:t>
                      </a:r>
                      <a:r>
                        <a:rPr sz="1000" dirty="0">
                          <a:solidFill>
                            <a:srgbClr val="3C1053"/>
                          </a:solidFill>
                          <a:latin typeface="Arial"/>
                          <a:cs typeface="Arial"/>
                        </a:rPr>
                        <a:t>parties</a:t>
                      </a:r>
                      <a:r>
                        <a:rPr sz="1000" spc="-30" dirty="0">
                          <a:solidFill>
                            <a:srgbClr val="3C1053"/>
                          </a:solidFill>
                          <a:latin typeface="Arial"/>
                          <a:cs typeface="Arial"/>
                        </a:rPr>
                        <a:t> </a:t>
                      </a:r>
                      <a:r>
                        <a:rPr sz="1000" dirty="0">
                          <a:solidFill>
                            <a:srgbClr val="3C1053"/>
                          </a:solidFill>
                          <a:latin typeface="Arial"/>
                          <a:cs typeface="Arial"/>
                        </a:rPr>
                        <a:t>eg:</a:t>
                      </a:r>
                      <a:r>
                        <a:rPr sz="1000" spc="-40" dirty="0">
                          <a:solidFill>
                            <a:srgbClr val="3C1053"/>
                          </a:solidFill>
                          <a:latin typeface="Arial"/>
                          <a:cs typeface="Arial"/>
                        </a:rPr>
                        <a:t> </a:t>
                      </a:r>
                      <a:r>
                        <a:rPr sz="1000" dirty="0">
                          <a:solidFill>
                            <a:srgbClr val="3C1053"/>
                          </a:solidFill>
                          <a:latin typeface="Arial"/>
                          <a:cs typeface="Arial"/>
                        </a:rPr>
                        <a:t>soccer</a:t>
                      </a:r>
                      <a:r>
                        <a:rPr sz="1000" spc="-30" dirty="0">
                          <a:solidFill>
                            <a:srgbClr val="3C1053"/>
                          </a:solidFill>
                          <a:latin typeface="Arial"/>
                          <a:cs typeface="Arial"/>
                        </a:rPr>
                        <a:t> </a:t>
                      </a:r>
                      <a:r>
                        <a:rPr sz="1000" spc="-10" dirty="0">
                          <a:solidFill>
                            <a:srgbClr val="3C1053"/>
                          </a:solidFill>
                          <a:latin typeface="Arial"/>
                          <a:cs typeface="Arial"/>
                        </a:rPr>
                        <a:t>moms.</a:t>
                      </a:r>
                      <a:endParaRPr sz="1000">
                        <a:latin typeface="Arial"/>
                        <a:cs typeface="Arial"/>
                      </a:endParaRPr>
                    </a:p>
                    <a:p>
                      <a:pPr marL="131445" marR="249554">
                        <a:lnSpc>
                          <a:spcPts val="1420"/>
                        </a:lnSpc>
                        <a:spcBef>
                          <a:spcPts val="55"/>
                        </a:spcBef>
                      </a:pPr>
                      <a:r>
                        <a:rPr sz="1000" dirty="0">
                          <a:solidFill>
                            <a:srgbClr val="3C1053"/>
                          </a:solidFill>
                          <a:latin typeface="Arial"/>
                          <a:cs typeface="Arial"/>
                        </a:rPr>
                        <a:t>Bucketing</a:t>
                      </a:r>
                      <a:r>
                        <a:rPr sz="1000" spc="-35" dirty="0">
                          <a:solidFill>
                            <a:srgbClr val="3C1053"/>
                          </a:solidFill>
                          <a:latin typeface="Arial"/>
                          <a:cs typeface="Arial"/>
                        </a:rPr>
                        <a:t> </a:t>
                      </a:r>
                      <a:r>
                        <a:rPr sz="1000" dirty="0">
                          <a:solidFill>
                            <a:srgbClr val="3C1053"/>
                          </a:solidFill>
                          <a:latin typeface="Arial"/>
                          <a:cs typeface="Arial"/>
                        </a:rPr>
                        <a:t>new</a:t>
                      </a:r>
                      <a:r>
                        <a:rPr sz="1000" spc="-20" dirty="0">
                          <a:solidFill>
                            <a:srgbClr val="3C1053"/>
                          </a:solidFill>
                          <a:latin typeface="Arial"/>
                          <a:cs typeface="Arial"/>
                        </a:rPr>
                        <a:t> </a:t>
                      </a:r>
                      <a:r>
                        <a:rPr sz="1000" dirty="0">
                          <a:solidFill>
                            <a:srgbClr val="3C1053"/>
                          </a:solidFill>
                          <a:latin typeface="Arial"/>
                          <a:cs typeface="Arial"/>
                        </a:rPr>
                        <a:t>customers</a:t>
                      </a:r>
                      <a:r>
                        <a:rPr sz="1000" spc="-25" dirty="0">
                          <a:solidFill>
                            <a:srgbClr val="3C1053"/>
                          </a:solidFill>
                          <a:latin typeface="Arial"/>
                          <a:cs typeface="Arial"/>
                        </a:rPr>
                        <a:t> </a:t>
                      </a:r>
                      <a:r>
                        <a:rPr sz="1000" dirty="0">
                          <a:solidFill>
                            <a:srgbClr val="3C1053"/>
                          </a:solidFill>
                          <a:latin typeface="Arial"/>
                          <a:cs typeface="Arial"/>
                        </a:rPr>
                        <a:t>into</a:t>
                      </a:r>
                      <a:r>
                        <a:rPr sz="1000" spc="-30" dirty="0">
                          <a:solidFill>
                            <a:srgbClr val="3C1053"/>
                          </a:solidFill>
                          <a:latin typeface="Arial"/>
                          <a:cs typeface="Arial"/>
                        </a:rPr>
                        <a:t> </a:t>
                      </a:r>
                      <a:r>
                        <a:rPr sz="1000" dirty="0">
                          <a:solidFill>
                            <a:srgbClr val="3C1053"/>
                          </a:solidFill>
                          <a:latin typeface="Arial"/>
                          <a:cs typeface="Arial"/>
                        </a:rPr>
                        <a:t>one</a:t>
                      </a:r>
                      <a:r>
                        <a:rPr sz="1000" spc="-30" dirty="0">
                          <a:solidFill>
                            <a:srgbClr val="3C1053"/>
                          </a:solidFill>
                          <a:latin typeface="Arial"/>
                          <a:cs typeface="Arial"/>
                        </a:rPr>
                        <a:t> </a:t>
                      </a:r>
                      <a:r>
                        <a:rPr sz="1000" spc="-25" dirty="0">
                          <a:solidFill>
                            <a:srgbClr val="3C1053"/>
                          </a:solidFill>
                          <a:latin typeface="Arial"/>
                          <a:cs typeface="Arial"/>
                        </a:rPr>
                        <a:t>of </a:t>
                      </a:r>
                      <a:r>
                        <a:rPr sz="1000" dirty="0">
                          <a:solidFill>
                            <a:srgbClr val="3C1053"/>
                          </a:solidFill>
                          <a:latin typeface="Arial"/>
                          <a:cs typeface="Arial"/>
                        </a:rPr>
                        <a:t>known</a:t>
                      </a:r>
                      <a:r>
                        <a:rPr sz="1000" spc="-45" dirty="0">
                          <a:solidFill>
                            <a:srgbClr val="3C1053"/>
                          </a:solidFill>
                          <a:latin typeface="Arial"/>
                          <a:cs typeface="Arial"/>
                        </a:rPr>
                        <a:t> </a:t>
                      </a:r>
                      <a:r>
                        <a:rPr sz="1000" dirty="0">
                          <a:solidFill>
                            <a:srgbClr val="3C1053"/>
                          </a:solidFill>
                          <a:latin typeface="Arial"/>
                          <a:cs typeface="Arial"/>
                        </a:rPr>
                        <a:t>customer</a:t>
                      </a:r>
                      <a:r>
                        <a:rPr sz="1000" spc="-35" dirty="0">
                          <a:solidFill>
                            <a:srgbClr val="3C1053"/>
                          </a:solidFill>
                          <a:latin typeface="Arial"/>
                          <a:cs typeface="Arial"/>
                        </a:rPr>
                        <a:t> </a:t>
                      </a:r>
                      <a:r>
                        <a:rPr sz="1000" spc="-10" dirty="0">
                          <a:solidFill>
                            <a:srgbClr val="3C1053"/>
                          </a:solidFill>
                          <a:latin typeface="Arial"/>
                          <a:cs typeface="Arial"/>
                        </a:rPr>
                        <a:t>groups.</a:t>
                      </a:r>
                      <a:endParaRPr sz="1000">
                        <a:latin typeface="Arial"/>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75665">
                <a:tc>
                  <a:txBody>
                    <a:bodyPr/>
                    <a:lstStyle/>
                    <a:p>
                      <a:pPr marL="131445">
                        <a:lnSpc>
                          <a:spcPct val="100000"/>
                        </a:lnSpc>
                        <a:spcBef>
                          <a:spcPts val="500"/>
                        </a:spcBef>
                      </a:pPr>
                      <a:r>
                        <a:rPr sz="1000" spc="-10" dirty="0">
                          <a:solidFill>
                            <a:srgbClr val="3C1053"/>
                          </a:solidFill>
                          <a:latin typeface="Arial"/>
                          <a:cs typeface="Arial"/>
                        </a:rPr>
                        <a:t>Regression</a:t>
                      </a:r>
                      <a:endParaRPr sz="10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71755">
                        <a:lnSpc>
                          <a:spcPct val="116700"/>
                        </a:lnSpc>
                        <a:spcBef>
                          <a:spcPts val="300"/>
                        </a:spcBef>
                      </a:pPr>
                      <a:r>
                        <a:rPr sz="1000" dirty="0">
                          <a:solidFill>
                            <a:srgbClr val="3C1053"/>
                          </a:solidFill>
                          <a:latin typeface="Arial"/>
                          <a:cs typeface="Arial"/>
                        </a:rPr>
                        <a:t>Predict</a:t>
                      </a:r>
                      <a:r>
                        <a:rPr sz="1000" spc="-35" dirty="0">
                          <a:solidFill>
                            <a:srgbClr val="3C1053"/>
                          </a:solidFill>
                          <a:latin typeface="Arial"/>
                          <a:cs typeface="Arial"/>
                        </a:rPr>
                        <a:t> </a:t>
                      </a:r>
                      <a:r>
                        <a:rPr sz="1000" dirty="0">
                          <a:solidFill>
                            <a:srgbClr val="3C1053"/>
                          </a:solidFill>
                          <a:latin typeface="Arial"/>
                          <a:cs typeface="Arial"/>
                        </a:rPr>
                        <a:t>the</a:t>
                      </a:r>
                      <a:r>
                        <a:rPr sz="1000" spc="-30" dirty="0">
                          <a:solidFill>
                            <a:srgbClr val="3C1053"/>
                          </a:solidFill>
                          <a:latin typeface="Arial"/>
                          <a:cs typeface="Arial"/>
                        </a:rPr>
                        <a:t> </a:t>
                      </a:r>
                      <a:r>
                        <a:rPr sz="1000" dirty="0">
                          <a:solidFill>
                            <a:srgbClr val="3C1053"/>
                          </a:solidFill>
                          <a:latin typeface="Arial"/>
                          <a:cs typeface="Arial"/>
                        </a:rPr>
                        <a:t>numeric</a:t>
                      </a:r>
                      <a:r>
                        <a:rPr sz="1000" spc="-25" dirty="0">
                          <a:solidFill>
                            <a:srgbClr val="3C1053"/>
                          </a:solidFill>
                          <a:latin typeface="Arial"/>
                          <a:cs typeface="Arial"/>
                        </a:rPr>
                        <a:t> </a:t>
                      </a:r>
                      <a:r>
                        <a:rPr sz="1000" dirty="0">
                          <a:solidFill>
                            <a:srgbClr val="3C1053"/>
                          </a:solidFill>
                          <a:latin typeface="Arial"/>
                          <a:cs typeface="Arial"/>
                        </a:rPr>
                        <a:t>target</a:t>
                      </a:r>
                      <a:r>
                        <a:rPr sz="1000" spc="-30" dirty="0">
                          <a:solidFill>
                            <a:srgbClr val="3C1053"/>
                          </a:solidFill>
                          <a:latin typeface="Arial"/>
                          <a:cs typeface="Arial"/>
                        </a:rPr>
                        <a:t> </a:t>
                      </a:r>
                      <a:r>
                        <a:rPr sz="1000" dirty="0">
                          <a:solidFill>
                            <a:srgbClr val="3C1053"/>
                          </a:solidFill>
                          <a:latin typeface="Arial"/>
                          <a:cs typeface="Arial"/>
                        </a:rPr>
                        <a:t>label</a:t>
                      </a:r>
                      <a:r>
                        <a:rPr sz="1000" spc="-20" dirty="0">
                          <a:solidFill>
                            <a:srgbClr val="3C1053"/>
                          </a:solidFill>
                          <a:latin typeface="Arial"/>
                          <a:cs typeface="Arial"/>
                        </a:rPr>
                        <a:t> </a:t>
                      </a:r>
                      <a:r>
                        <a:rPr sz="1000" spc="-25" dirty="0">
                          <a:solidFill>
                            <a:srgbClr val="3C1053"/>
                          </a:solidFill>
                          <a:latin typeface="Arial"/>
                          <a:cs typeface="Arial"/>
                        </a:rPr>
                        <a:t>of </a:t>
                      </a:r>
                      <a:r>
                        <a:rPr sz="1000" dirty="0">
                          <a:solidFill>
                            <a:srgbClr val="3C1053"/>
                          </a:solidFill>
                          <a:latin typeface="Arial"/>
                          <a:cs typeface="Arial"/>
                        </a:rPr>
                        <a:t>a</a:t>
                      </a:r>
                      <a:r>
                        <a:rPr sz="1000" spc="-25" dirty="0">
                          <a:solidFill>
                            <a:srgbClr val="3C1053"/>
                          </a:solidFill>
                          <a:latin typeface="Arial"/>
                          <a:cs typeface="Arial"/>
                        </a:rPr>
                        <a:t>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point.</a:t>
                      </a:r>
                      <a:r>
                        <a:rPr sz="1000" spc="-20" dirty="0">
                          <a:solidFill>
                            <a:srgbClr val="3C1053"/>
                          </a:solidFill>
                          <a:latin typeface="Arial"/>
                          <a:cs typeface="Arial"/>
                        </a:rPr>
                        <a:t> </a:t>
                      </a:r>
                      <a:r>
                        <a:rPr sz="1000" dirty="0">
                          <a:solidFill>
                            <a:srgbClr val="3C1053"/>
                          </a:solidFill>
                          <a:latin typeface="Arial"/>
                          <a:cs typeface="Arial"/>
                        </a:rPr>
                        <a:t>The</a:t>
                      </a:r>
                      <a:r>
                        <a:rPr sz="1000" spc="-20" dirty="0">
                          <a:solidFill>
                            <a:srgbClr val="3C1053"/>
                          </a:solidFill>
                          <a:latin typeface="Arial"/>
                          <a:cs typeface="Arial"/>
                        </a:rPr>
                        <a:t> </a:t>
                      </a:r>
                      <a:r>
                        <a:rPr sz="1000" dirty="0">
                          <a:solidFill>
                            <a:srgbClr val="3C1053"/>
                          </a:solidFill>
                          <a:latin typeface="Arial"/>
                          <a:cs typeface="Arial"/>
                        </a:rPr>
                        <a:t>prediction</a:t>
                      </a:r>
                      <a:r>
                        <a:rPr sz="1000" spc="-25" dirty="0">
                          <a:solidFill>
                            <a:srgbClr val="3C1053"/>
                          </a:solidFill>
                          <a:latin typeface="Arial"/>
                          <a:cs typeface="Arial"/>
                        </a:rPr>
                        <a:t> </a:t>
                      </a:r>
                      <a:r>
                        <a:rPr sz="1000" spc="-20" dirty="0">
                          <a:solidFill>
                            <a:srgbClr val="3C1053"/>
                          </a:solidFill>
                          <a:latin typeface="Arial"/>
                          <a:cs typeface="Arial"/>
                        </a:rPr>
                        <a:t>will</a:t>
                      </a:r>
                      <a:r>
                        <a:rPr sz="1000" spc="500" dirty="0">
                          <a:solidFill>
                            <a:srgbClr val="3C1053"/>
                          </a:solidFill>
                          <a:latin typeface="Arial"/>
                          <a:cs typeface="Arial"/>
                        </a:rPr>
                        <a:t> </a:t>
                      </a:r>
                      <a:r>
                        <a:rPr sz="1000" dirty="0">
                          <a:solidFill>
                            <a:srgbClr val="3C1053"/>
                          </a:solidFill>
                          <a:latin typeface="Arial"/>
                          <a:cs typeface="Arial"/>
                        </a:rPr>
                        <a:t>be</a:t>
                      </a:r>
                      <a:r>
                        <a:rPr sz="1000" spc="-25" dirty="0">
                          <a:solidFill>
                            <a:srgbClr val="3C1053"/>
                          </a:solidFill>
                          <a:latin typeface="Arial"/>
                          <a:cs typeface="Arial"/>
                        </a:rPr>
                        <a:t>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0" dirty="0">
                          <a:solidFill>
                            <a:srgbClr val="3C1053"/>
                          </a:solidFill>
                          <a:latin typeface="Arial"/>
                          <a:cs typeface="Arial"/>
                        </a:rPr>
                        <a:t> </a:t>
                      </a:r>
                      <a:r>
                        <a:rPr sz="1000" dirty="0">
                          <a:solidFill>
                            <a:srgbClr val="3C1053"/>
                          </a:solidFill>
                          <a:latin typeface="Arial"/>
                          <a:cs typeface="Arial"/>
                        </a:rPr>
                        <a:t>learning</a:t>
                      </a:r>
                      <a:r>
                        <a:rPr sz="1000" spc="-25" dirty="0">
                          <a:solidFill>
                            <a:srgbClr val="3C1053"/>
                          </a:solidFill>
                          <a:latin typeface="Arial"/>
                          <a:cs typeface="Arial"/>
                        </a:rPr>
                        <a:t> </a:t>
                      </a:r>
                      <a:r>
                        <a:rPr sz="1000" dirty="0">
                          <a:solidFill>
                            <a:srgbClr val="3C1053"/>
                          </a:solidFill>
                          <a:latin typeface="Arial"/>
                          <a:cs typeface="Arial"/>
                        </a:rPr>
                        <a:t>from</a:t>
                      </a:r>
                      <a:r>
                        <a:rPr sz="1000" spc="-15" dirty="0">
                          <a:solidFill>
                            <a:srgbClr val="3C1053"/>
                          </a:solidFill>
                          <a:latin typeface="Arial"/>
                          <a:cs typeface="Arial"/>
                        </a:rPr>
                        <a:t> </a:t>
                      </a:r>
                      <a:r>
                        <a:rPr sz="1000" spc="-10" dirty="0">
                          <a:solidFill>
                            <a:srgbClr val="3C1053"/>
                          </a:solidFill>
                          <a:latin typeface="Arial"/>
                          <a:cs typeface="Arial"/>
                        </a:rPr>
                        <a:t>known </a:t>
                      </a:r>
                      <a:r>
                        <a:rPr sz="1000" dirty="0">
                          <a:solidFill>
                            <a:srgbClr val="3C1053"/>
                          </a:solidFill>
                          <a:latin typeface="Arial"/>
                          <a:cs typeface="Arial"/>
                        </a:rPr>
                        <a:t>data</a:t>
                      </a:r>
                      <a:r>
                        <a:rPr sz="1000" spc="-20" dirty="0">
                          <a:solidFill>
                            <a:srgbClr val="3C1053"/>
                          </a:solidFill>
                          <a:latin typeface="Arial"/>
                          <a:cs typeface="Arial"/>
                        </a:rPr>
                        <a:t> set.</a:t>
                      </a:r>
                      <a:endParaRPr sz="1000">
                        <a:latin typeface="Arial"/>
                        <a:cs typeface="Arial"/>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64135">
                        <a:lnSpc>
                          <a:spcPct val="115999"/>
                        </a:lnSpc>
                        <a:spcBef>
                          <a:spcPts val="310"/>
                        </a:spcBef>
                      </a:pPr>
                      <a:r>
                        <a:rPr sz="1000" dirty="0">
                          <a:solidFill>
                            <a:srgbClr val="3C1053"/>
                          </a:solidFill>
                          <a:latin typeface="Arial"/>
                          <a:cs typeface="Arial"/>
                        </a:rPr>
                        <a:t>Linear</a:t>
                      </a:r>
                      <a:r>
                        <a:rPr sz="1000" spc="-45" dirty="0">
                          <a:solidFill>
                            <a:srgbClr val="3C1053"/>
                          </a:solidFill>
                          <a:latin typeface="Arial"/>
                          <a:cs typeface="Arial"/>
                        </a:rPr>
                        <a:t> </a:t>
                      </a:r>
                      <a:r>
                        <a:rPr sz="1000" dirty="0">
                          <a:solidFill>
                            <a:srgbClr val="3C1053"/>
                          </a:solidFill>
                          <a:latin typeface="Arial"/>
                          <a:cs typeface="Arial"/>
                        </a:rPr>
                        <a:t>regression,</a:t>
                      </a:r>
                      <a:r>
                        <a:rPr sz="1000" spc="-50" dirty="0">
                          <a:solidFill>
                            <a:srgbClr val="3C1053"/>
                          </a:solidFill>
                          <a:latin typeface="Arial"/>
                          <a:cs typeface="Arial"/>
                        </a:rPr>
                        <a:t> </a:t>
                      </a:r>
                      <a:r>
                        <a:rPr sz="1000" spc="-10" dirty="0">
                          <a:solidFill>
                            <a:srgbClr val="3C1053"/>
                          </a:solidFill>
                          <a:latin typeface="Arial"/>
                          <a:cs typeface="Arial"/>
                        </a:rPr>
                        <a:t>Logistic regression</a:t>
                      </a:r>
                      <a:endParaRPr sz="100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77800">
                        <a:lnSpc>
                          <a:spcPct val="115999"/>
                        </a:lnSpc>
                        <a:spcBef>
                          <a:spcPts val="310"/>
                        </a:spcBef>
                      </a:pPr>
                      <a:r>
                        <a:rPr sz="1000" dirty="0">
                          <a:solidFill>
                            <a:srgbClr val="3C1053"/>
                          </a:solidFill>
                          <a:latin typeface="Arial"/>
                          <a:cs typeface="Arial"/>
                        </a:rPr>
                        <a:t>Predicting</a:t>
                      </a:r>
                      <a:r>
                        <a:rPr sz="1000" spc="-40" dirty="0">
                          <a:solidFill>
                            <a:srgbClr val="3C1053"/>
                          </a:solidFill>
                          <a:latin typeface="Arial"/>
                          <a:cs typeface="Arial"/>
                        </a:rPr>
                        <a:t> </a:t>
                      </a:r>
                      <a:r>
                        <a:rPr sz="1000" dirty="0">
                          <a:solidFill>
                            <a:srgbClr val="3C1053"/>
                          </a:solidFill>
                          <a:latin typeface="Arial"/>
                          <a:cs typeface="Arial"/>
                        </a:rPr>
                        <a:t>unemployment</a:t>
                      </a:r>
                      <a:r>
                        <a:rPr sz="1000" spc="-35" dirty="0">
                          <a:solidFill>
                            <a:srgbClr val="3C1053"/>
                          </a:solidFill>
                          <a:latin typeface="Arial"/>
                          <a:cs typeface="Arial"/>
                        </a:rPr>
                        <a:t> </a:t>
                      </a:r>
                      <a:r>
                        <a:rPr sz="1000" dirty="0">
                          <a:solidFill>
                            <a:srgbClr val="3C1053"/>
                          </a:solidFill>
                          <a:latin typeface="Arial"/>
                          <a:cs typeface="Arial"/>
                        </a:rPr>
                        <a:t>rate</a:t>
                      </a:r>
                      <a:r>
                        <a:rPr sz="1000" spc="-40" dirty="0">
                          <a:solidFill>
                            <a:srgbClr val="3C1053"/>
                          </a:solidFill>
                          <a:latin typeface="Arial"/>
                          <a:cs typeface="Arial"/>
                        </a:rPr>
                        <a:t> </a:t>
                      </a:r>
                      <a:r>
                        <a:rPr sz="1000" dirty="0">
                          <a:solidFill>
                            <a:srgbClr val="3C1053"/>
                          </a:solidFill>
                          <a:latin typeface="Arial"/>
                          <a:cs typeface="Arial"/>
                        </a:rPr>
                        <a:t>for</a:t>
                      </a:r>
                      <a:r>
                        <a:rPr sz="1000" spc="-30" dirty="0">
                          <a:solidFill>
                            <a:srgbClr val="3C1053"/>
                          </a:solidFill>
                          <a:latin typeface="Arial"/>
                          <a:cs typeface="Arial"/>
                        </a:rPr>
                        <a:t> </a:t>
                      </a:r>
                      <a:r>
                        <a:rPr sz="1000" spc="-20" dirty="0">
                          <a:solidFill>
                            <a:srgbClr val="3C1053"/>
                          </a:solidFill>
                          <a:latin typeface="Arial"/>
                          <a:cs typeface="Arial"/>
                        </a:rPr>
                        <a:t>next </a:t>
                      </a:r>
                      <a:r>
                        <a:rPr sz="1000" dirty="0">
                          <a:solidFill>
                            <a:srgbClr val="3C1053"/>
                          </a:solidFill>
                          <a:latin typeface="Arial"/>
                          <a:cs typeface="Arial"/>
                        </a:rPr>
                        <a:t>year.</a:t>
                      </a:r>
                      <a:r>
                        <a:rPr sz="1000" spc="-45" dirty="0">
                          <a:solidFill>
                            <a:srgbClr val="3C1053"/>
                          </a:solidFill>
                          <a:latin typeface="Arial"/>
                          <a:cs typeface="Arial"/>
                        </a:rPr>
                        <a:t> </a:t>
                      </a:r>
                      <a:r>
                        <a:rPr sz="1000" dirty="0">
                          <a:solidFill>
                            <a:srgbClr val="3C1053"/>
                          </a:solidFill>
                          <a:latin typeface="Arial"/>
                          <a:cs typeface="Arial"/>
                        </a:rPr>
                        <a:t>Estimating</a:t>
                      </a:r>
                      <a:r>
                        <a:rPr sz="1000" spc="-45" dirty="0">
                          <a:solidFill>
                            <a:srgbClr val="3C1053"/>
                          </a:solidFill>
                          <a:latin typeface="Arial"/>
                          <a:cs typeface="Arial"/>
                        </a:rPr>
                        <a:t> </a:t>
                      </a:r>
                      <a:r>
                        <a:rPr sz="1000" dirty="0">
                          <a:solidFill>
                            <a:srgbClr val="3C1053"/>
                          </a:solidFill>
                          <a:latin typeface="Arial"/>
                          <a:cs typeface="Arial"/>
                        </a:rPr>
                        <a:t>insurance</a:t>
                      </a:r>
                      <a:r>
                        <a:rPr sz="1000" spc="-45" dirty="0">
                          <a:solidFill>
                            <a:srgbClr val="3C1053"/>
                          </a:solidFill>
                          <a:latin typeface="Arial"/>
                          <a:cs typeface="Arial"/>
                        </a:rPr>
                        <a:t> </a:t>
                      </a:r>
                      <a:r>
                        <a:rPr sz="1000" spc="-10" dirty="0">
                          <a:solidFill>
                            <a:srgbClr val="3C1053"/>
                          </a:solidFill>
                          <a:latin typeface="Arial"/>
                          <a:cs typeface="Arial"/>
                        </a:rPr>
                        <a:t>premium.</a:t>
                      </a:r>
                      <a:endParaRPr sz="100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95325">
                <a:tc>
                  <a:txBody>
                    <a:bodyPr/>
                    <a:lstStyle/>
                    <a:p>
                      <a:pPr marL="131445">
                        <a:lnSpc>
                          <a:spcPct val="100000"/>
                        </a:lnSpc>
                        <a:spcBef>
                          <a:spcPts val="495"/>
                        </a:spcBef>
                      </a:pPr>
                      <a:r>
                        <a:rPr sz="1000" dirty="0">
                          <a:solidFill>
                            <a:srgbClr val="3C1053"/>
                          </a:solidFill>
                          <a:latin typeface="Arial"/>
                          <a:cs typeface="Arial"/>
                        </a:rPr>
                        <a:t>Anomaly</a:t>
                      </a:r>
                      <a:r>
                        <a:rPr sz="1000" spc="-40" dirty="0">
                          <a:solidFill>
                            <a:srgbClr val="3C1053"/>
                          </a:solidFill>
                          <a:latin typeface="Arial"/>
                          <a:cs typeface="Arial"/>
                        </a:rPr>
                        <a:t> </a:t>
                      </a:r>
                      <a:r>
                        <a:rPr sz="1000" spc="-10" dirty="0">
                          <a:solidFill>
                            <a:srgbClr val="3C1053"/>
                          </a:solidFill>
                          <a:latin typeface="Arial"/>
                          <a:cs typeface="Arial"/>
                        </a:rPr>
                        <a:t>detection</a:t>
                      </a:r>
                      <a:endParaRPr sz="1000">
                        <a:latin typeface="Arial"/>
                        <a:cs typeface="Arial"/>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95250">
                        <a:lnSpc>
                          <a:spcPct val="117000"/>
                        </a:lnSpc>
                        <a:spcBef>
                          <a:spcPts val="290"/>
                        </a:spcBef>
                      </a:pPr>
                      <a:r>
                        <a:rPr sz="1000" dirty="0">
                          <a:solidFill>
                            <a:srgbClr val="3C1053"/>
                          </a:solidFill>
                          <a:latin typeface="Arial"/>
                          <a:cs typeface="Arial"/>
                        </a:rPr>
                        <a:t>Predict</a:t>
                      </a:r>
                      <a:r>
                        <a:rPr sz="1000" spc="-20" dirty="0">
                          <a:solidFill>
                            <a:srgbClr val="3C1053"/>
                          </a:solidFill>
                          <a:latin typeface="Arial"/>
                          <a:cs typeface="Arial"/>
                        </a:rPr>
                        <a:t> </a:t>
                      </a:r>
                      <a:r>
                        <a:rPr sz="1000" dirty="0">
                          <a:solidFill>
                            <a:srgbClr val="3C1053"/>
                          </a:solidFill>
                          <a:latin typeface="Arial"/>
                          <a:cs typeface="Arial"/>
                        </a:rPr>
                        <a:t>if</a:t>
                      </a:r>
                      <a:r>
                        <a:rPr sz="1000" spc="-15" dirty="0">
                          <a:solidFill>
                            <a:srgbClr val="3C1053"/>
                          </a:solidFill>
                          <a:latin typeface="Arial"/>
                          <a:cs typeface="Arial"/>
                        </a:rPr>
                        <a:t> </a:t>
                      </a:r>
                      <a:r>
                        <a:rPr sz="1000" dirty="0">
                          <a:solidFill>
                            <a:srgbClr val="3C1053"/>
                          </a:solidFill>
                          <a:latin typeface="Arial"/>
                          <a:cs typeface="Arial"/>
                        </a:rPr>
                        <a:t>a</a:t>
                      </a:r>
                      <a:r>
                        <a:rPr sz="1000" spc="-15" dirty="0">
                          <a:solidFill>
                            <a:srgbClr val="3C1053"/>
                          </a:solidFill>
                          <a:latin typeface="Arial"/>
                          <a:cs typeface="Arial"/>
                        </a:rPr>
                        <a:t>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point</a:t>
                      </a:r>
                      <a:r>
                        <a:rPr sz="1000" spc="-15" dirty="0">
                          <a:solidFill>
                            <a:srgbClr val="3C1053"/>
                          </a:solidFill>
                          <a:latin typeface="Arial"/>
                          <a:cs typeface="Arial"/>
                        </a:rPr>
                        <a:t> </a:t>
                      </a:r>
                      <a:r>
                        <a:rPr sz="1000" dirty="0">
                          <a:solidFill>
                            <a:srgbClr val="3C1053"/>
                          </a:solidFill>
                          <a:latin typeface="Arial"/>
                          <a:cs typeface="Arial"/>
                        </a:rPr>
                        <a:t>is</a:t>
                      </a:r>
                      <a:r>
                        <a:rPr sz="1000" spc="-10" dirty="0">
                          <a:solidFill>
                            <a:srgbClr val="3C1053"/>
                          </a:solidFill>
                          <a:latin typeface="Arial"/>
                          <a:cs typeface="Arial"/>
                        </a:rPr>
                        <a:t> </a:t>
                      </a:r>
                      <a:r>
                        <a:rPr sz="1000" dirty="0">
                          <a:solidFill>
                            <a:srgbClr val="3C1053"/>
                          </a:solidFill>
                          <a:latin typeface="Arial"/>
                          <a:cs typeface="Arial"/>
                        </a:rPr>
                        <a:t>an</a:t>
                      </a:r>
                      <a:r>
                        <a:rPr sz="1000" spc="-20" dirty="0">
                          <a:solidFill>
                            <a:srgbClr val="3C1053"/>
                          </a:solidFill>
                          <a:latin typeface="Arial"/>
                          <a:cs typeface="Arial"/>
                        </a:rPr>
                        <a:t> </a:t>
                      </a:r>
                      <a:r>
                        <a:rPr sz="1000" spc="-10" dirty="0">
                          <a:solidFill>
                            <a:srgbClr val="3C1053"/>
                          </a:solidFill>
                          <a:latin typeface="Arial"/>
                          <a:cs typeface="Arial"/>
                        </a:rPr>
                        <a:t>outlier </a:t>
                      </a:r>
                      <a:r>
                        <a:rPr sz="1000" dirty="0">
                          <a:solidFill>
                            <a:srgbClr val="3C1053"/>
                          </a:solidFill>
                          <a:latin typeface="Arial"/>
                          <a:cs typeface="Arial"/>
                        </a:rPr>
                        <a:t>compared</a:t>
                      </a:r>
                      <a:r>
                        <a:rPr sz="1000" spc="-30" dirty="0">
                          <a:solidFill>
                            <a:srgbClr val="3C1053"/>
                          </a:solidFill>
                          <a:latin typeface="Arial"/>
                          <a:cs typeface="Arial"/>
                        </a:rPr>
                        <a:t> </a:t>
                      </a:r>
                      <a:r>
                        <a:rPr sz="1000" dirty="0">
                          <a:solidFill>
                            <a:srgbClr val="3C1053"/>
                          </a:solidFill>
                          <a:latin typeface="Arial"/>
                          <a:cs typeface="Arial"/>
                        </a:rPr>
                        <a:t>to</a:t>
                      </a:r>
                      <a:r>
                        <a:rPr sz="1000" spc="-25" dirty="0">
                          <a:solidFill>
                            <a:srgbClr val="3C1053"/>
                          </a:solidFill>
                          <a:latin typeface="Arial"/>
                          <a:cs typeface="Arial"/>
                        </a:rPr>
                        <a:t> </a:t>
                      </a:r>
                      <a:r>
                        <a:rPr sz="1000" dirty="0">
                          <a:solidFill>
                            <a:srgbClr val="3C1053"/>
                          </a:solidFill>
                          <a:latin typeface="Arial"/>
                          <a:cs typeface="Arial"/>
                        </a:rPr>
                        <a:t>other</a:t>
                      </a:r>
                      <a:r>
                        <a:rPr sz="1000" spc="-2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dirty="0">
                          <a:solidFill>
                            <a:srgbClr val="3C1053"/>
                          </a:solidFill>
                          <a:latin typeface="Arial"/>
                          <a:cs typeface="Arial"/>
                        </a:rPr>
                        <a:t>points</a:t>
                      </a:r>
                      <a:r>
                        <a:rPr sz="1000" spc="-20" dirty="0">
                          <a:solidFill>
                            <a:srgbClr val="3C1053"/>
                          </a:solidFill>
                          <a:latin typeface="Arial"/>
                          <a:cs typeface="Arial"/>
                        </a:rPr>
                        <a:t> </a:t>
                      </a:r>
                      <a:r>
                        <a:rPr sz="1000" spc="-25" dirty="0">
                          <a:solidFill>
                            <a:srgbClr val="3C1053"/>
                          </a:solidFill>
                          <a:latin typeface="Arial"/>
                          <a:cs typeface="Arial"/>
                        </a:rPr>
                        <a:t>in </a:t>
                      </a:r>
                      <a:r>
                        <a:rPr sz="1000" dirty="0">
                          <a:solidFill>
                            <a:srgbClr val="3C1053"/>
                          </a:solidFill>
                          <a:latin typeface="Arial"/>
                          <a:cs typeface="Arial"/>
                        </a:rPr>
                        <a:t>the</a:t>
                      </a:r>
                      <a:r>
                        <a:rPr sz="1000" spc="-15" dirty="0">
                          <a:solidFill>
                            <a:srgbClr val="3C1053"/>
                          </a:solidFill>
                          <a:latin typeface="Arial"/>
                          <a:cs typeface="Arial"/>
                        </a:rPr>
                        <a:t> </a:t>
                      </a:r>
                      <a:r>
                        <a:rPr sz="1000" dirty="0">
                          <a:solidFill>
                            <a:srgbClr val="3C1053"/>
                          </a:solidFill>
                          <a:latin typeface="Arial"/>
                          <a:cs typeface="Arial"/>
                        </a:rPr>
                        <a:t>data</a:t>
                      </a:r>
                      <a:r>
                        <a:rPr sz="1000" spc="-15"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77165">
                        <a:lnSpc>
                          <a:spcPct val="118000"/>
                        </a:lnSpc>
                        <a:spcBef>
                          <a:spcPts val="280"/>
                        </a:spcBef>
                      </a:pPr>
                      <a:r>
                        <a:rPr sz="1000" dirty="0">
                          <a:solidFill>
                            <a:srgbClr val="3C1053"/>
                          </a:solidFill>
                          <a:latin typeface="Arial"/>
                          <a:cs typeface="Arial"/>
                        </a:rPr>
                        <a:t>Distance</a:t>
                      </a:r>
                      <a:r>
                        <a:rPr sz="1000" spc="-40" dirty="0">
                          <a:solidFill>
                            <a:srgbClr val="3C1053"/>
                          </a:solidFill>
                          <a:latin typeface="Arial"/>
                          <a:cs typeface="Arial"/>
                        </a:rPr>
                        <a:t> </a:t>
                      </a:r>
                      <a:r>
                        <a:rPr sz="1000" dirty="0">
                          <a:solidFill>
                            <a:srgbClr val="3C1053"/>
                          </a:solidFill>
                          <a:latin typeface="Arial"/>
                          <a:cs typeface="Arial"/>
                        </a:rPr>
                        <a:t>based,</a:t>
                      </a:r>
                      <a:r>
                        <a:rPr sz="1000" spc="-40" dirty="0">
                          <a:solidFill>
                            <a:srgbClr val="3C1053"/>
                          </a:solidFill>
                          <a:latin typeface="Arial"/>
                          <a:cs typeface="Arial"/>
                        </a:rPr>
                        <a:t> </a:t>
                      </a:r>
                      <a:r>
                        <a:rPr sz="1000" spc="-10" dirty="0">
                          <a:solidFill>
                            <a:srgbClr val="3C1053"/>
                          </a:solidFill>
                          <a:latin typeface="Arial"/>
                          <a:cs typeface="Arial"/>
                        </a:rPr>
                        <a:t>Density </a:t>
                      </a:r>
                      <a:r>
                        <a:rPr sz="1000" dirty="0">
                          <a:solidFill>
                            <a:srgbClr val="3C1053"/>
                          </a:solidFill>
                          <a:latin typeface="Arial"/>
                          <a:cs typeface="Arial"/>
                        </a:rPr>
                        <a:t>based,</a:t>
                      </a:r>
                      <a:r>
                        <a:rPr sz="1000" spc="-40" dirty="0">
                          <a:solidFill>
                            <a:srgbClr val="3C1053"/>
                          </a:solidFill>
                          <a:latin typeface="Arial"/>
                          <a:cs typeface="Arial"/>
                        </a:rPr>
                        <a:t> </a:t>
                      </a:r>
                      <a:r>
                        <a:rPr sz="1000" spc="-25" dirty="0">
                          <a:solidFill>
                            <a:srgbClr val="3C1053"/>
                          </a:solidFill>
                          <a:latin typeface="Arial"/>
                          <a:cs typeface="Arial"/>
                        </a:rPr>
                        <a:t>LOF</a:t>
                      </a:r>
                      <a:endParaRPr sz="10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304800">
                        <a:lnSpc>
                          <a:spcPct val="118000"/>
                        </a:lnSpc>
                        <a:spcBef>
                          <a:spcPts val="280"/>
                        </a:spcBef>
                      </a:pPr>
                      <a:r>
                        <a:rPr sz="1000" dirty="0">
                          <a:solidFill>
                            <a:srgbClr val="3C1053"/>
                          </a:solidFill>
                          <a:latin typeface="Arial"/>
                          <a:cs typeface="Arial"/>
                        </a:rPr>
                        <a:t>Fraud</a:t>
                      </a:r>
                      <a:r>
                        <a:rPr sz="1000" spc="-35" dirty="0">
                          <a:solidFill>
                            <a:srgbClr val="3C1053"/>
                          </a:solidFill>
                          <a:latin typeface="Arial"/>
                          <a:cs typeface="Arial"/>
                        </a:rPr>
                        <a:t> </a:t>
                      </a:r>
                      <a:r>
                        <a:rPr sz="1000" dirty="0">
                          <a:solidFill>
                            <a:srgbClr val="3C1053"/>
                          </a:solidFill>
                          <a:latin typeface="Arial"/>
                          <a:cs typeface="Arial"/>
                        </a:rPr>
                        <a:t>transaction</a:t>
                      </a:r>
                      <a:r>
                        <a:rPr sz="1000" spc="-30" dirty="0">
                          <a:solidFill>
                            <a:srgbClr val="3C1053"/>
                          </a:solidFill>
                          <a:latin typeface="Arial"/>
                          <a:cs typeface="Arial"/>
                        </a:rPr>
                        <a:t> </a:t>
                      </a:r>
                      <a:r>
                        <a:rPr sz="1000" dirty="0">
                          <a:solidFill>
                            <a:srgbClr val="3C1053"/>
                          </a:solidFill>
                          <a:latin typeface="Arial"/>
                          <a:cs typeface="Arial"/>
                        </a:rPr>
                        <a:t>detection</a:t>
                      </a:r>
                      <a:r>
                        <a:rPr sz="1000" spc="-30" dirty="0">
                          <a:solidFill>
                            <a:srgbClr val="3C1053"/>
                          </a:solidFill>
                          <a:latin typeface="Arial"/>
                          <a:cs typeface="Arial"/>
                        </a:rPr>
                        <a:t> </a:t>
                      </a:r>
                      <a:r>
                        <a:rPr sz="1000" dirty="0">
                          <a:solidFill>
                            <a:srgbClr val="3C1053"/>
                          </a:solidFill>
                          <a:latin typeface="Arial"/>
                          <a:cs typeface="Arial"/>
                        </a:rPr>
                        <a:t>in</a:t>
                      </a:r>
                      <a:r>
                        <a:rPr sz="1000" spc="-30" dirty="0">
                          <a:solidFill>
                            <a:srgbClr val="3C1053"/>
                          </a:solidFill>
                          <a:latin typeface="Arial"/>
                          <a:cs typeface="Arial"/>
                        </a:rPr>
                        <a:t> </a:t>
                      </a:r>
                      <a:r>
                        <a:rPr sz="1000" spc="-10" dirty="0">
                          <a:solidFill>
                            <a:srgbClr val="3C1053"/>
                          </a:solidFill>
                          <a:latin typeface="Arial"/>
                          <a:cs typeface="Arial"/>
                        </a:rPr>
                        <a:t>credit </a:t>
                      </a:r>
                      <a:r>
                        <a:rPr sz="1000" dirty="0">
                          <a:solidFill>
                            <a:srgbClr val="3C1053"/>
                          </a:solidFill>
                          <a:latin typeface="Arial"/>
                          <a:cs typeface="Arial"/>
                        </a:rPr>
                        <a:t>cards.</a:t>
                      </a:r>
                      <a:r>
                        <a:rPr sz="1000" spc="-45" dirty="0">
                          <a:solidFill>
                            <a:srgbClr val="3C1053"/>
                          </a:solidFill>
                          <a:latin typeface="Arial"/>
                          <a:cs typeface="Arial"/>
                        </a:rPr>
                        <a:t> </a:t>
                      </a:r>
                      <a:r>
                        <a:rPr sz="1000" dirty="0">
                          <a:solidFill>
                            <a:srgbClr val="3C1053"/>
                          </a:solidFill>
                          <a:latin typeface="Arial"/>
                          <a:cs typeface="Arial"/>
                        </a:rPr>
                        <a:t>Network</a:t>
                      </a:r>
                      <a:r>
                        <a:rPr sz="1000" spc="-35" dirty="0">
                          <a:solidFill>
                            <a:srgbClr val="3C1053"/>
                          </a:solidFill>
                          <a:latin typeface="Arial"/>
                          <a:cs typeface="Arial"/>
                        </a:rPr>
                        <a:t> </a:t>
                      </a:r>
                      <a:r>
                        <a:rPr sz="1000" dirty="0">
                          <a:solidFill>
                            <a:srgbClr val="3C1053"/>
                          </a:solidFill>
                          <a:latin typeface="Arial"/>
                          <a:cs typeface="Arial"/>
                        </a:rPr>
                        <a:t>intrusion</a:t>
                      </a:r>
                      <a:r>
                        <a:rPr sz="1000" spc="-40" dirty="0">
                          <a:solidFill>
                            <a:srgbClr val="3C1053"/>
                          </a:solidFill>
                          <a:latin typeface="Arial"/>
                          <a:cs typeface="Arial"/>
                        </a:rPr>
                        <a:t> </a:t>
                      </a:r>
                      <a:r>
                        <a:rPr sz="1000" spc="-10" dirty="0">
                          <a:solidFill>
                            <a:srgbClr val="3C1053"/>
                          </a:solidFill>
                          <a:latin typeface="Arial"/>
                          <a:cs typeface="Arial"/>
                        </a:rPr>
                        <a:t>detection.</a:t>
                      </a:r>
                      <a:endParaRPr sz="10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932180">
                <a:tc>
                  <a:txBody>
                    <a:bodyPr/>
                    <a:lstStyle/>
                    <a:p>
                      <a:pPr marL="131445">
                        <a:lnSpc>
                          <a:spcPct val="100000"/>
                        </a:lnSpc>
                        <a:spcBef>
                          <a:spcPts val="489"/>
                        </a:spcBef>
                      </a:pPr>
                      <a:r>
                        <a:rPr sz="1000" dirty="0">
                          <a:solidFill>
                            <a:srgbClr val="3C1053"/>
                          </a:solidFill>
                          <a:latin typeface="Arial"/>
                          <a:cs typeface="Arial"/>
                        </a:rPr>
                        <a:t>Time</a:t>
                      </a:r>
                      <a:r>
                        <a:rPr sz="1000" spc="-25" dirty="0">
                          <a:solidFill>
                            <a:srgbClr val="3C1053"/>
                          </a:solidFill>
                          <a:latin typeface="Arial"/>
                          <a:cs typeface="Arial"/>
                        </a:rPr>
                        <a:t> </a:t>
                      </a:r>
                      <a:r>
                        <a:rPr sz="1000" spc="-10" dirty="0">
                          <a:solidFill>
                            <a:srgbClr val="3C1053"/>
                          </a:solidFill>
                          <a:latin typeface="Arial"/>
                          <a:cs typeface="Arial"/>
                        </a:rPr>
                        <a:t>series</a:t>
                      </a:r>
                      <a:endParaRPr sz="1000">
                        <a:latin typeface="Arial"/>
                        <a:cs typeface="Arial"/>
                      </a:endParaRPr>
                    </a:p>
                  </a:txBody>
                  <a:tcPr marL="0" marR="0" marT="622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14629">
                        <a:lnSpc>
                          <a:spcPct val="117000"/>
                        </a:lnSpc>
                        <a:spcBef>
                          <a:spcPts val="285"/>
                        </a:spcBef>
                      </a:pPr>
                      <a:r>
                        <a:rPr sz="1000" dirty="0">
                          <a:solidFill>
                            <a:srgbClr val="3C1053"/>
                          </a:solidFill>
                          <a:latin typeface="Arial"/>
                          <a:cs typeface="Arial"/>
                        </a:rPr>
                        <a:t>Predict</a:t>
                      </a:r>
                      <a:r>
                        <a:rPr sz="1000" spc="-20" dirty="0">
                          <a:solidFill>
                            <a:srgbClr val="3C1053"/>
                          </a:solidFill>
                          <a:latin typeface="Arial"/>
                          <a:cs typeface="Arial"/>
                        </a:rPr>
                        <a:t> </a:t>
                      </a:r>
                      <a:r>
                        <a:rPr sz="1000" dirty="0">
                          <a:solidFill>
                            <a:srgbClr val="3C1053"/>
                          </a:solidFill>
                          <a:latin typeface="Arial"/>
                          <a:cs typeface="Arial"/>
                        </a:rPr>
                        <a:t>if</a:t>
                      </a:r>
                      <a:r>
                        <a:rPr sz="1000" spc="-20" dirty="0">
                          <a:solidFill>
                            <a:srgbClr val="3C1053"/>
                          </a:solidFill>
                          <a:latin typeface="Arial"/>
                          <a:cs typeface="Arial"/>
                        </a:rPr>
                        <a:t> </a:t>
                      </a:r>
                      <a:r>
                        <a:rPr sz="1000" dirty="0">
                          <a:solidFill>
                            <a:srgbClr val="3C1053"/>
                          </a:solidFill>
                          <a:latin typeface="Arial"/>
                          <a:cs typeface="Arial"/>
                        </a:rPr>
                        <a:t>the</a:t>
                      </a:r>
                      <a:r>
                        <a:rPr sz="1000" spc="-15" dirty="0">
                          <a:solidFill>
                            <a:srgbClr val="3C1053"/>
                          </a:solidFill>
                          <a:latin typeface="Arial"/>
                          <a:cs typeface="Arial"/>
                        </a:rPr>
                        <a:t> </a:t>
                      </a:r>
                      <a:r>
                        <a:rPr sz="1000" dirty="0">
                          <a:solidFill>
                            <a:srgbClr val="3C1053"/>
                          </a:solidFill>
                          <a:latin typeface="Arial"/>
                          <a:cs typeface="Arial"/>
                        </a:rPr>
                        <a:t>value</a:t>
                      </a:r>
                      <a:r>
                        <a:rPr sz="1000" spc="-20" dirty="0">
                          <a:solidFill>
                            <a:srgbClr val="3C1053"/>
                          </a:solidFill>
                          <a:latin typeface="Arial"/>
                          <a:cs typeface="Arial"/>
                        </a:rPr>
                        <a:t> </a:t>
                      </a:r>
                      <a:r>
                        <a:rPr sz="1000" dirty="0">
                          <a:solidFill>
                            <a:srgbClr val="3C1053"/>
                          </a:solidFill>
                          <a:latin typeface="Arial"/>
                          <a:cs typeface="Arial"/>
                        </a:rPr>
                        <a:t>of</a:t>
                      </a:r>
                      <a:r>
                        <a:rPr sz="1000" spc="-20" dirty="0">
                          <a:solidFill>
                            <a:srgbClr val="3C1053"/>
                          </a:solidFill>
                          <a:latin typeface="Arial"/>
                          <a:cs typeface="Arial"/>
                        </a:rPr>
                        <a:t> </a:t>
                      </a:r>
                      <a:r>
                        <a:rPr sz="1000" dirty="0">
                          <a:solidFill>
                            <a:srgbClr val="3C1053"/>
                          </a:solidFill>
                          <a:latin typeface="Arial"/>
                          <a:cs typeface="Arial"/>
                        </a:rPr>
                        <a:t>the</a:t>
                      </a:r>
                      <a:r>
                        <a:rPr sz="1000" spc="-15" dirty="0">
                          <a:solidFill>
                            <a:srgbClr val="3C1053"/>
                          </a:solidFill>
                          <a:latin typeface="Arial"/>
                          <a:cs typeface="Arial"/>
                        </a:rPr>
                        <a:t> </a:t>
                      </a:r>
                      <a:r>
                        <a:rPr sz="1000" spc="-10" dirty="0">
                          <a:solidFill>
                            <a:srgbClr val="3C1053"/>
                          </a:solidFill>
                          <a:latin typeface="Arial"/>
                          <a:cs typeface="Arial"/>
                        </a:rPr>
                        <a:t>target </a:t>
                      </a:r>
                      <a:r>
                        <a:rPr sz="1000" dirty="0">
                          <a:solidFill>
                            <a:srgbClr val="3C1053"/>
                          </a:solidFill>
                          <a:latin typeface="Arial"/>
                          <a:cs typeface="Arial"/>
                        </a:rPr>
                        <a:t>variable</a:t>
                      </a:r>
                      <a:r>
                        <a:rPr sz="1000" spc="-30" dirty="0">
                          <a:solidFill>
                            <a:srgbClr val="3C1053"/>
                          </a:solidFill>
                          <a:latin typeface="Arial"/>
                          <a:cs typeface="Arial"/>
                        </a:rPr>
                        <a:t> </a:t>
                      </a:r>
                      <a:r>
                        <a:rPr sz="1000" dirty="0">
                          <a:solidFill>
                            <a:srgbClr val="3C1053"/>
                          </a:solidFill>
                          <a:latin typeface="Arial"/>
                          <a:cs typeface="Arial"/>
                        </a:rPr>
                        <a:t>for</a:t>
                      </a:r>
                      <a:r>
                        <a:rPr sz="1000" spc="-20" dirty="0">
                          <a:solidFill>
                            <a:srgbClr val="3C1053"/>
                          </a:solidFill>
                          <a:latin typeface="Arial"/>
                          <a:cs typeface="Arial"/>
                        </a:rPr>
                        <a:t> </a:t>
                      </a:r>
                      <a:r>
                        <a:rPr sz="1000" dirty="0">
                          <a:solidFill>
                            <a:srgbClr val="3C1053"/>
                          </a:solidFill>
                          <a:latin typeface="Arial"/>
                          <a:cs typeface="Arial"/>
                        </a:rPr>
                        <a:t>future</a:t>
                      </a:r>
                      <a:r>
                        <a:rPr sz="1000" spc="-25" dirty="0">
                          <a:solidFill>
                            <a:srgbClr val="3C1053"/>
                          </a:solidFill>
                          <a:latin typeface="Arial"/>
                          <a:cs typeface="Arial"/>
                        </a:rPr>
                        <a:t> </a:t>
                      </a:r>
                      <a:r>
                        <a:rPr sz="1000" dirty="0">
                          <a:solidFill>
                            <a:srgbClr val="3C1053"/>
                          </a:solidFill>
                          <a:latin typeface="Arial"/>
                          <a:cs typeface="Arial"/>
                        </a:rPr>
                        <a:t>time</a:t>
                      </a:r>
                      <a:r>
                        <a:rPr sz="1000" spc="-30" dirty="0">
                          <a:solidFill>
                            <a:srgbClr val="3C1053"/>
                          </a:solidFill>
                          <a:latin typeface="Arial"/>
                          <a:cs typeface="Arial"/>
                        </a:rPr>
                        <a:t> </a:t>
                      </a:r>
                      <a:r>
                        <a:rPr sz="1000" spc="-20" dirty="0">
                          <a:solidFill>
                            <a:srgbClr val="3C1053"/>
                          </a:solidFill>
                          <a:latin typeface="Arial"/>
                          <a:cs typeface="Arial"/>
                        </a:rPr>
                        <a:t>frame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5" dirty="0">
                          <a:solidFill>
                            <a:srgbClr val="3C1053"/>
                          </a:solidFill>
                          <a:latin typeface="Arial"/>
                          <a:cs typeface="Arial"/>
                        </a:rPr>
                        <a:t> </a:t>
                      </a:r>
                      <a:r>
                        <a:rPr sz="1000" dirty="0">
                          <a:solidFill>
                            <a:srgbClr val="3C1053"/>
                          </a:solidFill>
                          <a:latin typeface="Arial"/>
                          <a:cs typeface="Arial"/>
                        </a:rPr>
                        <a:t>history</a:t>
                      </a:r>
                      <a:r>
                        <a:rPr sz="1000" spc="-20" dirty="0">
                          <a:solidFill>
                            <a:srgbClr val="3C1053"/>
                          </a:solidFill>
                          <a:latin typeface="Arial"/>
                          <a:cs typeface="Arial"/>
                        </a:rPr>
                        <a:t> </a:t>
                      </a:r>
                      <a:r>
                        <a:rPr sz="1000" spc="-10" dirty="0">
                          <a:solidFill>
                            <a:srgbClr val="3C1053"/>
                          </a:solidFill>
                          <a:latin typeface="Arial"/>
                          <a:cs typeface="Arial"/>
                        </a:rPr>
                        <a:t>values.</a:t>
                      </a:r>
                      <a:endParaRPr sz="10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27329">
                        <a:lnSpc>
                          <a:spcPct val="118000"/>
                        </a:lnSpc>
                        <a:spcBef>
                          <a:spcPts val="270"/>
                        </a:spcBef>
                      </a:pPr>
                      <a:r>
                        <a:rPr sz="1000" dirty="0">
                          <a:solidFill>
                            <a:srgbClr val="3C1053"/>
                          </a:solidFill>
                          <a:latin typeface="Arial"/>
                          <a:cs typeface="Arial"/>
                        </a:rPr>
                        <a:t>Exponential</a:t>
                      </a:r>
                      <a:r>
                        <a:rPr sz="1000" spc="-55" dirty="0">
                          <a:solidFill>
                            <a:srgbClr val="3C1053"/>
                          </a:solidFill>
                          <a:latin typeface="Arial"/>
                          <a:cs typeface="Arial"/>
                        </a:rPr>
                        <a:t> </a:t>
                      </a:r>
                      <a:r>
                        <a:rPr sz="1000" spc="-10" dirty="0">
                          <a:solidFill>
                            <a:srgbClr val="3C1053"/>
                          </a:solidFill>
                          <a:latin typeface="Arial"/>
                          <a:cs typeface="Arial"/>
                        </a:rPr>
                        <a:t>smoothing, </a:t>
                      </a:r>
                      <a:r>
                        <a:rPr sz="1000" dirty="0">
                          <a:solidFill>
                            <a:srgbClr val="3C1053"/>
                          </a:solidFill>
                          <a:latin typeface="Arial"/>
                          <a:cs typeface="Arial"/>
                        </a:rPr>
                        <a:t>ARIMA,</a:t>
                      </a:r>
                      <a:r>
                        <a:rPr sz="1000" spc="-40" dirty="0">
                          <a:solidFill>
                            <a:srgbClr val="3C1053"/>
                          </a:solidFill>
                          <a:latin typeface="Arial"/>
                          <a:cs typeface="Arial"/>
                        </a:rPr>
                        <a:t> </a:t>
                      </a:r>
                      <a:r>
                        <a:rPr sz="1000" spc="-10" dirty="0">
                          <a:solidFill>
                            <a:srgbClr val="3C1053"/>
                          </a:solidFill>
                          <a:latin typeface="Arial"/>
                          <a:cs typeface="Arial"/>
                        </a:rPr>
                        <a:t>regression</a:t>
                      </a:r>
                      <a:endParaRPr sz="1000">
                        <a:latin typeface="Arial"/>
                        <a:cs typeface="Arial"/>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541020">
                        <a:lnSpc>
                          <a:spcPct val="116700"/>
                        </a:lnSpc>
                        <a:spcBef>
                          <a:spcPts val="290"/>
                        </a:spcBef>
                      </a:pPr>
                      <a:r>
                        <a:rPr sz="1000" dirty="0">
                          <a:solidFill>
                            <a:srgbClr val="3C1053"/>
                          </a:solidFill>
                          <a:latin typeface="Arial"/>
                          <a:cs typeface="Arial"/>
                        </a:rPr>
                        <a:t>Sales</a:t>
                      </a:r>
                      <a:r>
                        <a:rPr sz="1000" spc="-40" dirty="0">
                          <a:solidFill>
                            <a:srgbClr val="3C1053"/>
                          </a:solidFill>
                          <a:latin typeface="Arial"/>
                          <a:cs typeface="Arial"/>
                        </a:rPr>
                        <a:t> </a:t>
                      </a:r>
                      <a:r>
                        <a:rPr sz="1000" dirty="0">
                          <a:solidFill>
                            <a:srgbClr val="3C1053"/>
                          </a:solidFill>
                          <a:latin typeface="Arial"/>
                          <a:cs typeface="Arial"/>
                        </a:rPr>
                        <a:t>forecasting,</a:t>
                      </a:r>
                      <a:r>
                        <a:rPr sz="1000" spc="-45" dirty="0">
                          <a:solidFill>
                            <a:srgbClr val="3C1053"/>
                          </a:solidFill>
                          <a:latin typeface="Arial"/>
                          <a:cs typeface="Arial"/>
                        </a:rPr>
                        <a:t> </a:t>
                      </a:r>
                      <a:r>
                        <a:rPr sz="1000" spc="-10" dirty="0">
                          <a:solidFill>
                            <a:srgbClr val="3C1053"/>
                          </a:solidFill>
                          <a:latin typeface="Arial"/>
                          <a:cs typeface="Arial"/>
                        </a:rPr>
                        <a:t>production </a:t>
                      </a:r>
                      <a:r>
                        <a:rPr sz="1000" dirty="0">
                          <a:solidFill>
                            <a:srgbClr val="3C1053"/>
                          </a:solidFill>
                          <a:latin typeface="Arial"/>
                          <a:cs typeface="Arial"/>
                        </a:rPr>
                        <a:t>forecasting,</a:t>
                      </a:r>
                      <a:r>
                        <a:rPr sz="1000" spc="-45" dirty="0">
                          <a:solidFill>
                            <a:srgbClr val="3C1053"/>
                          </a:solidFill>
                          <a:latin typeface="Arial"/>
                          <a:cs typeface="Arial"/>
                        </a:rPr>
                        <a:t> </a:t>
                      </a:r>
                      <a:r>
                        <a:rPr sz="1000" dirty="0">
                          <a:solidFill>
                            <a:srgbClr val="3C1053"/>
                          </a:solidFill>
                          <a:latin typeface="Arial"/>
                          <a:cs typeface="Arial"/>
                        </a:rPr>
                        <a:t>virtually</a:t>
                      </a:r>
                      <a:r>
                        <a:rPr sz="1000" spc="-35" dirty="0">
                          <a:solidFill>
                            <a:srgbClr val="3C1053"/>
                          </a:solidFill>
                          <a:latin typeface="Arial"/>
                          <a:cs typeface="Arial"/>
                        </a:rPr>
                        <a:t> </a:t>
                      </a:r>
                      <a:r>
                        <a:rPr sz="1000" dirty="0">
                          <a:solidFill>
                            <a:srgbClr val="3C1053"/>
                          </a:solidFill>
                          <a:latin typeface="Arial"/>
                          <a:cs typeface="Arial"/>
                        </a:rPr>
                        <a:t>any</a:t>
                      </a:r>
                      <a:r>
                        <a:rPr sz="1000" spc="-40" dirty="0">
                          <a:solidFill>
                            <a:srgbClr val="3C1053"/>
                          </a:solidFill>
                          <a:latin typeface="Arial"/>
                          <a:cs typeface="Arial"/>
                        </a:rPr>
                        <a:t> </a:t>
                      </a:r>
                      <a:r>
                        <a:rPr sz="1000" spc="-10" dirty="0">
                          <a:solidFill>
                            <a:srgbClr val="3C1053"/>
                          </a:solidFill>
                          <a:latin typeface="Arial"/>
                          <a:cs typeface="Arial"/>
                        </a:rPr>
                        <a:t>growth </a:t>
                      </a:r>
                      <a:r>
                        <a:rPr sz="1000" dirty="0">
                          <a:solidFill>
                            <a:srgbClr val="3C1053"/>
                          </a:solidFill>
                          <a:latin typeface="Arial"/>
                          <a:cs typeface="Arial"/>
                        </a:rPr>
                        <a:t>phenomenon</a:t>
                      </a:r>
                      <a:r>
                        <a:rPr sz="1000" spc="-30" dirty="0">
                          <a:solidFill>
                            <a:srgbClr val="3C1053"/>
                          </a:solidFill>
                          <a:latin typeface="Arial"/>
                          <a:cs typeface="Arial"/>
                        </a:rPr>
                        <a:t> </a:t>
                      </a:r>
                      <a:r>
                        <a:rPr sz="1000" dirty="0">
                          <a:solidFill>
                            <a:srgbClr val="3C1053"/>
                          </a:solidFill>
                          <a:latin typeface="Arial"/>
                          <a:cs typeface="Arial"/>
                        </a:rPr>
                        <a:t>that</a:t>
                      </a:r>
                      <a:r>
                        <a:rPr sz="1000" spc="-25" dirty="0">
                          <a:solidFill>
                            <a:srgbClr val="3C1053"/>
                          </a:solidFill>
                          <a:latin typeface="Arial"/>
                          <a:cs typeface="Arial"/>
                        </a:rPr>
                        <a:t> </a:t>
                      </a:r>
                      <a:r>
                        <a:rPr sz="1000" dirty="0">
                          <a:solidFill>
                            <a:srgbClr val="3C1053"/>
                          </a:solidFill>
                          <a:latin typeface="Arial"/>
                          <a:cs typeface="Arial"/>
                        </a:rPr>
                        <a:t>needs</a:t>
                      </a:r>
                      <a:r>
                        <a:rPr sz="1000" spc="-20" dirty="0">
                          <a:solidFill>
                            <a:srgbClr val="3C1053"/>
                          </a:solidFill>
                          <a:latin typeface="Arial"/>
                          <a:cs typeface="Arial"/>
                        </a:rPr>
                        <a:t> </a:t>
                      </a:r>
                      <a:r>
                        <a:rPr sz="1000" dirty="0">
                          <a:solidFill>
                            <a:srgbClr val="3C1053"/>
                          </a:solidFill>
                          <a:latin typeface="Arial"/>
                          <a:cs typeface="Arial"/>
                        </a:rPr>
                        <a:t>to</a:t>
                      </a:r>
                      <a:r>
                        <a:rPr sz="1000" spc="-25" dirty="0">
                          <a:solidFill>
                            <a:srgbClr val="3C1053"/>
                          </a:solidFill>
                          <a:latin typeface="Arial"/>
                          <a:cs typeface="Arial"/>
                        </a:rPr>
                        <a:t> be </a:t>
                      </a:r>
                      <a:r>
                        <a:rPr sz="1000" spc="-10" dirty="0">
                          <a:solidFill>
                            <a:srgbClr val="3C1053"/>
                          </a:solidFill>
                          <a:latin typeface="Arial"/>
                          <a:cs typeface="Arial"/>
                        </a:rPr>
                        <a:t>extrapolated</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61670">
                <a:tc>
                  <a:txBody>
                    <a:bodyPr/>
                    <a:lstStyle/>
                    <a:p>
                      <a:pPr marL="131445">
                        <a:lnSpc>
                          <a:spcPct val="100000"/>
                        </a:lnSpc>
                        <a:spcBef>
                          <a:spcPts val="490"/>
                        </a:spcBef>
                      </a:pPr>
                      <a:r>
                        <a:rPr sz="1000" spc="-10" dirty="0">
                          <a:solidFill>
                            <a:srgbClr val="3C1053"/>
                          </a:solidFill>
                          <a:latin typeface="Arial"/>
                          <a:cs typeface="Arial"/>
                        </a:rPr>
                        <a:t>Clustering</a:t>
                      </a:r>
                      <a:endParaRPr sz="10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92075">
                        <a:lnSpc>
                          <a:spcPct val="117000"/>
                        </a:lnSpc>
                        <a:spcBef>
                          <a:spcPts val="290"/>
                        </a:spcBef>
                      </a:pPr>
                      <a:r>
                        <a:rPr sz="1000" dirty="0">
                          <a:solidFill>
                            <a:srgbClr val="3C1053"/>
                          </a:solidFill>
                          <a:latin typeface="Arial"/>
                          <a:cs typeface="Arial"/>
                        </a:rPr>
                        <a:t>Identify</a:t>
                      </a:r>
                      <a:r>
                        <a:rPr sz="1000" spc="-35" dirty="0">
                          <a:solidFill>
                            <a:srgbClr val="3C1053"/>
                          </a:solidFill>
                          <a:latin typeface="Arial"/>
                          <a:cs typeface="Arial"/>
                        </a:rPr>
                        <a:t> </a:t>
                      </a:r>
                      <a:r>
                        <a:rPr sz="1000" dirty="0">
                          <a:solidFill>
                            <a:srgbClr val="3C1053"/>
                          </a:solidFill>
                          <a:latin typeface="Arial"/>
                          <a:cs typeface="Arial"/>
                        </a:rPr>
                        <a:t>natural</a:t>
                      </a:r>
                      <a:r>
                        <a:rPr sz="1000" spc="-25" dirty="0">
                          <a:solidFill>
                            <a:srgbClr val="3C1053"/>
                          </a:solidFill>
                          <a:latin typeface="Arial"/>
                          <a:cs typeface="Arial"/>
                        </a:rPr>
                        <a:t> </a:t>
                      </a:r>
                      <a:r>
                        <a:rPr sz="1000" dirty="0">
                          <a:solidFill>
                            <a:srgbClr val="3C1053"/>
                          </a:solidFill>
                          <a:latin typeface="Arial"/>
                          <a:cs typeface="Arial"/>
                        </a:rPr>
                        <a:t>clusters</a:t>
                      </a:r>
                      <a:r>
                        <a:rPr sz="1000" spc="-35" dirty="0">
                          <a:solidFill>
                            <a:srgbClr val="3C1053"/>
                          </a:solidFill>
                          <a:latin typeface="Arial"/>
                          <a:cs typeface="Arial"/>
                        </a:rPr>
                        <a:t> </a:t>
                      </a:r>
                      <a:r>
                        <a:rPr sz="1000" dirty="0">
                          <a:solidFill>
                            <a:srgbClr val="3C1053"/>
                          </a:solidFill>
                          <a:latin typeface="Arial"/>
                          <a:cs typeface="Arial"/>
                        </a:rPr>
                        <a:t>within</a:t>
                      </a:r>
                      <a:r>
                        <a:rPr sz="1000" spc="-35" dirty="0">
                          <a:solidFill>
                            <a:srgbClr val="3C1053"/>
                          </a:solidFill>
                          <a:latin typeface="Arial"/>
                          <a:cs typeface="Arial"/>
                        </a:rPr>
                        <a:t> </a:t>
                      </a:r>
                      <a:r>
                        <a:rPr sz="1000" spc="-25" dirty="0">
                          <a:solidFill>
                            <a:srgbClr val="3C1053"/>
                          </a:solidFill>
                          <a:latin typeface="Arial"/>
                          <a:cs typeface="Arial"/>
                        </a:rPr>
                        <a:t>the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set</a:t>
                      </a:r>
                      <a:r>
                        <a:rPr sz="1000" spc="-20" dirty="0">
                          <a:solidFill>
                            <a:srgbClr val="3C1053"/>
                          </a:solidFill>
                          <a:latin typeface="Arial"/>
                          <a:cs typeface="Arial"/>
                        </a:rPr>
                        <a:t> </a:t>
                      </a:r>
                      <a:r>
                        <a:rPr sz="1000" dirty="0">
                          <a:solidFill>
                            <a:srgbClr val="3C1053"/>
                          </a:solidFill>
                          <a:latin typeface="Arial"/>
                          <a:cs typeface="Arial"/>
                        </a:rPr>
                        <a:t>based</a:t>
                      </a:r>
                      <a:r>
                        <a:rPr sz="1000" spc="-20" dirty="0">
                          <a:solidFill>
                            <a:srgbClr val="3C1053"/>
                          </a:solidFill>
                          <a:latin typeface="Arial"/>
                          <a:cs typeface="Arial"/>
                        </a:rPr>
                        <a:t> </a:t>
                      </a:r>
                      <a:r>
                        <a:rPr sz="1000" dirty="0">
                          <a:solidFill>
                            <a:srgbClr val="3C1053"/>
                          </a:solidFill>
                          <a:latin typeface="Arial"/>
                          <a:cs typeface="Arial"/>
                        </a:rPr>
                        <a:t>on</a:t>
                      </a:r>
                      <a:r>
                        <a:rPr sz="1000" spc="-20" dirty="0">
                          <a:solidFill>
                            <a:srgbClr val="3C1053"/>
                          </a:solidFill>
                          <a:latin typeface="Arial"/>
                          <a:cs typeface="Arial"/>
                        </a:rPr>
                        <a:t> </a:t>
                      </a:r>
                      <a:r>
                        <a:rPr sz="1000" spc="-10" dirty="0">
                          <a:solidFill>
                            <a:srgbClr val="3C1053"/>
                          </a:solidFill>
                          <a:latin typeface="Arial"/>
                          <a:cs typeface="Arial"/>
                        </a:rPr>
                        <a:t>inherit </a:t>
                      </a:r>
                      <a:r>
                        <a:rPr sz="1000" dirty="0">
                          <a:solidFill>
                            <a:srgbClr val="3C1053"/>
                          </a:solidFill>
                          <a:latin typeface="Arial"/>
                          <a:cs typeface="Arial"/>
                        </a:rPr>
                        <a:t>properties</a:t>
                      </a:r>
                      <a:r>
                        <a:rPr sz="1000" spc="-25" dirty="0">
                          <a:solidFill>
                            <a:srgbClr val="3C1053"/>
                          </a:solidFill>
                          <a:latin typeface="Arial"/>
                          <a:cs typeface="Arial"/>
                        </a:rPr>
                        <a:t> </a:t>
                      </a:r>
                      <a:r>
                        <a:rPr sz="1000" dirty="0">
                          <a:solidFill>
                            <a:srgbClr val="3C1053"/>
                          </a:solidFill>
                          <a:latin typeface="Arial"/>
                          <a:cs typeface="Arial"/>
                        </a:rPr>
                        <a:t>within</a:t>
                      </a:r>
                      <a:r>
                        <a:rPr sz="1000" spc="-25" dirty="0">
                          <a:solidFill>
                            <a:srgbClr val="3C1053"/>
                          </a:solidFill>
                          <a:latin typeface="Arial"/>
                          <a:cs typeface="Arial"/>
                        </a:rPr>
                        <a:t> </a:t>
                      </a:r>
                      <a:r>
                        <a:rPr sz="1000" dirty="0">
                          <a:solidFill>
                            <a:srgbClr val="3C1053"/>
                          </a:solidFill>
                          <a:latin typeface="Arial"/>
                          <a:cs typeface="Arial"/>
                        </a:rPr>
                        <a:t>the</a:t>
                      </a:r>
                      <a:r>
                        <a:rPr sz="1000" spc="-3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91770">
                        <a:lnSpc>
                          <a:spcPct val="118000"/>
                        </a:lnSpc>
                        <a:spcBef>
                          <a:spcPts val="275"/>
                        </a:spcBef>
                      </a:pPr>
                      <a:r>
                        <a:rPr sz="1000" dirty="0">
                          <a:solidFill>
                            <a:srgbClr val="3C1053"/>
                          </a:solidFill>
                          <a:latin typeface="Arial"/>
                          <a:cs typeface="Arial"/>
                        </a:rPr>
                        <a:t>K</a:t>
                      </a:r>
                      <a:r>
                        <a:rPr sz="1000" spc="-30" dirty="0">
                          <a:solidFill>
                            <a:srgbClr val="3C1053"/>
                          </a:solidFill>
                          <a:latin typeface="Arial"/>
                          <a:cs typeface="Arial"/>
                        </a:rPr>
                        <a:t> </a:t>
                      </a:r>
                      <a:r>
                        <a:rPr sz="1000" dirty="0">
                          <a:solidFill>
                            <a:srgbClr val="3C1053"/>
                          </a:solidFill>
                          <a:latin typeface="Arial"/>
                          <a:cs typeface="Arial"/>
                        </a:rPr>
                        <a:t>means,</a:t>
                      </a:r>
                      <a:r>
                        <a:rPr sz="1000" spc="-25" dirty="0">
                          <a:solidFill>
                            <a:srgbClr val="3C1053"/>
                          </a:solidFill>
                          <a:latin typeface="Arial"/>
                          <a:cs typeface="Arial"/>
                        </a:rPr>
                        <a:t> </a:t>
                      </a:r>
                      <a:r>
                        <a:rPr sz="1000" dirty="0">
                          <a:solidFill>
                            <a:srgbClr val="3C1053"/>
                          </a:solidFill>
                          <a:latin typeface="Arial"/>
                          <a:cs typeface="Arial"/>
                        </a:rPr>
                        <a:t>density</a:t>
                      </a:r>
                      <a:r>
                        <a:rPr sz="1000" spc="-20" dirty="0">
                          <a:solidFill>
                            <a:srgbClr val="3C1053"/>
                          </a:solidFill>
                          <a:latin typeface="Arial"/>
                          <a:cs typeface="Arial"/>
                        </a:rPr>
                        <a:t> based </a:t>
                      </a:r>
                      <a:r>
                        <a:rPr sz="1000" dirty="0">
                          <a:solidFill>
                            <a:srgbClr val="3C1053"/>
                          </a:solidFill>
                          <a:latin typeface="Arial"/>
                          <a:cs typeface="Arial"/>
                        </a:rPr>
                        <a:t>clustering</a:t>
                      </a:r>
                      <a:r>
                        <a:rPr sz="1000" spc="-35" dirty="0">
                          <a:solidFill>
                            <a:srgbClr val="3C1053"/>
                          </a:solidFill>
                          <a:latin typeface="Arial"/>
                          <a:cs typeface="Arial"/>
                        </a:rPr>
                        <a:t> </a:t>
                      </a:r>
                      <a:r>
                        <a:rPr sz="1000" dirty="0">
                          <a:solidFill>
                            <a:srgbClr val="3C1053"/>
                          </a:solidFill>
                          <a:latin typeface="Arial"/>
                          <a:cs typeface="Arial"/>
                        </a:rPr>
                        <a:t>-</a:t>
                      </a:r>
                      <a:r>
                        <a:rPr sz="1000" spc="-20" dirty="0">
                          <a:solidFill>
                            <a:srgbClr val="3C1053"/>
                          </a:solidFill>
                          <a:latin typeface="Arial"/>
                          <a:cs typeface="Arial"/>
                        </a:rPr>
                        <a:t> </a:t>
                      </a:r>
                      <a:r>
                        <a:rPr sz="1000" spc="-10" dirty="0">
                          <a:solidFill>
                            <a:srgbClr val="3C1053"/>
                          </a:solidFill>
                          <a:latin typeface="Arial"/>
                          <a:cs typeface="Arial"/>
                        </a:rPr>
                        <a:t>DBSCAN</a:t>
                      </a:r>
                      <a:endParaRPr sz="1000">
                        <a:latin typeface="Arial"/>
                        <a:cs typeface="Arial"/>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92100">
                        <a:lnSpc>
                          <a:spcPct val="117000"/>
                        </a:lnSpc>
                        <a:spcBef>
                          <a:spcPts val="290"/>
                        </a:spcBef>
                      </a:pPr>
                      <a:r>
                        <a:rPr sz="1000" dirty="0">
                          <a:solidFill>
                            <a:srgbClr val="3C1053"/>
                          </a:solidFill>
                          <a:latin typeface="Arial"/>
                          <a:cs typeface="Arial"/>
                        </a:rPr>
                        <a:t>Finding</a:t>
                      </a:r>
                      <a:r>
                        <a:rPr sz="1000" spc="-40" dirty="0">
                          <a:solidFill>
                            <a:srgbClr val="3C1053"/>
                          </a:solidFill>
                          <a:latin typeface="Arial"/>
                          <a:cs typeface="Arial"/>
                        </a:rPr>
                        <a:t> </a:t>
                      </a:r>
                      <a:r>
                        <a:rPr sz="1000" dirty="0">
                          <a:solidFill>
                            <a:srgbClr val="3C1053"/>
                          </a:solidFill>
                          <a:latin typeface="Arial"/>
                          <a:cs typeface="Arial"/>
                        </a:rPr>
                        <a:t>customer</a:t>
                      </a:r>
                      <a:r>
                        <a:rPr sz="1000" spc="-25" dirty="0">
                          <a:solidFill>
                            <a:srgbClr val="3C1053"/>
                          </a:solidFill>
                          <a:latin typeface="Arial"/>
                          <a:cs typeface="Arial"/>
                        </a:rPr>
                        <a:t> </a:t>
                      </a:r>
                      <a:r>
                        <a:rPr sz="1000" dirty="0">
                          <a:solidFill>
                            <a:srgbClr val="3C1053"/>
                          </a:solidFill>
                          <a:latin typeface="Arial"/>
                          <a:cs typeface="Arial"/>
                        </a:rPr>
                        <a:t>segments</a:t>
                      </a:r>
                      <a:r>
                        <a:rPr sz="1000" spc="-30" dirty="0">
                          <a:solidFill>
                            <a:srgbClr val="3C1053"/>
                          </a:solidFill>
                          <a:latin typeface="Arial"/>
                          <a:cs typeface="Arial"/>
                        </a:rPr>
                        <a:t> </a:t>
                      </a:r>
                      <a:r>
                        <a:rPr sz="1000" dirty="0">
                          <a:solidFill>
                            <a:srgbClr val="3C1053"/>
                          </a:solidFill>
                          <a:latin typeface="Arial"/>
                          <a:cs typeface="Arial"/>
                        </a:rPr>
                        <a:t>in</a:t>
                      </a:r>
                      <a:r>
                        <a:rPr sz="1000" spc="-40" dirty="0">
                          <a:solidFill>
                            <a:srgbClr val="3C1053"/>
                          </a:solidFill>
                          <a:latin typeface="Arial"/>
                          <a:cs typeface="Arial"/>
                        </a:rPr>
                        <a:t> </a:t>
                      </a:r>
                      <a:r>
                        <a:rPr sz="1000" spc="-50" dirty="0">
                          <a:solidFill>
                            <a:srgbClr val="3C1053"/>
                          </a:solidFill>
                          <a:latin typeface="Arial"/>
                          <a:cs typeface="Arial"/>
                        </a:rPr>
                        <a:t>a </a:t>
                      </a:r>
                      <a:r>
                        <a:rPr sz="1000" dirty="0">
                          <a:solidFill>
                            <a:srgbClr val="3C1053"/>
                          </a:solidFill>
                          <a:latin typeface="Arial"/>
                          <a:cs typeface="Arial"/>
                        </a:rPr>
                        <a:t>company</a:t>
                      </a:r>
                      <a:r>
                        <a:rPr sz="1000" spc="-35" dirty="0">
                          <a:solidFill>
                            <a:srgbClr val="3C1053"/>
                          </a:solidFill>
                          <a:latin typeface="Arial"/>
                          <a:cs typeface="Arial"/>
                        </a:rPr>
                        <a:t> </a:t>
                      </a:r>
                      <a:r>
                        <a:rPr sz="1000" dirty="0">
                          <a:solidFill>
                            <a:srgbClr val="3C1053"/>
                          </a:solidFill>
                          <a:latin typeface="Arial"/>
                          <a:cs typeface="Arial"/>
                        </a:rPr>
                        <a:t>based</a:t>
                      </a:r>
                      <a:r>
                        <a:rPr sz="1000" spc="-35" dirty="0">
                          <a:solidFill>
                            <a:srgbClr val="3C1053"/>
                          </a:solidFill>
                          <a:latin typeface="Arial"/>
                          <a:cs typeface="Arial"/>
                        </a:rPr>
                        <a:t> </a:t>
                      </a:r>
                      <a:r>
                        <a:rPr sz="1000" dirty="0">
                          <a:solidFill>
                            <a:srgbClr val="3C1053"/>
                          </a:solidFill>
                          <a:latin typeface="Arial"/>
                          <a:cs typeface="Arial"/>
                        </a:rPr>
                        <a:t>on</a:t>
                      </a:r>
                      <a:r>
                        <a:rPr sz="1000" spc="-35" dirty="0">
                          <a:solidFill>
                            <a:srgbClr val="3C1053"/>
                          </a:solidFill>
                          <a:latin typeface="Arial"/>
                          <a:cs typeface="Arial"/>
                        </a:rPr>
                        <a:t> </a:t>
                      </a:r>
                      <a:r>
                        <a:rPr sz="1000" dirty="0">
                          <a:solidFill>
                            <a:srgbClr val="3C1053"/>
                          </a:solidFill>
                          <a:latin typeface="Arial"/>
                          <a:cs typeface="Arial"/>
                        </a:rPr>
                        <a:t>transaction,</a:t>
                      </a:r>
                      <a:r>
                        <a:rPr sz="1000" spc="-35" dirty="0">
                          <a:solidFill>
                            <a:srgbClr val="3C1053"/>
                          </a:solidFill>
                          <a:latin typeface="Arial"/>
                          <a:cs typeface="Arial"/>
                        </a:rPr>
                        <a:t> </a:t>
                      </a:r>
                      <a:r>
                        <a:rPr sz="1000" spc="-25" dirty="0">
                          <a:solidFill>
                            <a:srgbClr val="3C1053"/>
                          </a:solidFill>
                          <a:latin typeface="Arial"/>
                          <a:cs typeface="Arial"/>
                        </a:rPr>
                        <a:t>web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customer</a:t>
                      </a:r>
                      <a:r>
                        <a:rPr sz="1000" spc="-25" dirty="0">
                          <a:solidFill>
                            <a:srgbClr val="3C1053"/>
                          </a:solidFill>
                          <a:latin typeface="Arial"/>
                          <a:cs typeface="Arial"/>
                        </a:rPr>
                        <a:t> </a:t>
                      </a:r>
                      <a:r>
                        <a:rPr sz="1000" dirty="0">
                          <a:solidFill>
                            <a:srgbClr val="3C1053"/>
                          </a:solidFill>
                          <a:latin typeface="Arial"/>
                          <a:cs typeface="Arial"/>
                        </a:rPr>
                        <a:t>call</a:t>
                      </a:r>
                      <a:r>
                        <a:rPr sz="1000" spc="-25" dirty="0">
                          <a:solidFill>
                            <a:srgbClr val="3C1053"/>
                          </a:solidFill>
                          <a:latin typeface="Arial"/>
                          <a:cs typeface="Arial"/>
                        </a:rPr>
                        <a:t> </a:t>
                      </a:r>
                      <a:r>
                        <a:rPr sz="1000" spc="-20" dirty="0">
                          <a:solidFill>
                            <a:srgbClr val="3C1053"/>
                          </a:solidFill>
                          <a:latin typeface="Arial"/>
                          <a:cs typeface="Arial"/>
                        </a:rPr>
                        <a:t>data.</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39445">
                <a:tc>
                  <a:txBody>
                    <a:bodyPr/>
                    <a:lstStyle/>
                    <a:p>
                      <a:pPr marL="131445">
                        <a:lnSpc>
                          <a:spcPct val="100000"/>
                        </a:lnSpc>
                        <a:spcBef>
                          <a:spcPts val="484"/>
                        </a:spcBef>
                      </a:pPr>
                      <a:r>
                        <a:rPr sz="1000" dirty="0">
                          <a:solidFill>
                            <a:srgbClr val="3C1053"/>
                          </a:solidFill>
                          <a:latin typeface="Arial"/>
                          <a:cs typeface="Arial"/>
                        </a:rPr>
                        <a:t>Association</a:t>
                      </a:r>
                      <a:r>
                        <a:rPr sz="1000" spc="-60" dirty="0">
                          <a:solidFill>
                            <a:srgbClr val="3C1053"/>
                          </a:solidFill>
                          <a:latin typeface="Arial"/>
                          <a:cs typeface="Arial"/>
                        </a:rPr>
                        <a:t> </a:t>
                      </a:r>
                      <a:r>
                        <a:rPr sz="1000" spc="-10" dirty="0">
                          <a:solidFill>
                            <a:srgbClr val="3C1053"/>
                          </a:solidFill>
                          <a:latin typeface="Arial"/>
                          <a:cs typeface="Arial"/>
                        </a:rPr>
                        <a:t>analysis</a:t>
                      </a:r>
                      <a:endParaRPr sz="10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74955">
                        <a:lnSpc>
                          <a:spcPct val="117000"/>
                        </a:lnSpc>
                        <a:spcBef>
                          <a:spcPts val="284"/>
                        </a:spcBef>
                      </a:pPr>
                      <a:r>
                        <a:rPr sz="1000" dirty="0">
                          <a:solidFill>
                            <a:srgbClr val="3C1053"/>
                          </a:solidFill>
                          <a:latin typeface="Arial"/>
                          <a:cs typeface="Arial"/>
                        </a:rPr>
                        <a:t>Identify</a:t>
                      </a:r>
                      <a:r>
                        <a:rPr sz="1000" spc="-40" dirty="0">
                          <a:solidFill>
                            <a:srgbClr val="3C1053"/>
                          </a:solidFill>
                          <a:latin typeface="Arial"/>
                          <a:cs typeface="Arial"/>
                        </a:rPr>
                        <a:t> </a:t>
                      </a:r>
                      <a:r>
                        <a:rPr sz="1000" dirty="0">
                          <a:solidFill>
                            <a:srgbClr val="3C1053"/>
                          </a:solidFill>
                          <a:latin typeface="Arial"/>
                          <a:cs typeface="Arial"/>
                        </a:rPr>
                        <a:t>relationships</a:t>
                      </a:r>
                      <a:r>
                        <a:rPr sz="1000" spc="-40" dirty="0">
                          <a:solidFill>
                            <a:srgbClr val="3C1053"/>
                          </a:solidFill>
                          <a:latin typeface="Arial"/>
                          <a:cs typeface="Arial"/>
                        </a:rPr>
                        <a:t> </a:t>
                      </a:r>
                      <a:r>
                        <a:rPr sz="1000" dirty="0">
                          <a:solidFill>
                            <a:srgbClr val="3C1053"/>
                          </a:solidFill>
                          <a:latin typeface="Arial"/>
                          <a:cs typeface="Arial"/>
                        </a:rPr>
                        <a:t>within</a:t>
                      </a:r>
                      <a:r>
                        <a:rPr sz="1000" spc="-45" dirty="0">
                          <a:solidFill>
                            <a:srgbClr val="3C1053"/>
                          </a:solidFill>
                          <a:latin typeface="Arial"/>
                          <a:cs typeface="Arial"/>
                        </a:rPr>
                        <a:t> </a:t>
                      </a:r>
                      <a:r>
                        <a:rPr sz="1000" spc="-35" dirty="0">
                          <a:solidFill>
                            <a:srgbClr val="3C1053"/>
                          </a:solidFill>
                          <a:latin typeface="Arial"/>
                          <a:cs typeface="Arial"/>
                        </a:rPr>
                        <a:t>an </a:t>
                      </a:r>
                      <a:r>
                        <a:rPr sz="1000" dirty="0">
                          <a:solidFill>
                            <a:srgbClr val="3C1053"/>
                          </a:solidFill>
                          <a:latin typeface="Arial"/>
                          <a:cs typeface="Arial"/>
                        </a:rPr>
                        <a:t>itemset</a:t>
                      </a:r>
                      <a:r>
                        <a:rPr sz="1000" spc="-30" dirty="0">
                          <a:solidFill>
                            <a:srgbClr val="3C1053"/>
                          </a:solidFill>
                          <a:latin typeface="Arial"/>
                          <a:cs typeface="Arial"/>
                        </a:rPr>
                        <a:t>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5" dirty="0">
                          <a:solidFill>
                            <a:srgbClr val="3C1053"/>
                          </a:solidFill>
                          <a:latin typeface="Arial"/>
                          <a:cs typeface="Arial"/>
                        </a:rPr>
                        <a:t> </a:t>
                      </a:r>
                      <a:r>
                        <a:rPr sz="1000" spc="-10" dirty="0">
                          <a:solidFill>
                            <a:srgbClr val="3C1053"/>
                          </a:solidFill>
                          <a:latin typeface="Arial"/>
                          <a:cs typeface="Arial"/>
                        </a:rPr>
                        <a:t>transaction data.</a:t>
                      </a:r>
                      <a:endParaRPr sz="1000">
                        <a:latin typeface="Arial"/>
                        <a:cs typeface="Arial"/>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a:lnSpc>
                          <a:spcPct val="100000"/>
                        </a:lnSpc>
                        <a:spcBef>
                          <a:spcPts val="484"/>
                        </a:spcBef>
                      </a:pPr>
                      <a:r>
                        <a:rPr sz="1000" dirty="0">
                          <a:solidFill>
                            <a:srgbClr val="3C1053"/>
                          </a:solidFill>
                          <a:latin typeface="Arial"/>
                          <a:cs typeface="Arial"/>
                        </a:rPr>
                        <a:t>FP</a:t>
                      </a:r>
                      <a:r>
                        <a:rPr sz="1000" spc="-25" dirty="0">
                          <a:solidFill>
                            <a:srgbClr val="3C1053"/>
                          </a:solidFill>
                          <a:latin typeface="Arial"/>
                          <a:cs typeface="Arial"/>
                        </a:rPr>
                        <a:t> </a:t>
                      </a:r>
                      <a:r>
                        <a:rPr sz="1000" dirty="0">
                          <a:solidFill>
                            <a:srgbClr val="3C1053"/>
                          </a:solidFill>
                          <a:latin typeface="Arial"/>
                          <a:cs typeface="Arial"/>
                        </a:rPr>
                        <a:t>Growth,</a:t>
                      </a:r>
                      <a:r>
                        <a:rPr sz="1000" spc="-25" dirty="0">
                          <a:solidFill>
                            <a:srgbClr val="3C1053"/>
                          </a:solidFill>
                          <a:latin typeface="Arial"/>
                          <a:cs typeface="Arial"/>
                        </a:rPr>
                        <a:t> </a:t>
                      </a:r>
                      <a:r>
                        <a:rPr sz="1000" spc="-10" dirty="0">
                          <a:solidFill>
                            <a:srgbClr val="3C1053"/>
                          </a:solidFill>
                          <a:latin typeface="Arial"/>
                          <a:cs typeface="Arial"/>
                        </a:rPr>
                        <a:t>Apriori</a:t>
                      </a:r>
                      <a:endParaRPr sz="10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65100">
                        <a:lnSpc>
                          <a:spcPct val="117000"/>
                        </a:lnSpc>
                        <a:spcBef>
                          <a:spcPts val="284"/>
                        </a:spcBef>
                      </a:pPr>
                      <a:r>
                        <a:rPr sz="1000" dirty="0">
                          <a:solidFill>
                            <a:srgbClr val="3C1053"/>
                          </a:solidFill>
                          <a:latin typeface="Arial"/>
                          <a:cs typeface="Arial"/>
                        </a:rPr>
                        <a:t>Find</a:t>
                      </a:r>
                      <a:r>
                        <a:rPr sz="1000" spc="-35" dirty="0">
                          <a:solidFill>
                            <a:srgbClr val="3C1053"/>
                          </a:solidFill>
                          <a:latin typeface="Arial"/>
                          <a:cs typeface="Arial"/>
                        </a:rPr>
                        <a:t> </a:t>
                      </a:r>
                      <a:r>
                        <a:rPr sz="1000" dirty="0">
                          <a:solidFill>
                            <a:srgbClr val="3C1053"/>
                          </a:solidFill>
                          <a:latin typeface="Arial"/>
                          <a:cs typeface="Arial"/>
                        </a:rPr>
                        <a:t>cross</a:t>
                      </a:r>
                      <a:r>
                        <a:rPr sz="1000" spc="-30" dirty="0">
                          <a:solidFill>
                            <a:srgbClr val="3C1053"/>
                          </a:solidFill>
                          <a:latin typeface="Arial"/>
                          <a:cs typeface="Arial"/>
                        </a:rPr>
                        <a:t> </a:t>
                      </a:r>
                      <a:r>
                        <a:rPr sz="1000" dirty="0">
                          <a:solidFill>
                            <a:srgbClr val="3C1053"/>
                          </a:solidFill>
                          <a:latin typeface="Arial"/>
                          <a:cs typeface="Arial"/>
                        </a:rPr>
                        <a:t>selling</a:t>
                      </a:r>
                      <a:r>
                        <a:rPr sz="1000" spc="-30" dirty="0">
                          <a:solidFill>
                            <a:srgbClr val="3C1053"/>
                          </a:solidFill>
                          <a:latin typeface="Arial"/>
                          <a:cs typeface="Arial"/>
                        </a:rPr>
                        <a:t> </a:t>
                      </a:r>
                      <a:r>
                        <a:rPr sz="1000" dirty="0">
                          <a:solidFill>
                            <a:srgbClr val="3C1053"/>
                          </a:solidFill>
                          <a:latin typeface="Arial"/>
                          <a:cs typeface="Arial"/>
                        </a:rPr>
                        <a:t>opportunities</a:t>
                      </a:r>
                      <a:r>
                        <a:rPr sz="1000" spc="-30" dirty="0">
                          <a:solidFill>
                            <a:srgbClr val="3C1053"/>
                          </a:solidFill>
                          <a:latin typeface="Arial"/>
                          <a:cs typeface="Arial"/>
                        </a:rPr>
                        <a:t> </a:t>
                      </a:r>
                      <a:r>
                        <a:rPr sz="1000" dirty="0">
                          <a:solidFill>
                            <a:srgbClr val="3C1053"/>
                          </a:solidFill>
                          <a:latin typeface="Arial"/>
                          <a:cs typeface="Arial"/>
                        </a:rPr>
                        <a:t>for</a:t>
                      </a:r>
                      <a:r>
                        <a:rPr sz="1000" spc="-25" dirty="0">
                          <a:solidFill>
                            <a:srgbClr val="3C1053"/>
                          </a:solidFill>
                          <a:latin typeface="Arial"/>
                          <a:cs typeface="Arial"/>
                        </a:rPr>
                        <a:t> </a:t>
                      </a:r>
                      <a:r>
                        <a:rPr sz="1000" spc="-50" dirty="0">
                          <a:solidFill>
                            <a:srgbClr val="3C1053"/>
                          </a:solidFill>
                          <a:latin typeface="Arial"/>
                          <a:cs typeface="Arial"/>
                        </a:rPr>
                        <a:t>a </a:t>
                      </a:r>
                      <a:r>
                        <a:rPr sz="1000" dirty="0">
                          <a:solidFill>
                            <a:srgbClr val="3C1053"/>
                          </a:solidFill>
                          <a:latin typeface="Arial"/>
                          <a:cs typeface="Arial"/>
                        </a:rPr>
                        <a:t>retailor</a:t>
                      </a:r>
                      <a:r>
                        <a:rPr sz="1000" spc="-25" dirty="0">
                          <a:solidFill>
                            <a:srgbClr val="3C1053"/>
                          </a:solidFill>
                          <a:latin typeface="Arial"/>
                          <a:cs typeface="Arial"/>
                        </a:rPr>
                        <a:t> </a:t>
                      </a:r>
                      <a:r>
                        <a:rPr sz="1000" dirty="0">
                          <a:solidFill>
                            <a:srgbClr val="3C1053"/>
                          </a:solidFill>
                          <a:latin typeface="Arial"/>
                          <a:cs typeface="Arial"/>
                        </a:rPr>
                        <a:t>based</a:t>
                      </a:r>
                      <a:r>
                        <a:rPr sz="1000" spc="-35" dirty="0">
                          <a:solidFill>
                            <a:srgbClr val="3C1053"/>
                          </a:solidFill>
                          <a:latin typeface="Arial"/>
                          <a:cs typeface="Arial"/>
                        </a:rPr>
                        <a:t> </a:t>
                      </a:r>
                      <a:r>
                        <a:rPr sz="1000" dirty="0">
                          <a:solidFill>
                            <a:srgbClr val="3C1053"/>
                          </a:solidFill>
                          <a:latin typeface="Arial"/>
                          <a:cs typeface="Arial"/>
                        </a:rPr>
                        <a:t>on</a:t>
                      </a:r>
                      <a:r>
                        <a:rPr sz="1000" spc="-35" dirty="0">
                          <a:solidFill>
                            <a:srgbClr val="3C1053"/>
                          </a:solidFill>
                          <a:latin typeface="Arial"/>
                          <a:cs typeface="Arial"/>
                        </a:rPr>
                        <a:t> </a:t>
                      </a:r>
                      <a:r>
                        <a:rPr sz="1000" dirty="0">
                          <a:solidFill>
                            <a:srgbClr val="3C1053"/>
                          </a:solidFill>
                          <a:latin typeface="Arial"/>
                          <a:cs typeface="Arial"/>
                        </a:rPr>
                        <a:t>transaction</a:t>
                      </a:r>
                      <a:r>
                        <a:rPr sz="1000" spc="-35" dirty="0">
                          <a:solidFill>
                            <a:srgbClr val="3C1053"/>
                          </a:solidFill>
                          <a:latin typeface="Arial"/>
                          <a:cs typeface="Arial"/>
                        </a:rPr>
                        <a:t> </a:t>
                      </a:r>
                      <a:r>
                        <a:rPr sz="1000" spc="-10" dirty="0">
                          <a:solidFill>
                            <a:srgbClr val="3C1053"/>
                          </a:solidFill>
                          <a:latin typeface="Arial"/>
                          <a:cs typeface="Arial"/>
                        </a:rPr>
                        <a:t>purchase history.</a:t>
                      </a:r>
                      <a:endParaRPr sz="1000">
                        <a:latin typeface="Arial"/>
                        <a:cs typeface="Arial"/>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35" dirty="0"/>
              <a:t> </a:t>
            </a:r>
            <a:r>
              <a:rPr spc="-10" dirty="0"/>
              <a:t>Science</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81009" cy="3304540"/>
          </a:xfrm>
          <a:prstGeom prst="rect">
            <a:avLst/>
          </a:prstGeom>
        </p:spPr>
        <p:txBody>
          <a:bodyPr vert="horz" wrap="square" lIns="0" tIns="9525" rIns="0" bIns="0" rtlCol="0">
            <a:spAutoFit/>
          </a:bodyPr>
          <a:lstStyle/>
          <a:p>
            <a:pPr marL="12700" marR="5080">
              <a:lnSpc>
                <a:spcPct val="101099"/>
              </a:lnSpc>
              <a:spcBef>
                <a:spcPts val="75"/>
              </a:spcBef>
            </a:pPr>
            <a:r>
              <a:rPr sz="1900" dirty="0">
                <a:solidFill>
                  <a:srgbClr val="0D0D0D"/>
                </a:solidFill>
                <a:latin typeface="Arial"/>
                <a:cs typeface="Arial"/>
              </a:rPr>
              <a:t>Data</a:t>
            </a:r>
            <a:r>
              <a:rPr sz="1900" spc="-45" dirty="0">
                <a:solidFill>
                  <a:srgbClr val="0D0D0D"/>
                </a:solidFill>
                <a:latin typeface="Arial"/>
                <a:cs typeface="Arial"/>
              </a:rPr>
              <a:t> </a:t>
            </a:r>
            <a:r>
              <a:rPr sz="1900" dirty="0">
                <a:solidFill>
                  <a:srgbClr val="0D0D0D"/>
                </a:solidFill>
                <a:latin typeface="Arial"/>
                <a:cs typeface="Arial"/>
              </a:rPr>
              <a:t>science</a:t>
            </a:r>
            <a:r>
              <a:rPr sz="1900" spc="-45" dirty="0">
                <a:solidFill>
                  <a:srgbClr val="0D0D0D"/>
                </a:solidFill>
                <a:latin typeface="Arial"/>
                <a:cs typeface="Arial"/>
              </a:rPr>
              <a:t> </a:t>
            </a:r>
            <a:r>
              <a:rPr sz="1900" dirty="0">
                <a:solidFill>
                  <a:srgbClr val="0D0D0D"/>
                </a:solidFill>
                <a:latin typeface="Arial"/>
                <a:cs typeface="Arial"/>
              </a:rPr>
              <a:t>is</a:t>
            </a:r>
            <a:r>
              <a:rPr sz="1900" spc="-50" dirty="0">
                <a:solidFill>
                  <a:srgbClr val="0D0D0D"/>
                </a:solidFill>
                <a:latin typeface="Arial"/>
                <a:cs typeface="Arial"/>
              </a:rPr>
              <a:t> </a:t>
            </a:r>
            <a:r>
              <a:rPr sz="1900" dirty="0">
                <a:solidFill>
                  <a:srgbClr val="0D0D0D"/>
                </a:solidFill>
                <a:latin typeface="Arial"/>
                <a:cs typeface="Arial"/>
              </a:rPr>
              <a:t>a</a:t>
            </a:r>
            <a:r>
              <a:rPr sz="1900" spc="-45" dirty="0">
                <a:solidFill>
                  <a:srgbClr val="0D0D0D"/>
                </a:solidFill>
                <a:latin typeface="Arial"/>
                <a:cs typeface="Arial"/>
              </a:rPr>
              <a:t> </a:t>
            </a:r>
            <a:r>
              <a:rPr sz="1900" dirty="0">
                <a:solidFill>
                  <a:srgbClr val="0D0D0D"/>
                </a:solidFill>
                <a:latin typeface="Arial"/>
                <a:cs typeface="Arial"/>
              </a:rPr>
              <a:t>multidisciplinary</a:t>
            </a:r>
            <a:r>
              <a:rPr sz="1900" spc="-50" dirty="0">
                <a:solidFill>
                  <a:srgbClr val="0D0D0D"/>
                </a:solidFill>
                <a:latin typeface="Arial"/>
                <a:cs typeface="Arial"/>
              </a:rPr>
              <a:t> </a:t>
            </a:r>
            <a:r>
              <a:rPr sz="1900" dirty="0">
                <a:solidFill>
                  <a:srgbClr val="0D0D0D"/>
                </a:solidFill>
                <a:latin typeface="Arial"/>
                <a:cs typeface="Arial"/>
              </a:rPr>
              <a:t>field</a:t>
            </a:r>
            <a:r>
              <a:rPr sz="1900" spc="-45" dirty="0">
                <a:solidFill>
                  <a:srgbClr val="0D0D0D"/>
                </a:solidFill>
                <a:latin typeface="Arial"/>
                <a:cs typeface="Arial"/>
              </a:rPr>
              <a:t> </a:t>
            </a:r>
            <a:r>
              <a:rPr sz="1900" dirty="0">
                <a:solidFill>
                  <a:srgbClr val="0D0D0D"/>
                </a:solidFill>
                <a:latin typeface="Arial"/>
                <a:cs typeface="Arial"/>
              </a:rPr>
              <a:t>that</a:t>
            </a:r>
            <a:r>
              <a:rPr sz="1900" spc="-50" dirty="0">
                <a:solidFill>
                  <a:srgbClr val="0D0D0D"/>
                </a:solidFill>
                <a:latin typeface="Arial"/>
                <a:cs typeface="Arial"/>
              </a:rPr>
              <a:t> </a:t>
            </a:r>
            <a:r>
              <a:rPr sz="1900" dirty="0">
                <a:solidFill>
                  <a:srgbClr val="0D0D0D"/>
                </a:solidFill>
                <a:latin typeface="Arial"/>
                <a:cs typeface="Arial"/>
              </a:rPr>
              <a:t>encompasses</a:t>
            </a:r>
            <a:r>
              <a:rPr sz="1900" spc="-50" dirty="0">
                <a:solidFill>
                  <a:srgbClr val="0D0D0D"/>
                </a:solidFill>
                <a:latin typeface="Arial"/>
                <a:cs typeface="Arial"/>
              </a:rPr>
              <a:t> </a:t>
            </a:r>
            <a:r>
              <a:rPr sz="1900" dirty="0">
                <a:solidFill>
                  <a:srgbClr val="0D0D0D"/>
                </a:solidFill>
                <a:latin typeface="Arial"/>
                <a:cs typeface="Arial"/>
              </a:rPr>
              <a:t>various</a:t>
            </a:r>
            <a:r>
              <a:rPr sz="1900" spc="-50" dirty="0">
                <a:solidFill>
                  <a:srgbClr val="0D0D0D"/>
                </a:solidFill>
                <a:latin typeface="Arial"/>
                <a:cs typeface="Arial"/>
              </a:rPr>
              <a:t> </a:t>
            </a:r>
            <a:r>
              <a:rPr sz="1900" dirty="0">
                <a:solidFill>
                  <a:srgbClr val="0D0D0D"/>
                </a:solidFill>
                <a:latin typeface="Arial"/>
                <a:cs typeface="Arial"/>
              </a:rPr>
              <a:t>types</a:t>
            </a:r>
            <a:r>
              <a:rPr sz="1900" spc="-50" dirty="0">
                <a:solidFill>
                  <a:srgbClr val="0D0D0D"/>
                </a:solidFill>
                <a:latin typeface="Arial"/>
                <a:cs typeface="Arial"/>
              </a:rPr>
              <a:t> </a:t>
            </a:r>
            <a:r>
              <a:rPr sz="1900" spc="-25" dirty="0">
                <a:solidFill>
                  <a:srgbClr val="0D0D0D"/>
                </a:solidFill>
                <a:latin typeface="Arial"/>
                <a:cs typeface="Arial"/>
              </a:rPr>
              <a:t>of </a:t>
            </a:r>
            <a:r>
              <a:rPr sz="1900" dirty="0">
                <a:solidFill>
                  <a:srgbClr val="0D0D0D"/>
                </a:solidFill>
                <a:latin typeface="Arial"/>
                <a:cs typeface="Arial"/>
              </a:rPr>
              <a:t>activities</a:t>
            </a:r>
            <a:r>
              <a:rPr sz="1900" spc="-45" dirty="0">
                <a:solidFill>
                  <a:srgbClr val="0D0D0D"/>
                </a:solidFill>
                <a:latin typeface="Arial"/>
                <a:cs typeface="Arial"/>
              </a:rPr>
              <a:t> </a:t>
            </a:r>
            <a:r>
              <a:rPr sz="1900" dirty="0">
                <a:solidFill>
                  <a:srgbClr val="0D0D0D"/>
                </a:solidFill>
                <a:latin typeface="Arial"/>
                <a:cs typeface="Arial"/>
              </a:rPr>
              <a:t>and</a:t>
            </a:r>
            <a:r>
              <a:rPr sz="1900" spc="-35" dirty="0">
                <a:solidFill>
                  <a:srgbClr val="0D0D0D"/>
                </a:solidFill>
                <a:latin typeface="Arial"/>
                <a:cs typeface="Arial"/>
              </a:rPr>
              <a:t> </a:t>
            </a:r>
            <a:r>
              <a:rPr sz="1900" dirty="0">
                <a:solidFill>
                  <a:srgbClr val="0D0D0D"/>
                </a:solidFill>
                <a:latin typeface="Arial"/>
                <a:cs typeface="Arial"/>
              </a:rPr>
              <a:t>skills.</a:t>
            </a:r>
            <a:r>
              <a:rPr sz="1900" spc="-80" dirty="0">
                <a:solidFill>
                  <a:srgbClr val="0D0D0D"/>
                </a:solidFill>
                <a:latin typeface="Arial"/>
                <a:cs typeface="Arial"/>
              </a:rPr>
              <a:t> </a:t>
            </a:r>
            <a:r>
              <a:rPr sz="1900" dirty="0">
                <a:solidFill>
                  <a:srgbClr val="0D0D0D"/>
                </a:solidFill>
                <a:latin typeface="Arial"/>
                <a:cs typeface="Arial"/>
              </a:rPr>
              <a:t>The</a:t>
            </a:r>
            <a:r>
              <a:rPr sz="1900" spc="-35" dirty="0">
                <a:solidFill>
                  <a:srgbClr val="0D0D0D"/>
                </a:solidFill>
                <a:latin typeface="Arial"/>
                <a:cs typeface="Arial"/>
              </a:rPr>
              <a:t> </a:t>
            </a:r>
            <a:r>
              <a:rPr sz="1900" dirty="0">
                <a:solidFill>
                  <a:srgbClr val="0D0D0D"/>
                </a:solidFill>
                <a:latin typeface="Arial"/>
                <a:cs typeface="Arial"/>
              </a:rPr>
              <a:t>different</a:t>
            </a:r>
            <a:r>
              <a:rPr sz="1900" spc="-45" dirty="0">
                <a:solidFill>
                  <a:srgbClr val="0D0D0D"/>
                </a:solidFill>
                <a:latin typeface="Arial"/>
                <a:cs typeface="Arial"/>
              </a:rPr>
              <a:t> </a:t>
            </a:r>
            <a:r>
              <a:rPr sz="1900" dirty="0">
                <a:solidFill>
                  <a:srgbClr val="0D0D0D"/>
                </a:solidFill>
                <a:latin typeface="Arial"/>
                <a:cs typeface="Arial"/>
              </a:rPr>
              <a:t>types</a:t>
            </a:r>
            <a:r>
              <a:rPr sz="1900" spc="-45" dirty="0">
                <a:solidFill>
                  <a:srgbClr val="0D0D0D"/>
                </a:solidFill>
                <a:latin typeface="Arial"/>
                <a:cs typeface="Arial"/>
              </a:rPr>
              <a:t> </a:t>
            </a:r>
            <a:r>
              <a:rPr sz="1900" dirty="0">
                <a:solidFill>
                  <a:srgbClr val="0D0D0D"/>
                </a:solidFill>
                <a:latin typeface="Arial"/>
                <a:cs typeface="Arial"/>
              </a:rPr>
              <a:t>of</a:t>
            </a:r>
            <a:r>
              <a:rPr sz="1900" spc="-45" dirty="0">
                <a:solidFill>
                  <a:srgbClr val="0D0D0D"/>
                </a:solidFill>
                <a:latin typeface="Arial"/>
                <a:cs typeface="Arial"/>
              </a:rPr>
              <a:t> </a:t>
            </a:r>
            <a:r>
              <a:rPr sz="1900" dirty="0">
                <a:solidFill>
                  <a:srgbClr val="0D0D0D"/>
                </a:solidFill>
                <a:latin typeface="Arial"/>
                <a:cs typeface="Arial"/>
              </a:rPr>
              <a:t>data</a:t>
            </a:r>
            <a:r>
              <a:rPr sz="1900" spc="-35" dirty="0">
                <a:solidFill>
                  <a:srgbClr val="0D0D0D"/>
                </a:solidFill>
                <a:latin typeface="Arial"/>
                <a:cs typeface="Arial"/>
              </a:rPr>
              <a:t> </a:t>
            </a:r>
            <a:r>
              <a:rPr sz="1900" dirty="0">
                <a:solidFill>
                  <a:srgbClr val="0D0D0D"/>
                </a:solidFill>
                <a:latin typeface="Arial"/>
                <a:cs typeface="Arial"/>
              </a:rPr>
              <a:t>science</a:t>
            </a:r>
            <a:r>
              <a:rPr sz="1900" spc="-35" dirty="0">
                <a:solidFill>
                  <a:srgbClr val="0D0D0D"/>
                </a:solidFill>
                <a:latin typeface="Arial"/>
                <a:cs typeface="Arial"/>
              </a:rPr>
              <a:t> </a:t>
            </a:r>
            <a:r>
              <a:rPr sz="1900" dirty="0">
                <a:solidFill>
                  <a:srgbClr val="0D0D0D"/>
                </a:solidFill>
                <a:latin typeface="Arial"/>
                <a:cs typeface="Arial"/>
              </a:rPr>
              <a:t>can</a:t>
            </a:r>
            <a:r>
              <a:rPr sz="1900" spc="-40" dirty="0">
                <a:solidFill>
                  <a:srgbClr val="0D0D0D"/>
                </a:solidFill>
                <a:latin typeface="Arial"/>
                <a:cs typeface="Arial"/>
              </a:rPr>
              <a:t> </a:t>
            </a:r>
            <a:r>
              <a:rPr sz="1900" dirty="0">
                <a:solidFill>
                  <a:srgbClr val="0D0D0D"/>
                </a:solidFill>
                <a:latin typeface="Arial"/>
                <a:cs typeface="Arial"/>
              </a:rPr>
              <a:t>be</a:t>
            </a:r>
            <a:r>
              <a:rPr sz="1900" spc="-35" dirty="0">
                <a:solidFill>
                  <a:srgbClr val="0D0D0D"/>
                </a:solidFill>
                <a:latin typeface="Arial"/>
                <a:cs typeface="Arial"/>
              </a:rPr>
              <a:t> </a:t>
            </a:r>
            <a:r>
              <a:rPr sz="1900" spc="-10" dirty="0">
                <a:solidFill>
                  <a:srgbClr val="0D0D0D"/>
                </a:solidFill>
                <a:latin typeface="Arial"/>
                <a:cs typeface="Arial"/>
              </a:rPr>
              <a:t>categorized </a:t>
            </a:r>
            <a:r>
              <a:rPr sz="1900" dirty="0">
                <a:solidFill>
                  <a:srgbClr val="0D0D0D"/>
                </a:solidFill>
                <a:latin typeface="Arial"/>
                <a:cs typeface="Arial"/>
              </a:rPr>
              <a:t>based</a:t>
            </a:r>
            <a:r>
              <a:rPr sz="1900" spc="-35" dirty="0">
                <a:solidFill>
                  <a:srgbClr val="0D0D0D"/>
                </a:solidFill>
                <a:latin typeface="Arial"/>
                <a:cs typeface="Arial"/>
              </a:rPr>
              <a:t> </a:t>
            </a:r>
            <a:r>
              <a:rPr sz="1900" dirty="0">
                <a:solidFill>
                  <a:srgbClr val="0D0D0D"/>
                </a:solidFill>
                <a:latin typeface="Arial"/>
                <a:cs typeface="Arial"/>
              </a:rPr>
              <a:t>on</a:t>
            </a:r>
            <a:r>
              <a:rPr sz="1900" spc="-30" dirty="0">
                <a:solidFill>
                  <a:srgbClr val="0D0D0D"/>
                </a:solidFill>
                <a:latin typeface="Arial"/>
                <a:cs typeface="Arial"/>
              </a:rPr>
              <a:t> </a:t>
            </a:r>
            <a:r>
              <a:rPr sz="1900" dirty="0">
                <a:solidFill>
                  <a:srgbClr val="0D0D0D"/>
                </a:solidFill>
                <a:latin typeface="Arial"/>
                <a:cs typeface="Arial"/>
              </a:rPr>
              <a:t>the</a:t>
            </a:r>
            <a:r>
              <a:rPr sz="1900" spc="-30" dirty="0">
                <a:solidFill>
                  <a:srgbClr val="0D0D0D"/>
                </a:solidFill>
                <a:latin typeface="Arial"/>
                <a:cs typeface="Arial"/>
              </a:rPr>
              <a:t> </a:t>
            </a:r>
            <a:r>
              <a:rPr sz="1900" dirty="0">
                <a:solidFill>
                  <a:srgbClr val="0D0D0D"/>
                </a:solidFill>
                <a:latin typeface="Arial"/>
                <a:cs typeface="Arial"/>
              </a:rPr>
              <a:t>primary</a:t>
            </a:r>
            <a:r>
              <a:rPr sz="1900" spc="-35" dirty="0">
                <a:solidFill>
                  <a:srgbClr val="0D0D0D"/>
                </a:solidFill>
                <a:latin typeface="Arial"/>
                <a:cs typeface="Arial"/>
              </a:rPr>
              <a:t> </a:t>
            </a:r>
            <a:r>
              <a:rPr sz="1900" dirty="0">
                <a:solidFill>
                  <a:srgbClr val="0D0D0D"/>
                </a:solidFill>
                <a:latin typeface="Arial"/>
                <a:cs typeface="Arial"/>
              </a:rPr>
              <a:t>focus</a:t>
            </a:r>
            <a:r>
              <a:rPr sz="1900" spc="-35" dirty="0">
                <a:solidFill>
                  <a:srgbClr val="0D0D0D"/>
                </a:solidFill>
                <a:latin typeface="Arial"/>
                <a:cs typeface="Arial"/>
              </a:rPr>
              <a:t> </a:t>
            </a:r>
            <a:r>
              <a:rPr sz="1900" dirty="0">
                <a:solidFill>
                  <a:srgbClr val="0D0D0D"/>
                </a:solidFill>
                <a:latin typeface="Arial"/>
                <a:cs typeface="Arial"/>
              </a:rPr>
              <a:t>or</a:t>
            </a:r>
            <a:r>
              <a:rPr sz="1900" spc="-30" dirty="0">
                <a:solidFill>
                  <a:srgbClr val="0D0D0D"/>
                </a:solidFill>
                <a:latin typeface="Arial"/>
                <a:cs typeface="Arial"/>
              </a:rPr>
              <a:t> </a:t>
            </a:r>
            <a:r>
              <a:rPr sz="1900" dirty="0">
                <a:solidFill>
                  <a:srgbClr val="0D0D0D"/>
                </a:solidFill>
                <a:latin typeface="Arial"/>
                <a:cs typeface="Arial"/>
              </a:rPr>
              <a:t>application.</a:t>
            </a:r>
            <a:r>
              <a:rPr sz="1900" spc="-40" dirty="0">
                <a:solidFill>
                  <a:srgbClr val="0D0D0D"/>
                </a:solidFill>
                <a:latin typeface="Arial"/>
                <a:cs typeface="Arial"/>
              </a:rPr>
              <a:t> </a:t>
            </a:r>
            <a:r>
              <a:rPr sz="1900" dirty="0">
                <a:solidFill>
                  <a:srgbClr val="0D0D0D"/>
                </a:solidFill>
                <a:latin typeface="Arial"/>
                <a:cs typeface="Arial"/>
              </a:rPr>
              <a:t>Here</a:t>
            </a:r>
            <a:r>
              <a:rPr sz="1900" spc="-30" dirty="0">
                <a:solidFill>
                  <a:srgbClr val="0D0D0D"/>
                </a:solidFill>
                <a:latin typeface="Arial"/>
                <a:cs typeface="Arial"/>
              </a:rPr>
              <a:t> </a:t>
            </a:r>
            <a:r>
              <a:rPr sz="1900" dirty="0">
                <a:solidFill>
                  <a:srgbClr val="0D0D0D"/>
                </a:solidFill>
                <a:latin typeface="Arial"/>
                <a:cs typeface="Arial"/>
              </a:rPr>
              <a:t>are</a:t>
            </a:r>
            <a:r>
              <a:rPr sz="1900" spc="-30" dirty="0">
                <a:solidFill>
                  <a:srgbClr val="0D0D0D"/>
                </a:solidFill>
                <a:latin typeface="Arial"/>
                <a:cs typeface="Arial"/>
              </a:rPr>
              <a:t> </a:t>
            </a:r>
            <a:r>
              <a:rPr sz="1900" dirty="0">
                <a:solidFill>
                  <a:srgbClr val="0D0D0D"/>
                </a:solidFill>
                <a:latin typeface="Arial"/>
                <a:cs typeface="Arial"/>
              </a:rPr>
              <a:t>some</a:t>
            </a:r>
            <a:r>
              <a:rPr sz="1900" spc="-30" dirty="0">
                <a:solidFill>
                  <a:srgbClr val="0D0D0D"/>
                </a:solidFill>
                <a:latin typeface="Arial"/>
                <a:cs typeface="Arial"/>
              </a:rPr>
              <a:t> </a:t>
            </a:r>
            <a:r>
              <a:rPr sz="1900" dirty="0">
                <a:solidFill>
                  <a:srgbClr val="0D0D0D"/>
                </a:solidFill>
                <a:latin typeface="Arial"/>
                <a:cs typeface="Arial"/>
              </a:rPr>
              <a:t>key</a:t>
            </a:r>
            <a:r>
              <a:rPr sz="1900" spc="-35" dirty="0">
                <a:solidFill>
                  <a:srgbClr val="0D0D0D"/>
                </a:solidFill>
                <a:latin typeface="Arial"/>
                <a:cs typeface="Arial"/>
              </a:rPr>
              <a:t> </a:t>
            </a:r>
            <a:r>
              <a:rPr sz="1900" dirty="0">
                <a:solidFill>
                  <a:srgbClr val="0D0D0D"/>
                </a:solidFill>
                <a:latin typeface="Arial"/>
                <a:cs typeface="Arial"/>
              </a:rPr>
              <a:t>types</a:t>
            </a:r>
            <a:r>
              <a:rPr sz="1900" spc="-35" dirty="0">
                <a:solidFill>
                  <a:srgbClr val="0D0D0D"/>
                </a:solidFill>
                <a:latin typeface="Arial"/>
                <a:cs typeface="Arial"/>
              </a:rPr>
              <a:t> </a:t>
            </a:r>
            <a:r>
              <a:rPr sz="1900" dirty="0">
                <a:solidFill>
                  <a:srgbClr val="0D0D0D"/>
                </a:solidFill>
                <a:latin typeface="Arial"/>
                <a:cs typeface="Arial"/>
              </a:rPr>
              <a:t>of</a:t>
            </a:r>
            <a:r>
              <a:rPr sz="1900" spc="-40" dirty="0">
                <a:solidFill>
                  <a:srgbClr val="0D0D0D"/>
                </a:solidFill>
                <a:latin typeface="Arial"/>
                <a:cs typeface="Arial"/>
              </a:rPr>
              <a:t> </a:t>
            </a:r>
            <a:r>
              <a:rPr sz="1900" spc="-20" dirty="0">
                <a:solidFill>
                  <a:srgbClr val="0D0D0D"/>
                </a:solidFill>
                <a:latin typeface="Arial"/>
                <a:cs typeface="Arial"/>
              </a:rPr>
              <a:t>data </a:t>
            </a:r>
            <a:r>
              <a:rPr sz="1900" spc="-10" dirty="0">
                <a:solidFill>
                  <a:srgbClr val="0D0D0D"/>
                </a:solidFill>
                <a:latin typeface="Arial"/>
                <a:cs typeface="Arial"/>
              </a:rPr>
              <a:t>science:</a:t>
            </a:r>
            <a:endParaRPr sz="1900">
              <a:latin typeface="Arial"/>
              <a:cs typeface="Arial"/>
            </a:endParaRPr>
          </a:p>
          <a:p>
            <a:pPr marL="170815" indent="-160655">
              <a:lnSpc>
                <a:spcPct val="100000"/>
              </a:lnSpc>
              <a:spcBef>
                <a:spcPts val="1019"/>
              </a:spcBef>
              <a:buClr>
                <a:srgbClr val="F2120C"/>
              </a:buClr>
              <a:buSzPct val="93333"/>
              <a:buAutoNum type="arabicPeriod"/>
              <a:tabLst>
                <a:tab pos="170815" algn="l"/>
              </a:tabLst>
            </a:pPr>
            <a:r>
              <a:rPr sz="1500" b="1" spc="-10" dirty="0">
                <a:solidFill>
                  <a:srgbClr val="0D0D0D"/>
                </a:solidFill>
                <a:latin typeface="Arial"/>
                <a:cs typeface="Arial"/>
              </a:rPr>
              <a:t>Descriptive</a:t>
            </a:r>
            <a:r>
              <a:rPr sz="1500" b="1" spc="-20" dirty="0">
                <a:solidFill>
                  <a:srgbClr val="0D0D0D"/>
                </a:solidFill>
                <a:latin typeface="Arial"/>
                <a:cs typeface="Arial"/>
              </a:rPr>
              <a:t> </a:t>
            </a:r>
            <a:r>
              <a:rPr sz="1500" b="1" spc="-10" dirty="0">
                <a:solidFill>
                  <a:srgbClr val="0D0D0D"/>
                </a:solidFill>
                <a:latin typeface="Arial"/>
                <a:cs typeface="Arial"/>
              </a:rPr>
              <a:t>Analytics:</a:t>
            </a:r>
            <a:endParaRPr sz="1500">
              <a:latin typeface="Arial"/>
              <a:cs typeface="Arial"/>
            </a:endParaRPr>
          </a:p>
          <a:p>
            <a:pPr marL="697865" lvl="1" indent="-228600">
              <a:lnSpc>
                <a:spcPct val="100000"/>
              </a:lnSpc>
              <a:spcBef>
                <a:spcPts val="480"/>
              </a:spcBef>
              <a:buClr>
                <a:srgbClr val="F2120C"/>
              </a:buClr>
              <a:buFont typeface="Arial"/>
              <a:buChar char="•"/>
              <a:tabLst>
                <a:tab pos="697865" algn="l"/>
              </a:tabLst>
            </a:pPr>
            <a:r>
              <a:rPr sz="1500" b="1" dirty="0">
                <a:solidFill>
                  <a:srgbClr val="0D0D0D"/>
                </a:solidFill>
                <a:latin typeface="Arial"/>
                <a:cs typeface="Arial"/>
              </a:rPr>
              <a:t>Focus:</a:t>
            </a:r>
            <a:r>
              <a:rPr sz="1500" b="1" spc="-50" dirty="0">
                <a:solidFill>
                  <a:srgbClr val="0D0D0D"/>
                </a:solidFill>
                <a:latin typeface="Arial"/>
                <a:cs typeface="Arial"/>
              </a:rPr>
              <a:t> </a:t>
            </a:r>
            <a:r>
              <a:rPr sz="1500" dirty="0">
                <a:solidFill>
                  <a:srgbClr val="0D0D0D"/>
                </a:solidFill>
                <a:latin typeface="Arial"/>
                <a:cs typeface="Arial"/>
              </a:rPr>
              <a:t>Summarizing</a:t>
            </a:r>
            <a:r>
              <a:rPr sz="1500" spc="-45" dirty="0">
                <a:solidFill>
                  <a:srgbClr val="0D0D0D"/>
                </a:solidFill>
                <a:latin typeface="Arial"/>
                <a:cs typeface="Arial"/>
              </a:rPr>
              <a:t> </a:t>
            </a:r>
            <a:r>
              <a:rPr sz="1500" dirty="0">
                <a:solidFill>
                  <a:srgbClr val="0D0D0D"/>
                </a:solidFill>
                <a:latin typeface="Arial"/>
                <a:cs typeface="Arial"/>
              </a:rPr>
              <a:t>and</a:t>
            </a:r>
            <a:r>
              <a:rPr sz="1500" spc="-45" dirty="0">
                <a:solidFill>
                  <a:srgbClr val="0D0D0D"/>
                </a:solidFill>
                <a:latin typeface="Arial"/>
                <a:cs typeface="Arial"/>
              </a:rPr>
              <a:t> </a:t>
            </a:r>
            <a:r>
              <a:rPr sz="1500" dirty="0">
                <a:solidFill>
                  <a:srgbClr val="0D0D0D"/>
                </a:solidFill>
                <a:latin typeface="Arial"/>
                <a:cs typeface="Arial"/>
              </a:rPr>
              <a:t>interpreting</a:t>
            </a:r>
            <a:r>
              <a:rPr sz="1500" spc="-50" dirty="0">
                <a:solidFill>
                  <a:srgbClr val="0D0D0D"/>
                </a:solidFill>
                <a:latin typeface="Arial"/>
                <a:cs typeface="Arial"/>
              </a:rPr>
              <a:t> </a:t>
            </a:r>
            <a:r>
              <a:rPr sz="1500" dirty="0">
                <a:solidFill>
                  <a:srgbClr val="0D0D0D"/>
                </a:solidFill>
                <a:latin typeface="Arial"/>
                <a:cs typeface="Arial"/>
              </a:rPr>
              <a:t>historical</a:t>
            </a:r>
            <a:r>
              <a:rPr sz="1500" spc="-40" dirty="0">
                <a:solidFill>
                  <a:srgbClr val="0D0D0D"/>
                </a:solidFill>
                <a:latin typeface="Arial"/>
                <a:cs typeface="Arial"/>
              </a:rPr>
              <a:t> </a:t>
            </a:r>
            <a:r>
              <a:rPr sz="1500" dirty="0">
                <a:solidFill>
                  <a:srgbClr val="0D0D0D"/>
                </a:solidFill>
                <a:latin typeface="Arial"/>
                <a:cs typeface="Arial"/>
              </a:rPr>
              <a:t>data</a:t>
            </a:r>
            <a:r>
              <a:rPr sz="1500" spc="-45" dirty="0">
                <a:solidFill>
                  <a:srgbClr val="0D0D0D"/>
                </a:solidFill>
                <a:latin typeface="Arial"/>
                <a:cs typeface="Arial"/>
              </a:rPr>
              <a:t> </a:t>
            </a:r>
            <a:r>
              <a:rPr sz="1500" dirty="0">
                <a:solidFill>
                  <a:srgbClr val="0D0D0D"/>
                </a:solidFill>
                <a:latin typeface="Arial"/>
                <a:cs typeface="Arial"/>
              </a:rPr>
              <a:t>to</a:t>
            </a:r>
            <a:r>
              <a:rPr sz="1500" spc="-50" dirty="0">
                <a:solidFill>
                  <a:srgbClr val="0D0D0D"/>
                </a:solidFill>
                <a:latin typeface="Arial"/>
                <a:cs typeface="Arial"/>
              </a:rPr>
              <a:t> </a:t>
            </a:r>
            <a:r>
              <a:rPr sz="1500" dirty="0">
                <a:solidFill>
                  <a:srgbClr val="0D0D0D"/>
                </a:solidFill>
                <a:latin typeface="Arial"/>
                <a:cs typeface="Arial"/>
              </a:rPr>
              <a:t>describe</a:t>
            </a:r>
            <a:r>
              <a:rPr sz="1500" spc="-45" dirty="0">
                <a:solidFill>
                  <a:srgbClr val="0D0D0D"/>
                </a:solidFill>
                <a:latin typeface="Arial"/>
                <a:cs typeface="Arial"/>
              </a:rPr>
              <a:t> </a:t>
            </a:r>
            <a:r>
              <a:rPr sz="1500" dirty="0">
                <a:solidFill>
                  <a:srgbClr val="0D0D0D"/>
                </a:solidFill>
                <a:latin typeface="Arial"/>
                <a:cs typeface="Arial"/>
              </a:rPr>
              <a:t>what</a:t>
            </a:r>
            <a:r>
              <a:rPr sz="1500" spc="-50" dirty="0">
                <a:solidFill>
                  <a:srgbClr val="0D0D0D"/>
                </a:solidFill>
                <a:latin typeface="Arial"/>
                <a:cs typeface="Arial"/>
              </a:rPr>
              <a:t> </a:t>
            </a:r>
            <a:r>
              <a:rPr sz="1500" dirty="0">
                <a:solidFill>
                  <a:srgbClr val="0D0D0D"/>
                </a:solidFill>
                <a:latin typeface="Arial"/>
                <a:cs typeface="Arial"/>
              </a:rPr>
              <a:t>has</a:t>
            </a:r>
            <a:r>
              <a:rPr sz="1500" spc="-50" dirty="0">
                <a:solidFill>
                  <a:srgbClr val="0D0D0D"/>
                </a:solidFill>
                <a:latin typeface="Arial"/>
                <a:cs typeface="Arial"/>
              </a:rPr>
              <a:t> </a:t>
            </a:r>
            <a:r>
              <a:rPr sz="1500" spc="-10" dirty="0">
                <a:solidFill>
                  <a:srgbClr val="0D0D0D"/>
                </a:solidFill>
                <a:latin typeface="Arial"/>
                <a:cs typeface="Arial"/>
              </a:rPr>
              <a:t>happened.</a:t>
            </a:r>
            <a:endParaRPr sz="1500">
              <a:latin typeface="Arial"/>
              <a:cs typeface="Arial"/>
            </a:endParaRPr>
          </a:p>
          <a:p>
            <a:pPr marL="697865" lvl="1" indent="-228600">
              <a:lnSpc>
                <a:spcPct val="100000"/>
              </a:lnSpc>
              <a:spcBef>
                <a:spcPts val="505"/>
              </a:spcBef>
              <a:buClr>
                <a:srgbClr val="F2120C"/>
              </a:buClr>
              <a:buFont typeface="Arial"/>
              <a:buChar char="•"/>
              <a:tabLst>
                <a:tab pos="697865" algn="l"/>
              </a:tabLst>
            </a:pPr>
            <a:r>
              <a:rPr sz="1500" b="1" dirty="0">
                <a:solidFill>
                  <a:srgbClr val="0D0D0D"/>
                </a:solidFill>
                <a:latin typeface="Arial"/>
                <a:cs typeface="Arial"/>
              </a:rPr>
              <a:t>Purpose:</a:t>
            </a:r>
            <a:r>
              <a:rPr sz="1500" b="1" spc="-55" dirty="0">
                <a:solidFill>
                  <a:srgbClr val="0D0D0D"/>
                </a:solidFill>
                <a:latin typeface="Arial"/>
                <a:cs typeface="Arial"/>
              </a:rPr>
              <a:t> </a:t>
            </a:r>
            <a:r>
              <a:rPr sz="1500" dirty="0">
                <a:solidFill>
                  <a:srgbClr val="0D0D0D"/>
                </a:solidFill>
                <a:latin typeface="Arial"/>
                <a:cs typeface="Arial"/>
              </a:rPr>
              <a:t>Providing</a:t>
            </a:r>
            <a:r>
              <a:rPr sz="1500" spc="-45" dirty="0">
                <a:solidFill>
                  <a:srgbClr val="0D0D0D"/>
                </a:solidFill>
                <a:latin typeface="Arial"/>
                <a:cs typeface="Arial"/>
              </a:rPr>
              <a:t> </a:t>
            </a:r>
            <a:r>
              <a:rPr sz="1500" dirty="0">
                <a:solidFill>
                  <a:srgbClr val="0D0D0D"/>
                </a:solidFill>
                <a:latin typeface="Arial"/>
                <a:cs typeface="Arial"/>
              </a:rPr>
              <a:t>insights</a:t>
            </a:r>
            <a:r>
              <a:rPr sz="1500" spc="-45" dirty="0">
                <a:solidFill>
                  <a:srgbClr val="0D0D0D"/>
                </a:solidFill>
                <a:latin typeface="Arial"/>
                <a:cs typeface="Arial"/>
              </a:rPr>
              <a:t> </a:t>
            </a:r>
            <a:r>
              <a:rPr sz="1500" dirty="0">
                <a:solidFill>
                  <a:srgbClr val="0D0D0D"/>
                </a:solidFill>
                <a:latin typeface="Arial"/>
                <a:cs typeface="Arial"/>
              </a:rPr>
              <a:t>into</a:t>
            </a:r>
            <a:r>
              <a:rPr sz="1500" spc="-45" dirty="0">
                <a:solidFill>
                  <a:srgbClr val="0D0D0D"/>
                </a:solidFill>
                <a:latin typeface="Arial"/>
                <a:cs typeface="Arial"/>
              </a:rPr>
              <a:t> </a:t>
            </a:r>
            <a:r>
              <a:rPr sz="1500" dirty="0">
                <a:solidFill>
                  <a:srgbClr val="0D0D0D"/>
                </a:solidFill>
                <a:latin typeface="Arial"/>
                <a:cs typeface="Arial"/>
              </a:rPr>
              <a:t>past</a:t>
            </a:r>
            <a:r>
              <a:rPr sz="1500" spc="-50" dirty="0">
                <a:solidFill>
                  <a:srgbClr val="0D0D0D"/>
                </a:solidFill>
                <a:latin typeface="Arial"/>
                <a:cs typeface="Arial"/>
              </a:rPr>
              <a:t> </a:t>
            </a:r>
            <a:r>
              <a:rPr sz="1500" dirty="0">
                <a:solidFill>
                  <a:srgbClr val="0D0D0D"/>
                </a:solidFill>
                <a:latin typeface="Arial"/>
                <a:cs typeface="Arial"/>
              </a:rPr>
              <a:t>trends,</a:t>
            </a:r>
            <a:r>
              <a:rPr sz="1500" spc="-50" dirty="0">
                <a:solidFill>
                  <a:srgbClr val="0D0D0D"/>
                </a:solidFill>
                <a:latin typeface="Arial"/>
                <a:cs typeface="Arial"/>
              </a:rPr>
              <a:t> </a:t>
            </a:r>
            <a:r>
              <a:rPr sz="1500" dirty="0">
                <a:solidFill>
                  <a:srgbClr val="0D0D0D"/>
                </a:solidFill>
                <a:latin typeface="Arial"/>
                <a:cs typeface="Arial"/>
              </a:rPr>
              <a:t>patterns,</a:t>
            </a:r>
            <a:r>
              <a:rPr sz="1500" spc="-50" dirty="0">
                <a:solidFill>
                  <a:srgbClr val="0D0D0D"/>
                </a:solidFill>
                <a:latin typeface="Arial"/>
                <a:cs typeface="Arial"/>
              </a:rPr>
              <a:t> </a:t>
            </a:r>
            <a:r>
              <a:rPr sz="1500" dirty="0">
                <a:solidFill>
                  <a:srgbClr val="0D0D0D"/>
                </a:solidFill>
                <a:latin typeface="Arial"/>
                <a:cs typeface="Arial"/>
              </a:rPr>
              <a:t>and</a:t>
            </a:r>
            <a:r>
              <a:rPr sz="1500" spc="-50" dirty="0">
                <a:solidFill>
                  <a:srgbClr val="0D0D0D"/>
                </a:solidFill>
                <a:latin typeface="Arial"/>
                <a:cs typeface="Arial"/>
              </a:rPr>
              <a:t> </a:t>
            </a:r>
            <a:r>
              <a:rPr sz="1500" dirty="0">
                <a:solidFill>
                  <a:srgbClr val="0D0D0D"/>
                </a:solidFill>
                <a:latin typeface="Arial"/>
                <a:cs typeface="Arial"/>
              </a:rPr>
              <a:t>key</a:t>
            </a:r>
            <a:r>
              <a:rPr sz="1500" spc="-45" dirty="0">
                <a:solidFill>
                  <a:srgbClr val="0D0D0D"/>
                </a:solidFill>
                <a:latin typeface="Arial"/>
                <a:cs typeface="Arial"/>
              </a:rPr>
              <a:t> </a:t>
            </a:r>
            <a:r>
              <a:rPr sz="1500" dirty="0">
                <a:solidFill>
                  <a:srgbClr val="0D0D0D"/>
                </a:solidFill>
                <a:latin typeface="Arial"/>
                <a:cs typeface="Arial"/>
              </a:rPr>
              <a:t>performance</a:t>
            </a:r>
            <a:r>
              <a:rPr sz="1500" spc="-45" dirty="0">
                <a:solidFill>
                  <a:srgbClr val="0D0D0D"/>
                </a:solidFill>
                <a:latin typeface="Arial"/>
                <a:cs typeface="Arial"/>
              </a:rPr>
              <a:t> </a:t>
            </a:r>
            <a:r>
              <a:rPr sz="1500" spc="-10" dirty="0">
                <a:solidFill>
                  <a:srgbClr val="0D0D0D"/>
                </a:solidFill>
                <a:latin typeface="Arial"/>
                <a:cs typeface="Arial"/>
              </a:rPr>
              <a:t>indicators.</a:t>
            </a:r>
            <a:endParaRPr sz="1500">
              <a:latin typeface="Arial"/>
              <a:cs typeface="Arial"/>
            </a:endParaRPr>
          </a:p>
          <a:p>
            <a:pPr marL="170815" indent="-160655">
              <a:lnSpc>
                <a:spcPct val="100000"/>
              </a:lnSpc>
              <a:spcBef>
                <a:spcPts val="1010"/>
              </a:spcBef>
              <a:buClr>
                <a:srgbClr val="F2120C"/>
              </a:buClr>
              <a:buSzPct val="93333"/>
              <a:buAutoNum type="arabicPeriod"/>
              <a:tabLst>
                <a:tab pos="170815" algn="l"/>
              </a:tabLst>
            </a:pPr>
            <a:r>
              <a:rPr sz="1500" b="1" spc="-10" dirty="0">
                <a:solidFill>
                  <a:srgbClr val="0D0D0D"/>
                </a:solidFill>
                <a:latin typeface="Arial"/>
                <a:cs typeface="Arial"/>
              </a:rPr>
              <a:t>Diagnostic</a:t>
            </a:r>
            <a:r>
              <a:rPr sz="1500" b="1" spc="-15" dirty="0">
                <a:solidFill>
                  <a:srgbClr val="0D0D0D"/>
                </a:solidFill>
                <a:latin typeface="Arial"/>
                <a:cs typeface="Arial"/>
              </a:rPr>
              <a:t> </a:t>
            </a:r>
            <a:r>
              <a:rPr sz="1500" b="1" spc="-10" dirty="0">
                <a:solidFill>
                  <a:srgbClr val="0D0D0D"/>
                </a:solidFill>
                <a:latin typeface="Arial"/>
                <a:cs typeface="Arial"/>
              </a:rPr>
              <a:t>Analytics:</a:t>
            </a:r>
            <a:endParaRPr sz="1500">
              <a:latin typeface="Arial"/>
              <a:cs typeface="Arial"/>
            </a:endParaRPr>
          </a:p>
          <a:p>
            <a:pPr marL="697865" lvl="1" indent="-228600">
              <a:lnSpc>
                <a:spcPct val="100000"/>
              </a:lnSpc>
              <a:spcBef>
                <a:spcPts val="505"/>
              </a:spcBef>
              <a:buClr>
                <a:srgbClr val="F2120C"/>
              </a:buClr>
              <a:buFont typeface="Arial"/>
              <a:buChar char="•"/>
              <a:tabLst>
                <a:tab pos="697865" algn="l"/>
              </a:tabLst>
            </a:pPr>
            <a:r>
              <a:rPr sz="1500" b="1" dirty="0">
                <a:solidFill>
                  <a:srgbClr val="0D0D0D"/>
                </a:solidFill>
                <a:latin typeface="Arial"/>
                <a:cs typeface="Arial"/>
              </a:rPr>
              <a:t>Focus:</a:t>
            </a:r>
            <a:r>
              <a:rPr sz="1500" b="1" spc="-45" dirty="0">
                <a:solidFill>
                  <a:srgbClr val="0D0D0D"/>
                </a:solidFill>
                <a:latin typeface="Arial"/>
                <a:cs typeface="Arial"/>
              </a:rPr>
              <a:t> </a:t>
            </a:r>
            <a:r>
              <a:rPr sz="1500" dirty="0">
                <a:solidFill>
                  <a:srgbClr val="0D0D0D"/>
                </a:solidFill>
                <a:latin typeface="Arial"/>
                <a:cs typeface="Arial"/>
              </a:rPr>
              <a:t>Investigating</a:t>
            </a:r>
            <a:r>
              <a:rPr sz="1500" spc="-45" dirty="0">
                <a:solidFill>
                  <a:srgbClr val="0D0D0D"/>
                </a:solidFill>
                <a:latin typeface="Arial"/>
                <a:cs typeface="Arial"/>
              </a:rPr>
              <a:t> </a:t>
            </a:r>
            <a:r>
              <a:rPr sz="1500" dirty="0">
                <a:solidFill>
                  <a:srgbClr val="0D0D0D"/>
                </a:solidFill>
                <a:latin typeface="Arial"/>
                <a:cs typeface="Arial"/>
              </a:rPr>
              <a:t>data</a:t>
            </a:r>
            <a:r>
              <a:rPr sz="1500" spc="-45" dirty="0">
                <a:solidFill>
                  <a:srgbClr val="0D0D0D"/>
                </a:solidFill>
                <a:latin typeface="Arial"/>
                <a:cs typeface="Arial"/>
              </a:rPr>
              <a:t> </a:t>
            </a:r>
            <a:r>
              <a:rPr sz="1500" dirty="0">
                <a:solidFill>
                  <a:srgbClr val="0D0D0D"/>
                </a:solidFill>
                <a:latin typeface="Arial"/>
                <a:cs typeface="Arial"/>
              </a:rPr>
              <a:t>to</a:t>
            </a:r>
            <a:r>
              <a:rPr sz="1500" spc="-45" dirty="0">
                <a:solidFill>
                  <a:srgbClr val="0D0D0D"/>
                </a:solidFill>
                <a:latin typeface="Arial"/>
                <a:cs typeface="Arial"/>
              </a:rPr>
              <a:t> </a:t>
            </a:r>
            <a:r>
              <a:rPr sz="1500" dirty="0">
                <a:solidFill>
                  <a:srgbClr val="0D0D0D"/>
                </a:solidFill>
                <a:latin typeface="Arial"/>
                <a:cs typeface="Arial"/>
              </a:rPr>
              <a:t>understand</a:t>
            </a:r>
            <a:r>
              <a:rPr sz="1500" spc="-45" dirty="0">
                <a:solidFill>
                  <a:srgbClr val="0D0D0D"/>
                </a:solidFill>
                <a:latin typeface="Arial"/>
                <a:cs typeface="Arial"/>
              </a:rPr>
              <a:t> </a:t>
            </a:r>
            <a:r>
              <a:rPr sz="1500" dirty="0">
                <a:solidFill>
                  <a:srgbClr val="0D0D0D"/>
                </a:solidFill>
                <a:latin typeface="Arial"/>
                <a:cs typeface="Arial"/>
              </a:rPr>
              <a:t>why</a:t>
            </a:r>
            <a:r>
              <a:rPr sz="1500" spc="-45" dirty="0">
                <a:solidFill>
                  <a:srgbClr val="0D0D0D"/>
                </a:solidFill>
                <a:latin typeface="Arial"/>
                <a:cs typeface="Arial"/>
              </a:rPr>
              <a:t> </a:t>
            </a:r>
            <a:r>
              <a:rPr sz="1500" dirty="0">
                <a:solidFill>
                  <a:srgbClr val="0D0D0D"/>
                </a:solidFill>
                <a:latin typeface="Arial"/>
                <a:cs typeface="Arial"/>
              </a:rPr>
              <a:t>certain</a:t>
            </a:r>
            <a:r>
              <a:rPr sz="1500" spc="-45" dirty="0">
                <a:solidFill>
                  <a:srgbClr val="0D0D0D"/>
                </a:solidFill>
                <a:latin typeface="Arial"/>
                <a:cs typeface="Arial"/>
              </a:rPr>
              <a:t> </a:t>
            </a:r>
            <a:r>
              <a:rPr sz="1500" dirty="0">
                <a:solidFill>
                  <a:srgbClr val="0D0D0D"/>
                </a:solidFill>
                <a:latin typeface="Arial"/>
                <a:cs typeface="Arial"/>
              </a:rPr>
              <a:t>events</a:t>
            </a:r>
            <a:r>
              <a:rPr sz="1500" spc="-40" dirty="0">
                <a:solidFill>
                  <a:srgbClr val="0D0D0D"/>
                </a:solidFill>
                <a:latin typeface="Arial"/>
                <a:cs typeface="Arial"/>
              </a:rPr>
              <a:t> </a:t>
            </a:r>
            <a:r>
              <a:rPr sz="1500" spc="-10" dirty="0">
                <a:solidFill>
                  <a:srgbClr val="0D0D0D"/>
                </a:solidFill>
                <a:latin typeface="Arial"/>
                <a:cs typeface="Arial"/>
              </a:rPr>
              <a:t>occurred.</a:t>
            </a:r>
            <a:endParaRPr sz="1500">
              <a:latin typeface="Arial"/>
              <a:cs typeface="Arial"/>
            </a:endParaRPr>
          </a:p>
          <a:p>
            <a:pPr marL="697865" marR="276860" lvl="1" indent="-228600">
              <a:lnSpc>
                <a:spcPct val="100000"/>
              </a:lnSpc>
              <a:spcBef>
                <a:spcPts val="500"/>
              </a:spcBef>
              <a:buClr>
                <a:srgbClr val="F2120C"/>
              </a:buClr>
              <a:buFont typeface="Arial"/>
              <a:buChar char="•"/>
              <a:tabLst>
                <a:tab pos="697865" algn="l"/>
              </a:tabLst>
            </a:pPr>
            <a:r>
              <a:rPr sz="1500" b="1" dirty="0">
                <a:solidFill>
                  <a:srgbClr val="0D0D0D"/>
                </a:solidFill>
                <a:latin typeface="Arial"/>
                <a:cs typeface="Arial"/>
              </a:rPr>
              <a:t>Purpose:</a:t>
            </a:r>
            <a:r>
              <a:rPr sz="1500" b="1" spc="-55" dirty="0">
                <a:solidFill>
                  <a:srgbClr val="0D0D0D"/>
                </a:solidFill>
                <a:latin typeface="Arial"/>
                <a:cs typeface="Arial"/>
              </a:rPr>
              <a:t> </a:t>
            </a:r>
            <a:r>
              <a:rPr sz="1500" dirty="0">
                <a:solidFill>
                  <a:srgbClr val="0D0D0D"/>
                </a:solidFill>
                <a:latin typeface="Arial"/>
                <a:cs typeface="Arial"/>
              </a:rPr>
              <a:t>Identifying</a:t>
            </a:r>
            <a:r>
              <a:rPr sz="1500" spc="-45" dirty="0">
                <a:solidFill>
                  <a:srgbClr val="0D0D0D"/>
                </a:solidFill>
                <a:latin typeface="Arial"/>
                <a:cs typeface="Arial"/>
              </a:rPr>
              <a:t> </a:t>
            </a:r>
            <a:r>
              <a:rPr sz="1500" dirty="0">
                <a:solidFill>
                  <a:srgbClr val="0D0D0D"/>
                </a:solidFill>
                <a:latin typeface="Arial"/>
                <a:cs typeface="Arial"/>
              </a:rPr>
              <a:t>the</a:t>
            </a:r>
            <a:r>
              <a:rPr sz="1500" spc="-45" dirty="0">
                <a:solidFill>
                  <a:srgbClr val="0D0D0D"/>
                </a:solidFill>
                <a:latin typeface="Arial"/>
                <a:cs typeface="Arial"/>
              </a:rPr>
              <a:t> </a:t>
            </a:r>
            <a:r>
              <a:rPr sz="1500" dirty="0">
                <a:solidFill>
                  <a:srgbClr val="0D0D0D"/>
                </a:solidFill>
                <a:latin typeface="Arial"/>
                <a:cs typeface="Arial"/>
              </a:rPr>
              <a:t>factors</a:t>
            </a:r>
            <a:r>
              <a:rPr sz="1500" spc="-45" dirty="0">
                <a:solidFill>
                  <a:srgbClr val="0D0D0D"/>
                </a:solidFill>
                <a:latin typeface="Arial"/>
                <a:cs typeface="Arial"/>
              </a:rPr>
              <a:t> </a:t>
            </a:r>
            <a:r>
              <a:rPr sz="1500" dirty="0">
                <a:solidFill>
                  <a:srgbClr val="0D0D0D"/>
                </a:solidFill>
                <a:latin typeface="Arial"/>
                <a:cs typeface="Arial"/>
              </a:rPr>
              <a:t>or</a:t>
            </a:r>
            <a:r>
              <a:rPr sz="1500" spc="-45" dirty="0">
                <a:solidFill>
                  <a:srgbClr val="0D0D0D"/>
                </a:solidFill>
                <a:latin typeface="Arial"/>
                <a:cs typeface="Arial"/>
              </a:rPr>
              <a:t> </a:t>
            </a:r>
            <a:r>
              <a:rPr sz="1500" dirty="0">
                <a:solidFill>
                  <a:srgbClr val="0D0D0D"/>
                </a:solidFill>
                <a:latin typeface="Arial"/>
                <a:cs typeface="Arial"/>
              </a:rPr>
              <a:t>variables</a:t>
            </a:r>
            <a:r>
              <a:rPr sz="1500" spc="-45" dirty="0">
                <a:solidFill>
                  <a:srgbClr val="0D0D0D"/>
                </a:solidFill>
                <a:latin typeface="Arial"/>
                <a:cs typeface="Arial"/>
              </a:rPr>
              <a:t> </a:t>
            </a:r>
            <a:r>
              <a:rPr sz="1500" dirty="0">
                <a:solidFill>
                  <a:srgbClr val="0D0D0D"/>
                </a:solidFill>
                <a:latin typeface="Arial"/>
                <a:cs typeface="Arial"/>
              </a:rPr>
              <a:t>that</a:t>
            </a:r>
            <a:r>
              <a:rPr sz="1500" spc="-55" dirty="0">
                <a:solidFill>
                  <a:srgbClr val="0D0D0D"/>
                </a:solidFill>
                <a:latin typeface="Arial"/>
                <a:cs typeface="Arial"/>
              </a:rPr>
              <a:t> </a:t>
            </a:r>
            <a:r>
              <a:rPr sz="1500" dirty="0">
                <a:solidFill>
                  <a:srgbClr val="0D0D0D"/>
                </a:solidFill>
                <a:latin typeface="Arial"/>
                <a:cs typeface="Arial"/>
              </a:rPr>
              <a:t>contributed</a:t>
            </a:r>
            <a:r>
              <a:rPr sz="1500" spc="-45" dirty="0">
                <a:solidFill>
                  <a:srgbClr val="0D0D0D"/>
                </a:solidFill>
                <a:latin typeface="Arial"/>
                <a:cs typeface="Arial"/>
              </a:rPr>
              <a:t> </a:t>
            </a:r>
            <a:r>
              <a:rPr sz="1500" dirty="0">
                <a:solidFill>
                  <a:srgbClr val="0D0D0D"/>
                </a:solidFill>
                <a:latin typeface="Arial"/>
                <a:cs typeface="Arial"/>
              </a:rPr>
              <a:t>to</a:t>
            </a:r>
            <a:r>
              <a:rPr sz="1500" spc="-45" dirty="0">
                <a:solidFill>
                  <a:srgbClr val="0D0D0D"/>
                </a:solidFill>
                <a:latin typeface="Arial"/>
                <a:cs typeface="Arial"/>
              </a:rPr>
              <a:t> </a:t>
            </a:r>
            <a:r>
              <a:rPr sz="1500" dirty="0">
                <a:solidFill>
                  <a:srgbClr val="0D0D0D"/>
                </a:solidFill>
                <a:latin typeface="Arial"/>
                <a:cs typeface="Arial"/>
              </a:rPr>
              <a:t>specific</a:t>
            </a:r>
            <a:r>
              <a:rPr sz="1500" spc="-45" dirty="0">
                <a:solidFill>
                  <a:srgbClr val="0D0D0D"/>
                </a:solidFill>
                <a:latin typeface="Arial"/>
                <a:cs typeface="Arial"/>
              </a:rPr>
              <a:t> </a:t>
            </a:r>
            <a:r>
              <a:rPr sz="1500" dirty="0">
                <a:solidFill>
                  <a:srgbClr val="0D0D0D"/>
                </a:solidFill>
                <a:latin typeface="Arial"/>
                <a:cs typeface="Arial"/>
              </a:rPr>
              <a:t>outcomes</a:t>
            </a:r>
            <a:r>
              <a:rPr sz="1500" spc="-45" dirty="0">
                <a:solidFill>
                  <a:srgbClr val="0D0D0D"/>
                </a:solidFill>
                <a:latin typeface="Arial"/>
                <a:cs typeface="Arial"/>
              </a:rPr>
              <a:t> </a:t>
            </a:r>
            <a:r>
              <a:rPr sz="1500" spc="-25" dirty="0">
                <a:solidFill>
                  <a:srgbClr val="0D0D0D"/>
                </a:solidFill>
                <a:latin typeface="Arial"/>
                <a:cs typeface="Arial"/>
              </a:rPr>
              <a:t>or </a:t>
            </a:r>
            <a:r>
              <a:rPr sz="1500" spc="-10" dirty="0">
                <a:solidFill>
                  <a:srgbClr val="0D0D0D"/>
                </a:solidFill>
                <a:latin typeface="Arial"/>
                <a:cs typeface="Arial"/>
              </a:rPr>
              <a:t>trends.</a:t>
            </a:r>
            <a:endParaRPr sz="15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39163"/>
            <a:ext cx="8074659" cy="4009390"/>
          </a:xfrm>
          <a:prstGeom prst="rect">
            <a:avLst/>
          </a:prstGeom>
        </p:spPr>
        <p:txBody>
          <a:bodyPr vert="horz" wrap="square" lIns="0" tIns="45720" rIns="0" bIns="0" rtlCol="0">
            <a:spAutoFit/>
          </a:bodyPr>
          <a:lstStyle/>
          <a:p>
            <a:pPr marL="469265" indent="-456565">
              <a:lnSpc>
                <a:spcPct val="100000"/>
              </a:lnSpc>
              <a:spcBef>
                <a:spcPts val="360"/>
              </a:spcBef>
              <a:buClr>
                <a:srgbClr val="F2120C"/>
              </a:buClr>
              <a:buAutoNum type="arabicPeriod" startAt="3"/>
              <a:tabLst>
                <a:tab pos="469265" algn="l"/>
              </a:tabLst>
            </a:pPr>
            <a:r>
              <a:rPr sz="1600" b="1" dirty="0">
                <a:solidFill>
                  <a:srgbClr val="0D0D0D"/>
                </a:solidFill>
                <a:latin typeface="Arial"/>
                <a:cs typeface="Arial"/>
              </a:rPr>
              <a:t>Predictive</a:t>
            </a:r>
            <a:r>
              <a:rPr sz="1600" b="1" spc="-100" dirty="0">
                <a:solidFill>
                  <a:srgbClr val="0D0D0D"/>
                </a:solidFill>
                <a:latin typeface="Arial"/>
                <a:cs typeface="Arial"/>
              </a:rPr>
              <a:t> </a:t>
            </a:r>
            <a:r>
              <a:rPr sz="1600" b="1" spc="-10" dirty="0">
                <a:solidFill>
                  <a:srgbClr val="0D0D0D"/>
                </a:solidFill>
                <a:latin typeface="Arial"/>
                <a:cs typeface="Arial"/>
              </a:rPr>
              <a:t>Analytics:</a:t>
            </a:r>
            <a:endParaRPr sz="1600">
              <a:latin typeface="Arial"/>
              <a:cs typeface="Arial"/>
            </a:endParaRPr>
          </a:p>
          <a:p>
            <a:pPr marL="697865" marR="153035" lvl="1" indent="-228600">
              <a:lnSpc>
                <a:spcPts val="1700"/>
              </a:lnSpc>
              <a:spcBef>
                <a:spcPts val="505"/>
              </a:spcBef>
              <a:buClr>
                <a:srgbClr val="F2120C"/>
              </a:buClr>
              <a:buFont typeface="Arial"/>
              <a:buChar char="•"/>
              <a:tabLst>
                <a:tab pos="697865" algn="l"/>
              </a:tabLst>
            </a:pPr>
            <a:r>
              <a:rPr sz="1600" b="1" dirty="0">
                <a:solidFill>
                  <a:srgbClr val="0D0D0D"/>
                </a:solidFill>
                <a:latin typeface="Arial"/>
                <a:cs typeface="Arial"/>
              </a:rPr>
              <a:t>Focus:</a:t>
            </a:r>
            <a:r>
              <a:rPr sz="1600" b="1" spc="-25" dirty="0">
                <a:solidFill>
                  <a:srgbClr val="0D0D0D"/>
                </a:solidFill>
                <a:latin typeface="Arial"/>
                <a:cs typeface="Arial"/>
              </a:rPr>
              <a:t> </a:t>
            </a:r>
            <a:r>
              <a:rPr sz="1600" dirty="0">
                <a:solidFill>
                  <a:srgbClr val="0D0D0D"/>
                </a:solidFill>
                <a:latin typeface="Arial"/>
                <a:cs typeface="Arial"/>
              </a:rPr>
              <a:t>Using</a:t>
            </a:r>
            <a:r>
              <a:rPr sz="1600" spc="-30" dirty="0">
                <a:solidFill>
                  <a:srgbClr val="0D0D0D"/>
                </a:solidFill>
                <a:latin typeface="Arial"/>
                <a:cs typeface="Arial"/>
              </a:rPr>
              <a:t> </a:t>
            </a:r>
            <a:r>
              <a:rPr sz="1600" dirty="0">
                <a:solidFill>
                  <a:srgbClr val="0D0D0D"/>
                </a:solidFill>
                <a:latin typeface="Arial"/>
                <a:cs typeface="Arial"/>
              </a:rPr>
              <a:t>historical</a:t>
            </a:r>
            <a:r>
              <a:rPr sz="1600" spc="-25" dirty="0">
                <a:solidFill>
                  <a:srgbClr val="0D0D0D"/>
                </a:solidFill>
                <a:latin typeface="Arial"/>
                <a:cs typeface="Arial"/>
              </a:rPr>
              <a:t> </a:t>
            </a:r>
            <a:r>
              <a:rPr sz="1600" dirty="0">
                <a:solidFill>
                  <a:srgbClr val="0D0D0D"/>
                </a:solidFill>
                <a:latin typeface="Arial"/>
                <a:cs typeface="Arial"/>
              </a:rPr>
              <a:t>data</a:t>
            </a:r>
            <a:r>
              <a:rPr sz="1600" spc="-30" dirty="0">
                <a:solidFill>
                  <a:srgbClr val="0D0D0D"/>
                </a:solidFill>
                <a:latin typeface="Arial"/>
                <a:cs typeface="Arial"/>
              </a:rPr>
              <a:t> </a:t>
            </a:r>
            <a:r>
              <a:rPr sz="1600" dirty="0">
                <a:solidFill>
                  <a:srgbClr val="0D0D0D"/>
                </a:solidFill>
                <a:latin typeface="Arial"/>
                <a:cs typeface="Arial"/>
              </a:rPr>
              <a:t>and</a:t>
            </a:r>
            <a:r>
              <a:rPr sz="1600" spc="-30" dirty="0">
                <a:solidFill>
                  <a:srgbClr val="0D0D0D"/>
                </a:solidFill>
                <a:latin typeface="Arial"/>
                <a:cs typeface="Arial"/>
              </a:rPr>
              <a:t> </a:t>
            </a:r>
            <a:r>
              <a:rPr sz="1600" dirty="0">
                <a:solidFill>
                  <a:srgbClr val="0D0D0D"/>
                </a:solidFill>
                <a:latin typeface="Arial"/>
                <a:cs typeface="Arial"/>
              </a:rPr>
              <a:t>statistical</a:t>
            </a:r>
            <a:r>
              <a:rPr sz="1600" spc="-30" dirty="0">
                <a:solidFill>
                  <a:srgbClr val="0D0D0D"/>
                </a:solidFill>
                <a:latin typeface="Arial"/>
                <a:cs typeface="Arial"/>
              </a:rPr>
              <a:t> </a:t>
            </a:r>
            <a:r>
              <a:rPr sz="1600" dirty="0">
                <a:solidFill>
                  <a:srgbClr val="0D0D0D"/>
                </a:solidFill>
                <a:latin typeface="Arial"/>
                <a:cs typeface="Arial"/>
              </a:rPr>
              <a:t>algorithms</a:t>
            </a:r>
            <a:r>
              <a:rPr sz="1600" spc="-25" dirty="0">
                <a:solidFill>
                  <a:srgbClr val="0D0D0D"/>
                </a:solidFill>
                <a:latin typeface="Arial"/>
                <a:cs typeface="Arial"/>
              </a:rPr>
              <a:t> </a:t>
            </a:r>
            <a:r>
              <a:rPr sz="1600" dirty="0">
                <a:solidFill>
                  <a:srgbClr val="0D0D0D"/>
                </a:solidFill>
                <a:latin typeface="Arial"/>
                <a:cs typeface="Arial"/>
              </a:rPr>
              <a:t>to</a:t>
            </a:r>
            <a:r>
              <a:rPr sz="1600" spc="-30" dirty="0">
                <a:solidFill>
                  <a:srgbClr val="0D0D0D"/>
                </a:solidFill>
                <a:latin typeface="Arial"/>
                <a:cs typeface="Arial"/>
              </a:rPr>
              <a:t> </a:t>
            </a:r>
            <a:r>
              <a:rPr sz="1600" dirty="0">
                <a:solidFill>
                  <a:srgbClr val="0D0D0D"/>
                </a:solidFill>
                <a:latin typeface="Arial"/>
                <a:cs typeface="Arial"/>
              </a:rPr>
              <a:t>make</a:t>
            </a:r>
            <a:r>
              <a:rPr sz="1600" spc="-30" dirty="0">
                <a:solidFill>
                  <a:srgbClr val="0D0D0D"/>
                </a:solidFill>
                <a:latin typeface="Arial"/>
                <a:cs typeface="Arial"/>
              </a:rPr>
              <a:t> </a:t>
            </a:r>
            <a:r>
              <a:rPr sz="1600" dirty="0">
                <a:solidFill>
                  <a:srgbClr val="0D0D0D"/>
                </a:solidFill>
                <a:latin typeface="Arial"/>
                <a:cs typeface="Arial"/>
              </a:rPr>
              <a:t>predictions</a:t>
            </a:r>
            <a:r>
              <a:rPr sz="1600" spc="-25" dirty="0">
                <a:solidFill>
                  <a:srgbClr val="0D0D0D"/>
                </a:solidFill>
                <a:latin typeface="Arial"/>
                <a:cs typeface="Arial"/>
              </a:rPr>
              <a:t> </a:t>
            </a:r>
            <a:r>
              <a:rPr sz="1600" spc="-10" dirty="0">
                <a:solidFill>
                  <a:srgbClr val="0D0D0D"/>
                </a:solidFill>
                <a:latin typeface="Arial"/>
                <a:cs typeface="Arial"/>
              </a:rPr>
              <a:t>about </a:t>
            </a:r>
            <a:r>
              <a:rPr sz="1600" dirty="0">
                <a:solidFill>
                  <a:srgbClr val="0D0D0D"/>
                </a:solidFill>
                <a:latin typeface="Arial"/>
                <a:cs typeface="Arial"/>
              </a:rPr>
              <a:t>future</a:t>
            </a:r>
            <a:r>
              <a:rPr sz="1600" spc="-25" dirty="0">
                <a:solidFill>
                  <a:srgbClr val="0D0D0D"/>
                </a:solidFill>
                <a:latin typeface="Arial"/>
                <a:cs typeface="Arial"/>
              </a:rPr>
              <a:t> </a:t>
            </a:r>
            <a:r>
              <a:rPr sz="1600" spc="-10" dirty="0">
                <a:solidFill>
                  <a:srgbClr val="0D0D0D"/>
                </a:solidFill>
                <a:latin typeface="Arial"/>
                <a:cs typeface="Arial"/>
              </a:rPr>
              <a:t>events.</a:t>
            </a:r>
            <a:endParaRPr sz="1600">
              <a:latin typeface="Arial"/>
              <a:cs typeface="Arial"/>
            </a:endParaRPr>
          </a:p>
          <a:p>
            <a:pPr marL="697865" marR="306705" lvl="1" indent="-228600">
              <a:lnSpc>
                <a:spcPts val="1800"/>
              </a:lnSpc>
              <a:spcBef>
                <a:spcPts val="434"/>
              </a:spcBef>
              <a:buClr>
                <a:srgbClr val="F2120C"/>
              </a:buClr>
              <a:buFont typeface="Arial"/>
              <a:buChar char="•"/>
              <a:tabLst>
                <a:tab pos="697865" algn="l"/>
              </a:tabLst>
            </a:pPr>
            <a:r>
              <a:rPr sz="1600" b="1" spc="-10" dirty="0">
                <a:solidFill>
                  <a:srgbClr val="0D0D0D"/>
                </a:solidFill>
                <a:latin typeface="Arial"/>
                <a:cs typeface="Arial"/>
              </a:rPr>
              <a:t>Purpose:</a:t>
            </a:r>
            <a:r>
              <a:rPr sz="1600" b="1" spc="-100" dirty="0">
                <a:solidFill>
                  <a:srgbClr val="0D0D0D"/>
                </a:solidFill>
                <a:latin typeface="Arial"/>
                <a:cs typeface="Arial"/>
              </a:rPr>
              <a:t> </a:t>
            </a:r>
            <a:r>
              <a:rPr sz="1600" dirty="0">
                <a:solidFill>
                  <a:srgbClr val="0D0D0D"/>
                </a:solidFill>
                <a:latin typeface="Arial"/>
                <a:cs typeface="Arial"/>
              </a:rPr>
              <a:t>Anticipating</a:t>
            </a:r>
            <a:r>
              <a:rPr sz="1600" spc="-25" dirty="0">
                <a:solidFill>
                  <a:srgbClr val="0D0D0D"/>
                </a:solidFill>
                <a:latin typeface="Arial"/>
                <a:cs typeface="Arial"/>
              </a:rPr>
              <a:t> </a:t>
            </a:r>
            <a:r>
              <a:rPr sz="1600" dirty="0">
                <a:solidFill>
                  <a:srgbClr val="0D0D0D"/>
                </a:solidFill>
                <a:latin typeface="Arial"/>
                <a:cs typeface="Arial"/>
              </a:rPr>
              <a:t>trends,</a:t>
            </a:r>
            <a:r>
              <a:rPr sz="1600" spc="-10" dirty="0">
                <a:solidFill>
                  <a:srgbClr val="0D0D0D"/>
                </a:solidFill>
                <a:latin typeface="Arial"/>
                <a:cs typeface="Arial"/>
              </a:rPr>
              <a:t> behaviour,</a:t>
            </a:r>
            <a:r>
              <a:rPr sz="1600" spc="-15" dirty="0">
                <a:solidFill>
                  <a:srgbClr val="0D0D0D"/>
                </a:solidFill>
                <a:latin typeface="Arial"/>
                <a:cs typeface="Arial"/>
              </a:rPr>
              <a:t> </a:t>
            </a:r>
            <a:r>
              <a:rPr sz="1600" dirty="0">
                <a:solidFill>
                  <a:srgbClr val="0D0D0D"/>
                </a:solidFill>
                <a:latin typeface="Arial"/>
                <a:cs typeface="Arial"/>
              </a:rPr>
              <a:t>or</a:t>
            </a:r>
            <a:r>
              <a:rPr sz="1600" spc="-10" dirty="0">
                <a:solidFill>
                  <a:srgbClr val="0D0D0D"/>
                </a:solidFill>
                <a:latin typeface="Arial"/>
                <a:cs typeface="Arial"/>
              </a:rPr>
              <a:t> </a:t>
            </a:r>
            <a:r>
              <a:rPr sz="1600" dirty="0">
                <a:solidFill>
                  <a:srgbClr val="0D0D0D"/>
                </a:solidFill>
                <a:latin typeface="Arial"/>
                <a:cs typeface="Arial"/>
              </a:rPr>
              <a:t>outcomes</a:t>
            </a:r>
            <a:r>
              <a:rPr sz="1600" spc="-20" dirty="0">
                <a:solidFill>
                  <a:srgbClr val="0D0D0D"/>
                </a:solidFill>
                <a:latin typeface="Arial"/>
                <a:cs typeface="Arial"/>
              </a:rPr>
              <a:t> </a:t>
            </a:r>
            <a:r>
              <a:rPr sz="1600" dirty="0">
                <a:solidFill>
                  <a:srgbClr val="0D0D0D"/>
                </a:solidFill>
                <a:latin typeface="Arial"/>
                <a:cs typeface="Arial"/>
              </a:rPr>
              <a:t>based</a:t>
            </a:r>
            <a:r>
              <a:rPr sz="1600" spc="-20" dirty="0">
                <a:solidFill>
                  <a:srgbClr val="0D0D0D"/>
                </a:solidFill>
                <a:latin typeface="Arial"/>
                <a:cs typeface="Arial"/>
              </a:rPr>
              <a:t> </a:t>
            </a:r>
            <a:r>
              <a:rPr sz="1600" dirty="0">
                <a:solidFill>
                  <a:srgbClr val="0D0D0D"/>
                </a:solidFill>
                <a:latin typeface="Arial"/>
                <a:cs typeface="Arial"/>
              </a:rPr>
              <a:t>on</a:t>
            </a:r>
            <a:r>
              <a:rPr sz="1600" spc="-25" dirty="0">
                <a:solidFill>
                  <a:srgbClr val="0D0D0D"/>
                </a:solidFill>
                <a:latin typeface="Arial"/>
                <a:cs typeface="Arial"/>
              </a:rPr>
              <a:t> </a:t>
            </a:r>
            <a:r>
              <a:rPr sz="1600" dirty="0">
                <a:solidFill>
                  <a:srgbClr val="0D0D0D"/>
                </a:solidFill>
                <a:latin typeface="Arial"/>
                <a:cs typeface="Arial"/>
              </a:rPr>
              <a:t>patterns</a:t>
            </a:r>
            <a:r>
              <a:rPr sz="1600" spc="-15" dirty="0">
                <a:solidFill>
                  <a:srgbClr val="0D0D0D"/>
                </a:solidFill>
                <a:latin typeface="Arial"/>
                <a:cs typeface="Arial"/>
              </a:rPr>
              <a:t> </a:t>
            </a:r>
            <a:r>
              <a:rPr sz="1600" dirty="0">
                <a:solidFill>
                  <a:srgbClr val="0D0D0D"/>
                </a:solidFill>
                <a:latin typeface="Arial"/>
                <a:cs typeface="Arial"/>
              </a:rPr>
              <a:t>in</a:t>
            </a:r>
            <a:r>
              <a:rPr sz="1600" spc="-25" dirty="0">
                <a:solidFill>
                  <a:srgbClr val="0D0D0D"/>
                </a:solidFill>
                <a:latin typeface="Arial"/>
                <a:cs typeface="Arial"/>
              </a:rPr>
              <a:t> the </a:t>
            </a:r>
            <a:r>
              <a:rPr sz="1600" spc="-10" dirty="0">
                <a:solidFill>
                  <a:srgbClr val="0D0D0D"/>
                </a:solidFill>
                <a:latin typeface="Arial"/>
                <a:cs typeface="Arial"/>
              </a:rPr>
              <a:t>data.</a:t>
            </a:r>
            <a:endParaRPr sz="1600">
              <a:latin typeface="Arial"/>
              <a:cs typeface="Arial"/>
            </a:endParaRPr>
          </a:p>
          <a:p>
            <a:pPr marL="469265" indent="-456565">
              <a:lnSpc>
                <a:spcPct val="100000"/>
              </a:lnSpc>
              <a:spcBef>
                <a:spcPts val="725"/>
              </a:spcBef>
              <a:buClr>
                <a:srgbClr val="F2120C"/>
              </a:buClr>
              <a:buAutoNum type="arabicPeriod" startAt="3"/>
              <a:tabLst>
                <a:tab pos="469265" algn="l"/>
              </a:tabLst>
            </a:pPr>
            <a:r>
              <a:rPr sz="1600" b="1" dirty="0">
                <a:solidFill>
                  <a:srgbClr val="0D0D0D"/>
                </a:solidFill>
                <a:latin typeface="Arial"/>
                <a:cs typeface="Arial"/>
              </a:rPr>
              <a:t>Prescriptive</a:t>
            </a:r>
            <a:r>
              <a:rPr sz="1600" b="1" spc="-110" dirty="0">
                <a:solidFill>
                  <a:srgbClr val="0D0D0D"/>
                </a:solidFill>
                <a:latin typeface="Arial"/>
                <a:cs typeface="Arial"/>
              </a:rPr>
              <a:t> </a:t>
            </a:r>
            <a:r>
              <a:rPr sz="1600" b="1" spc="-10" dirty="0">
                <a:solidFill>
                  <a:srgbClr val="0D0D0D"/>
                </a:solidFill>
                <a:latin typeface="Arial"/>
                <a:cs typeface="Arial"/>
              </a:rPr>
              <a:t>Analytics:</a:t>
            </a:r>
            <a:endParaRPr sz="1600">
              <a:latin typeface="Arial"/>
              <a:cs typeface="Arial"/>
            </a:endParaRPr>
          </a:p>
          <a:p>
            <a:pPr marL="697865" marR="716915" lvl="1" indent="-228600">
              <a:lnSpc>
                <a:spcPts val="1800"/>
              </a:lnSpc>
              <a:spcBef>
                <a:spcPts val="450"/>
              </a:spcBef>
              <a:buClr>
                <a:srgbClr val="F2120C"/>
              </a:buClr>
              <a:buFont typeface="Arial"/>
              <a:buChar char="•"/>
              <a:tabLst>
                <a:tab pos="697865" algn="l"/>
              </a:tabLst>
            </a:pPr>
            <a:r>
              <a:rPr sz="1600" b="1" dirty="0">
                <a:solidFill>
                  <a:srgbClr val="0D0D0D"/>
                </a:solidFill>
                <a:latin typeface="Arial"/>
                <a:cs typeface="Arial"/>
              </a:rPr>
              <a:t>Focus:</a:t>
            </a:r>
            <a:r>
              <a:rPr sz="1600" b="1" spc="-20" dirty="0">
                <a:solidFill>
                  <a:srgbClr val="0D0D0D"/>
                </a:solidFill>
                <a:latin typeface="Arial"/>
                <a:cs typeface="Arial"/>
              </a:rPr>
              <a:t> </a:t>
            </a:r>
            <a:r>
              <a:rPr sz="1600" dirty="0">
                <a:solidFill>
                  <a:srgbClr val="0D0D0D"/>
                </a:solidFill>
                <a:latin typeface="Arial"/>
                <a:cs typeface="Arial"/>
              </a:rPr>
              <a:t>Recommending</a:t>
            </a:r>
            <a:r>
              <a:rPr sz="1600" spc="-30" dirty="0">
                <a:solidFill>
                  <a:srgbClr val="0D0D0D"/>
                </a:solidFill>
                <a:latin typeface="Arial"/>
                <a:cs typeface="Arial"/>
              </a:rPr>
              <a:t> </a:t>
            </a:r>
            <a:r>
              <a:rPr sz="1600" dirty="0">
                <a:solidFill>
                  <a:srgbClr val="0D0D0D"/>
                </a:solidFill>
                <a:latin typeface="Arial"/>
                <a:cs typeface="Arial"/>
              </a:rPr>
              <a:t>actions</a:t>
            </a:r>
            <a:r>
              <a:rPr sz="1600" spc="-25" dirty="0">
                <a:solidFill>
                  <a:srgbClr val="0D0D0D"/>
                </a:solidFill>
                <a:latin typeface="Arial"/>
                <a:cs typeface="Arial"/>
              </a:rPr>
              <a:t> </a:t>
            </a:r>
            <a:r>
              <a:rPr sz="1600" dirty="0">
                <a:solidFill>
                  <a:srgbClr val="0D0D0D"/>
                </a:solidFill>
                <a:latin typeface="Arial"/>
                <a:cs typeface="Arial"/>
              </a:rPr>
              <a:t>to</a:t>
            </a:r>
            <a:r>
              <a:rPr sz="1600" spc="-25" dirty="0">
                <a:solidFill>
                  <a:srgbClr val="0D0D0D"/>
                </a:solidFill>
                <a:latin typeface="Arial"/>
                <a:cs typeface="Arial"/>
              </a:rPr>
              <a:t> </a:t>
            </a:r>
            <a:r>
              <a:rPr sz="1600" dirty="0">
                <a:solidFill>
                  <a:srgbClr val="0D0D0D"/>
                </a:solidFill>
                <a:latin typeface="Arial"/>
                <a:cs typeface="Arial"/>
              </a:rPr>
              <a:t>optimize</a:t>
            </a:r>
            <a:r>
              <a:rPr sz="1600" spc="-30" dirty="0">
                <a:solidFill>
                  <a:srgbClr val="0D0D0D"/>
                </a:solidFill>
                <a:latin typeface="Arial"/>
                <a:cs typeface="Arial"/>
              </a:rPr>
              <a:t> </a:t>
            </a:r>
            <a:r>
              <a:rPr sz="1600" dirty="0">
                <a:solidFill>
                  <a:srgbClr val="0D0D0D"/>
                </a:solidFill>
                <a:latin typeface="Arial"/>
                <a:cs typeface="Arial"/>
              </a:rPr>
              <a:t>outcomes</a:t>
            </a:r>
            <a:r>
              <a:rPr sz="1600" spc="-25" dirty="0">
                <a:solidFill>
                  <a:srgbClr val="0D0D0D"/>
                </a:solidFill>
                <a:latin typeface="Arial"/>
                <a:cs typeface="Arial"/>
              </a:rPr>
              <a:t> </a:t>
            </a:r>
            <a:r>
              <a:rPr sz="1600" dirty="0">
                <a:solidFill>
                  <a:srgbClr val="0D0D0D"/>
                </a:solidFill>
                <a:latin typeface="Arial"/>
                <a:cs typeface="Arial"/>
              </a:rPr>
              <a:t>or</a:t>
            </a:r>
            <a:r>
              <a:rPr sz="1600" spc="-15" dirty="0">
                <a:solidFill>
                  <a:srgbClr val="0D0D0D"/>
                </a:solidFill>
                <a:latin typeface="Arial"/>
                <a:cs typeface="Arial"/>
              </a:rPr>
              <a:t> </a:t>
            </a:r>
            <a:r>
              <a:rPr sz="1600" dirty="0">
                <a:solidFill>
                  <a:srgbClr val="0D0D0D"/>
                </a:solidFill>
                <a:latin typeface="Arial"/>
                <a:cs typeface="Arial"/>
              </a:rPr>
              <a:t>solve</a:t>
            </a:r>
            <a:r>
              <a:rPr sz="1600" spc="-30" dirty="0">
                <a:solidFill>
                  <a:srgbClr val="0D0D0D"/>
                </a:solidFill>
                <a:latin typeface="Arial"/>
                <a:cs typeface="Arial"/>
              </a:rPr>
              <a:t> </a:t>
            </a:r>
            <a:r>
              <a:rPr sz="1600" dirty="0">
                <a:solidFill>
                  <a:srgbClr val="0D0D0D"/>
                </a:solidFill>
                <a:latin typeface="Arial"/>
                <a:cs typeface="Arial"/>
              </a:rPr>
              <a:t>a</a:t>
            </a:r>
            <a:r>
              <a:rPr sz="1600" spc="-30" dirty="0">
                <a:solidFill>
                  <a:srgbClr val="0D0D0D"/>
                </a:solidFill>
                <a:latin typeface="Arial"/>
                <a:cs typeface="Arial"/>
              </a:rPr>
              <a:t> </a:t>
            </a:r>
            <a:r>
              <a:rPr sz="1600" spc="-10" dirty="0">
                <a:solidFill>
                  <a:srgbClr val="0D0D0D"/>
                </a:solidFill>
                <a:latin typeface="Arial"/>
                <a:cs typeface="Arial"/>
              </a:rPr>
              <a:t>particular problem.</a:t>
            </a:r>
            <a:endParaRPr sz="1600">
              <a:latin typeface="Arial"/>
              <a:cs typeface="Arial"/>
            </a:endParaRPr>
          </a:p>
          <a:p>
            <a:pPr marL="697865" marR="63500" lvl="1" indent="-228600">
              <a:lnSpc>
                <a:spcPts val="1680"/>
              </a:lnSpc>
              <a:spcBef>
                <a:spcPts val="505"/>
              </a:spcBef>
              <a:buClr>
                <a:srgbClr val="F2120C"/>
              </a:buClr>
              <a:buFont typeface="Arial"/>
              <a:buChar char="•"/>
              <a:tabLst>
                <a:tab pos="697865" algn="l"/>
              </a:tabLst>
            </a:pPr>
            <a:r>
              <a:rPr sz="1600" b="1" dirty="0">
                <a:solidFill>
                  <a:srgbClr val="0D0D0D"/>
                </a:solidFill>
                <a:latin typeface="Arial"/>
                <a:cs typeface="Arial"/>
              </a:rPr>
              <a:t>Purpose:</a:t>
            </a:r>
            <a:r>
              <a:rPr sz="1600" b="1" spc="-25" dirty="0">
                <a:solidFill>
                  <a:srgbClr val="0D0D0D"/>
                </a:solidFill>
                <a:latin typeface="Arial"/>
                <a:cs typeface="Arial"/>
              </a:rPr>
              <a:t> </a:t>
            </a:r>
            <a:r>
              <a:rPr sz="1600" dirty="0">
                <a:solidFill>
                  <a:srgbClr val="0D0D0D"/>
                </a:solidFill>
                <a:latin typeface="Arial"/>
                <a:cs typeface="Arial"/>
              </a:rPr>
              <a:t>Providing</a:t>
            </a:r>
            <a:r>
              <a:rPr sz="1600" spc="-30" dirty="0">
                <a:solidFill>
                  <a:srgbClr val="0D0D0D"/>
                </a:solidFill>
                <a:latin typeface="Arial"/>
                <a:cs typeface="Arial"/>
              </a:rPr>
              <a:t> </a:t>
            </a:r>
            <a:r>
              <a:rPr sz="1600" dirty="0">
                <a:solidFill>
                  <a:srgbClr val="0D0D0D"/>
                </a:solidFill>
                <a:latin typeface="Arial"/>
                <a:cs typeface="Arial"/>
              </a:rPr>
              <a:t>actionable</a:t>
            </a:r>
            <a:r>
              <a:rPr sz="1600" spc="-30" dirty="0">
                <a:solidFill>
                  <a:srgbClr val="0D0D0D"/>
                </a:solidFill>
                <a:latin typeface="Arial"/>
                <a:cs typeface="Arial"/>
              </a:rPr>
              <a:t> </a:t>
            </a:r>
            <a:r>
              <a:rPr sz="1600" dirty="0">
                <a:solidFill>
                  <a:srgbClr val="0D0D0D"/>
                </a:solidFill>
                <a:latin typeface="Arial"/>
                <a:cs typeface="Arial"/>
              </a:rPr>
              <a:t>insights</a:t>
            </a:r>
            <a:r>
              <a:rPr sz="1600" spc="-25" dirty="0">
                <a:solidFill>
                  <a:srgbClr val="0D0D0D"/>
                </a:solidFill>
                <a:latin typeface="Arial"/>
                <a:cs typeface="Arial"/>
              </a:rPr>
              <a:t> </a:t>
            </a:r>
            <a:r>
              <a:rPr sz="1600" dirty="0">
                <a:solidFill>
                  <a:srgbClr val="0D0D0D"/>
                </a:solidFill>
                <a:latin typeface="Arial"/>
                <a:cs typeface="Arial"/>
              </a:rPr>
              <a:t>by</a:t>
            </a:r>
            <a:r>
              <a:rPr sz="1600" spc="-20" dirty="0">
                <a:solidFill>
                  <a:srgbClr val="0D0D0D"/>
                </a:solidFill>
                <a:latin typeface="Arial"/>
                <a:cs typeface="Arial"/>
              </a:rPr>
              <a:t> </a:t>
            </a:r>
            <a:r>
              <a:rPr sz="1600" dirty="0">
                <a:solidFill>
                  <a:srgbClr val="0D0D0D"/>
                </a:solidFill>
                <a:latin typeface="Arial"/>
                <a:cs typeface="Arial"/>
              </a:rPr>
              <a:t>suggesting</a:t>
            </a:r>
            <a:r>
              <a:rPr sz="1600" spc="-30" dirty="0">
                <a:solidFill>
                  <a:srgbClr val="0D0D0D"/>
                </a:solidFill>
                <a:latin typeface="Arial"/>
                <a:cs typeface="Arial"/>
              </a:rPr>
              <a:t> </a:t>
            </a:r>
            <a:r>
              <a:rPr sz="1600" dirty="0">
                <a:solidFill>
                  <a:srgbClr val="0D0D0D"/>
                </a:solidFill>
                <a:latin typeface="Arial"/>
                <a:cs typeface="Arial"/>
              </a:rPr>
              <a:t>the</a:t>
            </a:r>
            <a:r>
              <a:rPr sz="1600" spc="-30" dirty="0">
                <a:solidFill>
                  <a:srgbClr val="0D0D0D"/>
                </a:solidFill>
                <a:latin typeface="Arial"/>
                <a:cs typeface="Arial"/>
              </a:rPr>
              <a:t> </a:t>
            </a:r>
            <a:r>
              <a:rPr sz="1600" dirty="0">
                <a:solidFill>
                  <a:srgbClr val="0D0D0D"/>
                </a:solidFill>
                <a:latin typeface="Arial"/>
                <a:cs typeface="Arial"/>
              </a:rPr>
              <a:t>best</a:t>
            </a:r>
            <a:r>
              <a:rPr sz="1600" spc="-20" dirty="0">
                <a:solidFill>
                  <a:srgbClr val="0D0D0D"/>
                </a:solidFill>
                <a:latin typeface="Arial"/>
                <a:cs typeface="Arial"/>
              </a:rPr>
              <a:t> </a:t>
            </a:r>
            <a:r>
              <a:rPr sz="1600" dirty="0">
                <a:solidFill>
                  <a:srgbClr val="0D0D0D"/>
                </a:solidFill>
                <a:latin typeface="Arial"/>
                <a:cs typeface="Arial"/>
              </a:rPr>
              <a:t>course</a:t>
            </a:r>
            <a:r>
              <a:rPr sz="1600" spc="-30" dirty="0">
                <a:solidFill>
                  <a:srgbClr val="0D0D0D"/>
                </a:solidFill>
                <a:latin typeface="Arial"/>
                <a:cs typeface="Arial"/>
              </a:rPr>
              <a:t> </a:t>
            </a:r>
            <a:r>
              <a:rPr sz="1600" dirty="0">
                <a:solidFill>
                  <a:srgbClr val="0D0D0D"/>
                </a:solidFill>
                <a:latin typeface="Arial"/>
                <a:cs typeface="Arial"/>
              </a:rPr>
              <a:t>of</a:t>
            </a:r>
            <a:r>
              <a:rPr sz="1600" spc="-15" dirty="0">
                <a:solidFill>
                  <a:srgbClr val="0D0D0D"/>
                </a:solidFill>
                <a:latin typeface="Arial"/>
                <a:cs typeface="Arial"/>
              </a:rPr>
              <a:t> </a:t>
            </a:r>
            <a:r>
              <a:rPr sz="1600" dirty="0">
                <a:solidFill>
                  <a:srgbClr val="0D0D0D"/>
                </a:solidFill>
                <a:latin typeface="Arial"/>
                <a:cs typeface="Arial"/>
              </a:rPr>
              <a:t>action</a:t>
            </a:r>
            <a:r>
              <a:rPr sz="1600" spc="-30" dirty="0">
                <a:solidFill>
                  <a:srgbClr val="0D0D0D"/>
                </a:solidFill>
                <a:latin typeface="Arial"/>
                <a:cs typeface="Arial"/>
              </a:rPr>
              <a:t> </a:t>
            </a:r>
            <a:r>
              <a:rPr sz="1600" spc="-25" dirty="0">
                <a:solidFill>
                  <a:srgbClr val="0D0D0D"/>
                </a:solidFill>
                <a:latin typeface="Arial"/>
                <a:cs typeface="Arial"/>
              </a:rPr>
              <a:t>in </a:t>
            </a:r>
            <a:r>
              <a:rPr sz="1600" dirty="0">
                <a:solidFill>
                  <a:srgbClr val="0D0D0D"/>
                </a:solidFill>
                <a:latin typeface="Arial"/>
                <a:cs typeface="Arial"/>
              </a:rPr>
              <a:t>a</a:t>
            </a:r>
            <a:r>
              <a:rPr sz="1600" spc="-15" dirty="0">
                <a:solidFill>
                  <a:srgbClr val="0D0D0D"/>
                </a:solidFill>
                <a:latin typeface="Arial"/>
                <a:cs typeface="Arial"/>
              </a:rPr>
              <a:t> </a:t>
            </a:r>
            <a:r>
              <a:rPr sz="1600" dirty="0">
                <a:solidFill>
                  <a:srgbClr val="0D0D0D"/>
                </a:solidFill>
                <a:latin typeface="Arial"/>
                <a:cs typeface="Arial"/>
              </a:rPr>
              <a:t>given</a:t>
            </a:r>
            <a:r>
              <a:rPr sz="1600" spc="-10" dirty="0">
                <a:solidFill>
                  <a:srgbClr val="0D0D0D"/>
                </a:solidFill>
                <a:latin typeface="Arial"/>
                <a:cs typeface="Arial"/>
              </a:rPr>
              <a:t> situation.</a:t>
            </a:r>
            <a:endParaRPr sz="1600">
              <a:latin typeface="Arial"/>
              <a:cs typeface="Arial"/>
            </a:endParaRPr>
          </a:p>
          <a:p>
            <a:pPr marL="469265" indent="-456565">
              <a:lnSpc>
                <a:spcPct val="100000"/>
              </a:lnSpc>
              <a:spcBef>
                <a:spcPts val="775"/>
              </a:spcBef>
              <a:buClr>
                <a:srgbClr val="F2120C"/>
              </a:buClr>
              <a:buAutoNum type="arabicPeriod" startAt="3"/>
              <a:tabLst>
                <a:tab pos="469265" algn="l"/>
              </a:tabLst>
            </a:pPr>
            <a:r>
              <a:rPr sz="1600" b="1" dirty="0">
                <a:solidFill>
                  <a:srgbClr val="0D0D0D"/>
                </a:solidFill>
                <a:latin typeface="Arial"/>
                <a:cs typeface="Arial"/>
              </a:rPr>
              <a:t>Exploratory</a:t>
            </a:r>
            <a:r>
              <a:rPr sz="1600" b="1" spc="-35" dirty="0">
                <a:solidFill>
                  <a:srgbClr val="0D0D0D"/>
                </a:solidFill>
                <a:latin typeface="Arial"/>
                <a:cs typeface="Arial"/>
              </a:rPr>
              <a:t> </a:t>
            </a:r>
            <a:r>
              <a:rPr sz="1600" b="1" dirty="0">
                <a:solidFill>
                  <a:srgbClr val="0D0D0D"/>
                </a:solidFill>
                <a:latin typeface="Arial"/>
                <a:cs typeface="Arial"/>
              </a:rPr>
              <a:t>Data</a:t>
            </a:r>
            <a:r>
              <a:rPr sz="1600" b="1" spc="-95" dirty="0">
                <a:solidFill>
                  <a:srgbClr val="0D0D0D"/>
                </a:solidFill>
                <a:latin typeface="Arial"/>
                <a:cs typeface="Arial"/>
              </a:rPr>
              <a:t> </a:t>
            </a:r>
            <a:r>
              <a:rPr sz="1600" b="1" dirty="0">
                <a:solidFill>
                  <a:srgbClr val="0D0D0D"/>
                </a:solidFill>
                <a:latin typeface="Arial"/>
                <a:cs typeface="Arial"/>
              </a:rPr>
              <a:t>Analysis</a:t>
            </a:r>
            <a:r>
              <a:rPr sz="1600" b="1" spc="-35" dirty="0">
                <a:solidFill>
                  <a:srgbClr val="0D0D0D"/>
                </a:solidFill>
                <a:latin typeface="Arial"/>
                <a:cs typeface="Arial"/>
              </a:rPr>
              <a:t> </a:t>
            </a:r>
            <a:r>
              <a:rPr sz="1600" b="1" spc="-10" dirty="0">
                <a:solidFill>
                  <a:srgbClr val="0D0D0D"/>
                </a:solidFill>
                <a:latin typeface="Arial"/>
                <a:cs typeface="Arial"/>
              </a:rPr>
              <a:t>(EDA):</a:t>
            </a:r>
            <a:endParaRPr sz="1600">
              <a:latin typeface="Arial"/>
              <a:cs typeface="Arial"/>
            </a:endParaRPr>
          </a:p>
          <a:p>
            <a:pPr marL="697865" marR="1169035" lvl="1" indent="-228600">
              <a:lnSpc>
                <a:spcPts val="1700"/>
              </a:lnSpc>
              <a:spcBef>
                <a:spcPts val="625"/>
              </a:spcBef>
              <a:buClr>
                <a:srgbClr val="F2120C"/>
              </a:buClr>
              <a:buFont typeface="Arial"/>
              <a:buChar char="•"/>
              <a:tabLst>
                <a:tab pos="697865" algn="l"/>
              </a:tabLst>
            </a:pPr>
            <a:r>
              <a:rPr sz="1600" b="1" dirty="0">
                <a:solidFill>
                  <a:srgbClr val="0D0D0D"/>
                </a:solidFill>
                <a:latin typeface="Arial"/>
                <a:cs typeface="Arial"/>
              </a:rPr>
              <a:t>Focus:</a:t>
            </a:r>
            <a:r>
              <a:rPr sz="1600" b="1" spc="-25" dirty="0">
                <a:solidFill>
                  <a:srgbClr val="0D0D0D"/>
                </a:solidFill>
                <a:latin typeface="Arial"/>
                <a:cs typeface="Arial"/>
              </a:rPr>
              <a:t> </a:t>
            </a:r>
            <a:r>
              <a:rPr sz="1600" dirty="0">
                <a:solidFill>
                  <a:srgbClr val="0D0D0D"/>
                </a:solidFill>
                <a:latin typeface="Arial"/>
                <a:cs typeface="Arial"/>
              </a:rPr>
              <a:t>Investigating</a:t>
            </a:r>
            <a:r>
              <a:rPr sz="1600" spc="-30" dirty="0">
                <a:solidFill>
                  <a:srgbClr val="0D0D0D"/>
                </a:solidFill>
                <a:latin typeface="Arial"/>
                <a:cs typeface="Arial"/>
              </a:rPr>
              <a:t> </a:t>
            </a:r>
            <a:r>
              <a:rPr sz="1600" dirty="0">
                <a:solidFill>
                  <a:srgbClr val="0D0D0D"/>
                </a:solidFill>
                <a:latin typeface="Arial"/>
                <a:cs typeface="Arial"/>
              </a:rPr>
              <a:t>and</a:t>
            </a:r>
            <a:r>
              <a:rPr sz="1600" spc="-25" dirty="0">
                <a:solidFill>
                  <a:srgbClr val="0D0D0D"/>
                </a:solidFill>
                <a:latin typeface="Arial"/>
                <a:cs typeface="Arial"/>
              </a:rPr>
              <a:t> </a:t>
            </a:r>
            <a:r>
              <a:rPr sz="1600" dirty="0">
                <a:solidFill>
                  <a:srgbClr val="0D0D0D"/>
                </a:solidFill>
                <a:latin typeface="Arial"/>
                <a:cs typeface="Arial"/>
              </a:rPr>
              <a:t>visually</a:t>
            </a:r>
            <a:r>
              <a:rPr sz="1600" spc="-25" dirty="0">
                <a:solidFill>
                  <a:srgbClr val="0D0D0D"/>
                </a:solidFill>
                <a:latin typeface="Arial"/>
                <a:cs typeface="Arial"/>
              </a:rPr>
              <a:t> </a:t>
            </a:r>
            <a:r>
              <a:rPr sz="1600" dirty="0">
                <a:solidFill>
                  <a:srgbClr val="0D0D0D"/>
                </a:solidFill>
                <a:latin typeface="Arial"/>
                <a:cs typeface="Arial"/>
              </a:rPr>
              <a:t>exploring</a:t>
            </a:r>
            <a:r>
              <a:rPr sz="1600" spc="-30" dirty="0">
                <a:solidFill>
                  <a:srgbClr val="0D0D0D"/>
                </a:solidFill>
                <a:latin typeface="Arial"/>
                <a:cs typeface="Arial"/>
              </a:rPr>
              <a:t> </a:t>
            </a:r>
            <a:r>
              <a:rPr sz="1600" dirty="0">
                <a:solidFill>
                  <a:srgbClr val="0D0D0D"/>
                </a:solidFill>
                <a:latin typeface="Arial"/>
                <a:cs typeface="Arial"/>
              </a:rPr>
              <a:t>data</a:t>
            </a:r>
            <a:r>
              <a:rPr sz="1600" spc="-30" dirty="0">
                <a:solidFill>
                  <a:srgbClr val="0D0D0D"/>
                </a:solidFill>
                <a:latin typeface="Arial"/>
                <a:cs typeface="Arial"/>
              </a:rPr>
              <a:t> </a:t>
            </a:r>
            <a:r>
              <a:rPr sz="1600" dirty="0">
                <a:solidFill>
                  <a:srgbClr val="0D0D0D"/>
                </a:solidFill>
                <a:latin typeface="Arial"/>
                <a:cs typeface="Arial"/>
              </a:rPr>
              <a:t>to</a:t>
            </a:r>
            <a:r>
              <a:rPr sz="1600" spc="-30" dirty="0">
                <a:solidFill>
                  <a:srgbClr val="0D0D0D"/>
                </a:solidFill>
                <a:latin typeface="Arial"/>
                <a:cs typeface="Arial"/>
              </a:rPr>
              <a:t> </a:t>
            </a:r>
            <a:r>
              <a:rPr sz="1600" dirty="0">
                <a:solidFill>
                  <a:srgbClr val="0D0D0D"/>
                </a:solidFill>
                <a:latin typeface="Arial"/>
                <a:cs typeface="Arial"/>
              </a:rPr>
              <a:t>discover</a:t>
            </a:r>
            <a:r>
              <a:rPr sz="1600" spc="-20" dirty="0">
                <a:solidFill>
                  <a:srgbClr val="0D0D0D"/>
                </a:solidFill>
                <a:latin typeface="Arial"/>
                <a:cs typeface="Arial"/>
              </a:rPr>
              <a:t> </a:t>
            </a:r>
            <a:r>
              <a:rPr sz="1600" spc="-10" dirty="0">
                <a:solidFill>
                  <a:srgbClr val="0D0D0D"/>
                </a:solidFill>
                <a:latin typeface="Arial"/>
                <a:cs typeface="Arial"/>
              </a:rPr>
              <a:t>patterns, </a:t>
            </a:r>
            <a:r>
              <a:rPr sz="1600" dirty="0">
                <a:solidFill>
                  <a:srgbClr val="0D0D0D"/>
                </a:solidFill>
                <a:latin typeface="Arial"/>
                <a:cs typeface="Arial"/>
              </a:rPr>
              <a:t>relationships,</a:t>
            </a:r>
            <a:r>
              <a:rPr sz="1600" spc="-35" dirty="0">
                <a:solidFill>
                  <a:srgbClr val="0D0D0D"/>
                </a:solidFill>
                <a:latin typeface="Arial"/>
                <a:cs typeface="Arial"/>
              </a:rPr>
              <a:t> </a:t>
            </a:r>
            <a:r>
              <a:rPr sz="1600" dirty="0">
                <a:solidFill>
                  <a:srgbClr val="0D0D0D"/>
                </a:solidFill>
                <a:latin typeface="Arial"/>
                <a:cs typeface="Arial"/>
              </a:rPr>
              <a:t>and</a:t>
            </a:r>
            <a:r>
              <a:rPr sz="1600" spc="-45" dirty="0">
                <a:solidFill>
                  <a:srgbClr val="0D0D0D"/>
                </a:solidFill>
                <a:latin typeface="Arial"/>
                <a:cs typeface="Arial"/>
              </a:rPr>
              <a:t> </a:t>
            </a:r>
            <a:r>
              <a:rPr sz="1600" spc="-10" dirty="0">
                <a:solidFill>
                  <a:srgbClr val="0D0D0D"/>
                </a:solidFill>
                <a:latin typeface="Arial"/>
                <a:cs typeface="Arial"/>
              </a:rPr>
              <a:t>outliers.</a:t>
            </a:r>
            <a:endParaRPr sz="1600">
              <a:latin typeface="Arial"/>
              <a:cs typeface="Arial"/>
            </a:endParaRPr>
          </a:p>
          <a:p>
            <a:pPr marL="697865" marR="5080" lvl="1" indent="-228600">
              <a:lnSpc>
                <a:spcPts val="1800"/>
              </a:lnSpc>
              <a:spcBef>
                <a:spcPts val="405"/>
              </a:spcBef>
              <a:buClr>
                <a:srgbClr val="F2120C"/>
              </a:buClr>
              <a:buFont typeface="Arial"/>
              <a:buChar char="•"/>
              <a:tabLst>
                <a:tab pos="697865" algn="l"/>
              </a:tabLst>
            </a:pPr>
            <a:r>
              <a:rPr sz="1600" b="1" dirty="0">
                <a:solidFill>
                  <a:srgbClr val="0D0D0D"/>
                </a:solidFill>
                <a:latin typeface="Arial"/>
                <a:cs typeface="Arial"/>
              </a:rPr>
              <a:t>Purpose:</a:t>
            </a:r>
            <a:r>
              <a:rPr sz="1600" b="1" spc="-25" dirty="0">
                <a:solidFill>
                  <a:srgbClr val="0D0D0D"/>
                </a:solidFill>
                <a:latin typeface="Arial"/>
                <a:cs typeface="Arial"/>
              </a:rPr>
              <a:t> </a:t>
            </a:r>
            <a:r>
              <a:rPr sz="1600" dirty="0">
                <a:solidFill>
                  <a:srgbClr val="0D0D0D"/>
                </a:solidFill>
                <a:latin typeface="Arial"/>
                <a:cs typeface="Arial"/>
              </a:rPr>
              <a:t>Gaining</a:t>
            </a:r>
            <a:r>
              <a:rPr sz="1600" spc="-25" dirty="0">
                <a:solidFill>
                  <a:srgbClr val="0D0D0D"/>
                </a:solidFill>
                <a:latin typeface="Arial"/>
                <a:cs typeface="Arial"/>
              </a:rPr>
              <a:t> </a:t>
            </a:r>
            <a:r>
              <a:rPr sz="1600" dirty="0">
                <a:solidFill>
                  <a:srgbClr val="0D0D0D"/>
                </a:solidFill>
                <a:latin typeface="Arial"/>
                <a:cs typeface="Arial"/>
              </a:rPr>
              <a:t>a</a:t>
            </a:r>
            <a:r>
              <a:rPr sz="1600" spc="-25" dirty="0">
                <a:solidFill>
                  <a:srgbClr val="0D0D0D"/>
                </a:solidFill>
                <a:latin typeface="Arial"/>
                <a:cs typeface="Arial"/>
              </a:rPr>
              <a:t> </a:t>
            </a:r>
            <a:r>
              <a:rPr sz="1600" dirty="0">
                <a:solidFill>
                  <a:srgbClr val="0D0D0D"/>
                </a:solidFill>
                <a:latin typeface="Arial"/>
                <a:cs typeface="Arial"/>
              </a:rPr>
              <a:t>deeper</a:t>
            </a:r>
            <a:r>
              <a:rPr sz="1600" spc="-15" dirty="0">
                <a:solidFill>
                  <a:srgbClr val="0D0D0D"/>
                </a:solidFill>
                <a:latin typeface="Arial"/>
                <a:cs typeface="Arial"/>
              </a:rPr>
              <a:t> </a:t>
            </a:r>
            <a:r>
              <a:rPr sz="1600" dirty="0">
                <a:solidFill>
                  <a:srgbClr val="0D0D0D"/>
                </a:solidFill>
                <a:latin typeface="Arial"/>
                <a:cs typeface="Arial"/>
              </a:rPr>
              <a:t>understanding</a:t>
            </a:r>
            <a:r>
              <a:rPr sz="1600" spc="-25" dirty="0">
                <a:solidFill>
                  <a:srgbClr val="0D0D0D"/>
                </a:solidFill>
                <a:latin typeface="Arial"/>
                <a:cs typeface="Arial"/>
              </a:rPr>
              <a:t> </a:t>
            </a:r>
            <a:r>
              <a:rPr sz="1600" dirty="0">
                <a:solidFill>
                  <a:srgbClr val="0D0D0D"/>
                </a:solidFill>
                <a:latin typeface="Arial"/>
                <a:cs typeface="Arial"/>
              </a:rPr>
              <a:t>of</a:t>
            </a:r>
            <a:r>
              <a:rPr sz="1600" spc="-20" dirty="0">
                <a:solidFill>
                  <a:srgbClr val="0D0D0D"/>
                </a:solidFill>
                <a:latin typeface="Arial"/>
                <a:cs typeface="Arial"/>
              </a:rPr>
              <a:t> </a:t>
            </a:r>
            <a:r>
              <a:rPr sz="1600" dirty="0">
                <a:solidFill>
                  <a:srgbClr val="0D0D0D"/>
                </a:solidFill>
                <a:latin typeface="Arial"/>
                <a:cs typeface="Arial"/>
              </a:rPr>
              <a:t>the</a:t>
            </a:r>
            <a:r>
              <a:rPr sz="1600" spc="-25" dirty="0">
                <a:solidFill>
                  <a:srgbClr val="0D0D0D"/>
                </a:solidFill>
                <a:latin typeface="Arial"/>
                <a:cs typeface="Arial"/>
              </a:rPr>
              <a:t> </a:t>
            </a:r>
            <a:r>
              <a:rPr sz="1600" dirty="0">
                <a:solidFill>
                  <a:srgbClr val="0D0D0D"/>
                </a:solidFill>
                <a:latin typeface="Arial"/>
                <a:cs typeface="Arial"/>
              </a:rPr>
              <a:t>data</a:t>
            </a:r>
            <a:r>
              <a:rPr sz="1600" spc="-25" dirty="0">
                <a:solidFill>
                  <a:srgbClr val="0D0D0D"/>
                </a:solidFill>
                <a:latin typeface="Arial"/>
                <a:cs typeface="Arial"/>
              </a:rPr>
              <a:t> </a:t>
            </a:r>
            <a:r>
              <a:rPr sz="1600" dirty="0">
                <a:solidFill>
                  <a:srgbClr val="0D0D0D"/>
                </a:solidFill>
                <a:latin typeface="Arial"/>
                <a:cs typeface="Arial"/>
              </a:rPr>
              <a:t>and</a:t>
            </a:r>
            <a:r>
              <a:rPr sz="1600" spc="-25" dirty="0">
                <a:solidFill>
                  <a:srgbClr val="0D0D0D"/>
                </a:solidFill>
                <a:latin typeface="Arial"/>
                <a:cs typeface="Arial"/>
              </a:rPr>
              <a:t> </a:t>
            </a:r>
            <a:r>
              <a:rPr sz="1600" dirty="0">
                <a:solidFill>
                  <a:srgbClr val="0D0D0D"/>
                </a:solidFill>
                <a:latin typeface="Arial"/>
                <a:cs typeface="Arial"/>
              </a:rPr>
              <a:t>generating</a:t>
            </a:r>
            <a:r>
              <a:rPr sz="1600" spc="-25" dirty="0">
                <a:solidFill>
                  <a:srgbClr val="0D0D0D"/>
                </a:solidFill>
                <a:latin typeface="Arial"/>
                <a:cs typeface="Arial"/>
              </a:rPr>
              <a:t> </a:t>
            </a:r>
            <a:r>
              <a:rPr sz="1600" spc="-10" dirty="0">
                <a:solidFill>
                  <a:srgbClr val="0D0D0D"/>
                </a:solidFill>
                <a:latin typeface="Arial"/>
                <a:cs typeface="Arial"/>
              </a:rPr>
              <a:t>hypotheses </a:t>
            </a:r>
            <a:r>
              <a:rPr sz="1600" dirty="0">
                <a:solidFill>
                  <a:srgbClr val="0D0D0D"/>
                </a:solidFill>
                <a:latin typeface="Arial"/>
                <a:cs typeface="Arial"/>
              </a:rPr>
              <a:t>for</a:t>
            </a:r>
            <a:r>
              <a:rPr sz="1600" spc="-15" dirty="0">
                <a:solidFill>
                  <a:srgbClr val="0D0D0D"/>
                </a:solidFill>
                <a:latin typeface="Arial"/>
                <a:cs typeface="Arial"/>
              </a:rPr>
              <a:t> </a:t>
            </a:r>
            <a:r>
              <a:rPr sz="1600" dirty="0">
                <a:solidFill>
                  <a:srgbClr val="0D0D0D"/>
                </a:solidFill>
                <a:latin typeface="Arial"/>
                <a:cs typeface="Arial"/>
              </a:rPr>
              <a:t>further</a:t>
            </a:r>
            <a:r>
              <a:rPr sz="1600" spc="-15" dirty="0">
                <a:solidFill>
                  <a:srgbClr val="0D0D0D"/>
                </a:solidFill>
                <a:latin typeface="Arial"/>
                <a:cs typeface="Arial"/>
              </a:rPr>
              <a:t> </a:t>
            </a:r>
            <a:r>
              <a:rPr sz="1600" spc="-10" dirty="0">
                <a:solidFill>
                  <a:srgbClr val="0D0D0D"/>
                </a:solidFill>
                <a:latin typeface="Arial"/>
                <a:cs typeface="Arial"/>
              </a:rPr>
              <a:t>analysis.</a:t>
            </a:r>
            <a:endParaRPr sz="1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23924"/>
            <a:ext cx="8034655" cy="4140200"/>
          </a:xfrm>
          <a:prstGeom prst="rect">
            <a:avLst/>
          </a:prstGeom>
        </p:spPr>
        <p:txBody>
          <a:bodyPr vert="horz" wrap="square" lIns="0" tIns="73660" rIns="0" bIns="0" rtlCol="0">
            <a:spAutoFit/>
          </a:bodyPr>
          <a:lstStyle/>
          <a:p>
            <a:pPr marL="469265" indent="-456565">
              <a:lnSpc>
                <a:spcPct val="100000"/>
              </a:lnSpc>
              <a:spcBef>
                <a:spcPts val="580"/>
              </a:spcBef>
              <a:buClr>
                <a:srgbClr val="F2120C"/>
              </a:buClr>
              <a:buSzPct val="96875"/>
              <a:buAutoNum type="arabicPeriod" startAt="6"/>
              <a:tabLst>
                <a:tab pos="469265" algn="l"/>
              </a:tabLst>
            </a:pPr>
            <a:r>
              <a:rPr sz="1600" b="1" dirty="0">
                <a:solidFill>
                  <a:srgbClr val="0D0D0D"/>
                </a:solidFill>
                <a:latin typeface="Calibri"/>
                <a:cs typeface="Calibri"/>
              </a:rPr>
              <a:t>Machine</a:t>
            </a:r>
            <a:r>
              <a:rPr sz="1600" b="1" spc="-40" dirty="0">
                <a:solidFill>
                  <a:srgbClr val="0D0D0D"/>
                </a:solidFill>
                <a:latin typeface="Calibri"/>
                <a:cs typeface="Calibri"/>
              </a:rPr>
              <a:t> </a:t>
            </a:r>
            <a:r>
              <a:rPr sz="1600" b="1" spc="-10" dirty="0">
                <a:solidFill>
                  <a:srgbClr val="0D0D0D"/>
                </a:solidFill>
                <a:latin typeface="Calibri"/>
                <a:cs typeface="Calibri"/>
              </a:rPr>
              <a:t>Learning:</a:t>
            </a:r>
            <a:endParaRPr sz="1600">
              <a:latin typeface="Calibri"/>
              <a:cs typeface="Calibri"/>
            </a:endParaRPr>
          </a:p>
          <a:p>
            <a:pPr marL="697865" marR="14605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45" dirty="0">
                <a:solidFill>
                  <a:srgbClr val="0D0D0D"/>
                </a:solidFill>
                <a:latin typeface="Calibri"/>
                <a:cs typeface="Calibri"/>
              </a:rPr>
              <a:t> </a:t>
            </a:r>
            <a:r>
              <a:rPr sz="1600" dirty="0">
                <a:solidFill>
                  <a:srgbClr val="0D0D0D"/>
                </a:solidFill>
                <a:latin typeface="Calibri"/>
                <a:cs typeface="Calibri"/>
              </a:rPr>
              <a:t>Building</a:t>
            </a:r>
            <a:r>
              <a:rPr sz="1600" spc="-45" dirty="0">
                <a:solidFill>
                  <a:srgbClr val="0D0D0D"/>
                </a:solidFill>
                <a:latin typeface="Calibri"/>
                <a:cs typeface="Calibri"/>
              </a:rPr>
              <a:t> </a:t>
            </a:r>
            <a:r>
              <a:rPr sz="1600" dirty="0">
                <a:solidFill>
                  <a:srgbClr val="0D0D0D"/>
                </a:solidFill>
                <a:latin typeface="Calibri"/>
                <a:cs typeface="Calibri"/>
              </a:rPr>
              <a:t>and</a:t>
            </a:r>
            <a:r>
              <a:rPr sz="1600" spc="-40" dirty="0">
                <a:solidFill>
                  <a:srgbClr val="0D0D0D"/>
                </a:solidFill>
                <a:latin typeface="Calibri"/>
                <a:cs typeface="Calibri"/>
              </a:rPr>
              <a:t> </a:t>
            </a:r>
            <a:r>
              <a:rPr sz="1600" dirty="0">
                <a:solidFill>
                  <a:srgbClr val="0D0D0D"/>
                </a:solidFill>
                <a:latin typeface="Calibri"/>
                <a:cs typeface="Calibri"/>
              </a:rPr>
              <a:t>deploying</a:t>
            </a:r>
            <a:r>
              <a:rPr sz="1600" spc="-45" dirty="0">
                <a:solidFill>
                  <a:srgbClr val="0D0D0D"/>
                </a:solidFill>
                <a:latin typeface="Calibri"/>
                <a:cs typeface="Calibri"/>
              </a:rPr>
              <a:t> </a:t>
            </a:r>
            <a:r>
              <a:rPr sz="1600" dirty="0">
                <a:solidFill>
                  <a:srgbClr val="0D0D0D"/>
                </a:solidFill>
                <a:latin typeface="Calibri"/>
                <a:cs typeface="Calibri"/>
              </a:rPr>
              <a:t>models</a:t>
            </a:r>
            <a:r>
              <a:rPr sz="1600" spc="-35" dirty="0">
                <a:solidFill>
                  <a:srgbClr val="0D0D0D"/>
                </a:solidFill>
                <a:latin typeface="Calibri"/>
                <a:cs typeface="Calibri"/>
              </a:rPr>
              <a:t> </a:t>
            </a:r>
            <a:r>
              <a:rPr sz="1600" dirty="0">
                <a:solidFill>
                  <a:srgbClr val="0D0D0D"/>
                </a:solidFill>
                <a:latin typeface="Calibri"/>
                <a:cs typeface="Calibri"/>
              </a:rPr>
              <a:t>that</a:t>
            </a:r>
            <a:r>
              <a:rPr sz="1600" spc="-40" dirty="0">
                <a:solidFill>
                  <a:srgbClr val="0D0D0D"/>
                </a:solidFill>
                <a:latin typeface="Calibri"/>
                <a:cs typeface="Calibri"/>
              </a:rPr>
              <a:t> </a:t>
            </a:r>
            <a:r>
              <a:rPr sz="1600" dirty="0">
                <a:solidFill>
                  <a:srgbClr val="0D0D0D"/>
                </a:solidFill>
                <a:latin typeface="Calibri"/>
                <a:cs typeface="Calibri"/>
              </a:rPr>
              <a:t>can</a:t>
            </a:r>
            <a:r>
              <a:rPr sz="1600" spc="-45" dirty="0">
                <a:solidFill>
                  <a:srgbClr val="0D0D0D"/>
                </a:solidFill>
                <a:latin typeface="Calibri"/>
                <a:cs typeface="Calibri"/>
              </a:rPr>
              <a:t> </a:t>
            </a:r>
            <a:r>
              <a:rPr sz="1600" dirty="0">
                <a:solidFill>
                  <a:srgbClr val="0D0D0D"/>
                </a:solidFill>
                <a:latin typeface="Calibri"/>
                <a:cs typeface="Calibri"/>
              </a:rPr>
              <a:t>learn</a:t>
            </a:r>
            <a:r>
              <a:rPr sz="1600" spc="-40" dirty="0">
                <a:solidFill>
                  <a:srgbClr val="0D0D0D"/>
                </a:solidFill>
                <a:latin typeface="Calibri"/>
                <a:cs typeface="Calibri"/>
              </a:rPr>
              <a:t> </a:t>
            </a:r>
            <a:r>
              <a:rPr sz="1600" dirty="0">
                <a:solidFill>
                  <a:srgbClr val="0D0D0D"/>
                </a:solidFill>
                <a:latin typeface="Calibri"/>
                <a:cs typeface="Calibri"/>
              </a:rPr>
              <a:t>from</a:t>
            </a:r>
            <a:r>
              <a:rPr sz="1600" spc="-45" dirty="0">
                <a:solidFill>
                  <a:srgbClr val="0D0D0D"/>
                </a:solidFill>
                <a:latin typeface="Calibri"/>
                <a:cs typeface="Calibri"/>
              </a:rPr>
              <a:t> </a:t>
            </a:r>
            <a:r>
              <a:rPr sz="1600" dirty="0">
                <a:solidFill>
                  <a:srgbClr val="0D0D0D"/>
                </a:solidFill>
                <a:latin typeface="Calibri"/>
                <a:cs typeface="Calibri"/>
              </a:rPr>
              <a:t>data</a:t>
            </a:r>
            <a:r>
              <a:rPr sz="1600" spc="-40" dirty="0">
                <a:solidFill>
                  <a:srgbClr val="0D0D0D"/>
                </a:solidFill>
                <a:latin typeface="Calibri"/>
                <a:cs typeface="Calibri"/>
              </a:rPr>
              <a:t> </a:t>
            </a:r>
            <a:r>
              <a:rPr sz="1600" dirty="0">
                <a:solidFill>
                  <a:srgbClr val="0D0D0D"/>
                </a:solidFill>
                <a:latin typeface="Calibri"/>
                <a:cs typeface="Calibri"/>
              </a:rPr>
              <a:t>and</a:t>
            </a:r>
            <a:r>
              <a:rPr sz="1600" spc="-45" dirty="0">
                <a:solidFill>
                  <a:srgbClr val="0D0D0D"/>
                </a:solidFill>
                <a:latin typeface="Calibri"/>
                <a:cs typeface="Calibri"/>
              </a:rPr>
              <a:t> </a:t>
            </a:r>
            <a:r>
              <a:rPr sz="1600" dirty="0">
                <a:solidFill>
                  <a:srgbClr val="0D0D0D"/>
                </a:solidFill>
                <a:latin typeface="Calibri"/>
                <a:cs typeface="Calibri"/>
              </a:rPr>
              <a:t>make</a:t>
            </a:r>
            <a:r>
              <a:rPr sz="1600" spc="-35" dirty="0">
                <a:solidFill>
                  <a:srgbClr val="0D0D0D"/>
                </a:solidFill>
                <a:latin typeface="Calibri"/>
                <a:cs typeface="Calibri"/>
              </a:rPr>
              <a:t> </a:t>
            </a:r>
            <a:r>
              <a:rPr sz="1600" dirty="0">
                <a:solidFill>
                  <a:srgbClr val="0D0D0D"/>
                </a:solidFill>
                <a:latin typeface="Calibri"/>
                <a:cs typeface="Calibri"/>
              </a:rPr>
              <a:t>predictions</a:t>
            </a:r>
            <a:r>
              <a:rPr sz="1600" spc="-35" dirty="0">
                <a:solidFill>
                  <a:srgbClr val="0D0D0D"/>
                </a:solidFill>
                <a:latin typeface="Calibri"/>
                <a:cs typeface="Calibri"/>
              </a:rPr>
              <a:t> </a:t>
            </a:r>
            <a:r>
              <a:rPr sz="1600" spc="-25" dirty="0">
                <a:solidFill>
                  <a:srgbClr val="0D0D0D"/>
                </a:solidFill>
                <a:latin typeface="Calibri"/>
                <a:cs typeface="Calibri"/>
              </a:rPr>
              <a:t>or </a:t>
            </a:r>
            <a:r>
              <a:rPr sz="1600" dirty="0">
                <a:solidFill>
                  <a:srgbClr val="0D0D0D"/>
                </a:solidFill>
                <a:latin typeface="Calibri"/>
                <a:cs typeface="Calibri"/>
              </a:rPr>
              <a:t>decisions</a:t>
            </a:r>
            <a:r>
              <a:rPr sz="1600" spc="-55" dirty="0">
                <a:solidFill>
                  <a:srgbClr val="0D0D0D"/>
                </a:solidFill>
                <a:latin typeface="Calibri"/>
                <a:cs typeface="Calibri"/>
              </a:rPr>
              <a:t> </a:t>
            </a:r>
            <a:r>
              <a:rPr sz="1600" dirty="0">
                <a:solidFill>
                  <a:srgbClr val="0D0D0D"/>
                </a:solidFill>
                <a:latin typeface="Calibri"/>
                <a:cs typeface="Calibri"/>
              </a:rPr>
              <a:t>without</a:t>
            </a:r>
            <a:r>
              <a:rPr sz="1600" spc="-45" dirty="0">
                <a:solidFill>
                  <a:srgbClr val="0D0D0D"/>
                </a:solidFill>
                <a:latin typeface="Calibri"/>
                <a:cs typeface="Calibri"/>
              </a:rPr>
              <a:t> </a:t>
            </a:r>
            <a:r>
              <a:rPr sz="1600" dirty="0">
                <a:solidFill>
                  <a:srgbClr val="0D0D0D"/>
                </a:solidFill>
                <a:latin typeface="Calibri"/>
                <a:cs typeface="Calibri"/>
              </a:rPr>
              <a:t>explicit</a:t>
            </a:r>
            <a:r>
              <a:rPr sz="1600" spc="-45" dirty="0">
                <a:solidFill>
                  <a:srgbClr val="0D0D0D"/>
                </a:solidFill>
                <a:latin typeface="Calibri"/>
                <a:cs typeface="Calibri"/>
              </a:rPr>
              <a:t> </a:t>
            </a:r>
            <a:r>
              <a:rPr sz="1600" spc="-10" dirty="0">
                <a:solidFill>
                  <a:srgbClr val="0D0D0D"/>
                </a:solidFill>
                <a:latin typeface="Calibri"/>
                <a:cs typeface="Calibri"/>
              </a:rPr>
              <a:t>programming.</a:t>
            </a:r>
            <a:endParaRPr sz="1600">
              <a:latin typeface="Calibri"/>
              <a:cs typeface="Calibri"/>
            </a:endParaRPr>
          </a:p>
          <a:p>
            <a:pPr marL="697865" marR="307340" lvl="1" indent="-228600">
              <a:lnSpc>
                <a:spcPts val="1900"/>
              </a:lnSpc>
              <a:spcBef>
                <a:spcPts val="590"/>
              </a:spcBef>
              <a:buClr>
                <a:srgbClr val="F2120C"/>
              </a:buClr>
              <a:buFont typeface="Arial"/>
              <a:buChar char="•"/>
              <a:tabLst>
                <a:tab pos="697865" algn="l"/>
              </a:tabLst>
            </a:pPr>
            <a:r>
              <a:rPr sz="1600" b="1" dirty="0">
                <a:solidFill>
                  <a:srgbClr val="0D0D0D"/>
                </a:solidFill>
                <a:latin typeface="Calibri"/>
                <a:cs typeface="Calibri"/>
              </a:rPr>
              <a:t>Purpose:</a:t>
            </a:r>
            <a:r>
              <a:rPr sz="1600" b="1" spc="-45" dirty="0">
                <a:solidFill>
                  <a:srgbClr val="0D0D0D"/>
                </a:solidFill>
                <a:latin typeface="Calibri"/>
                <a:cs typeface="Calibri"/>
              </a:rPr>
              <a:t> </a:t>
            </a:r>
            <a:r>
              <a:rPr sz="1600" dirty="0">
                <a:solidFill>
                  <a:srgbClr val="0D0D0D"/>
                </a:solidFill>
                <a:latin typeface="Calibri"/>
                <a:cs typeface="Calibri"/>
              </a:rPr>
              <a:t>Automation</a:t>
            </a:r>
            <a:r>
              <a:rPr sz="1600" spc="-40" dirty="0">
                <a:solidFill>
                  <a:srgbClr val="0D0D0D"/>
                </a:solidFill>
                <a:latin typeface="Calibri"/>
                <a:cs typeface="Calibri"/>
              </a:rPr>
              <a:t> </a:t>
            </a:r>
            <a:r>
              <a:rPr sz="1600" dirty="0">
                <a:solidFill>
                  <a:srgbClr val="0D0D0D"/>
                </a:solidFill>
                <a:latin typeface="Calibri"/>
                <a:cs typeface="Calibri"/>
              </a:rPr>
              <a:t>of</a:t>
            </a:r>
            <a:r>
              <a:rPr sz="1600" spc="-35" dirty="0">
                <a:solidFill>
                  <a:srgbClr val="0D0D0D"/>
                </a:solidFill>
                <a:latin typeface="Calibri"/>
                <a:cs typeface="Calibri"/>
              </a:rPr>
              <a:t> </a:t>
            </a:r>
            <a:r>
              <a:rPr sz="1600" dirty="0">
                <a:solidFill>
                  <a:srgbClr val="0D0D0D"/>
                </a:solidFill>
                <a:latin typeface="Calibri"/>
                <a:cs typeface="Calibri"/>
              </a:rPr>
              <a:t>analytical</a:t>
            </a:r>
            <a:r>
              <a:rPr sz="1600" spc="-45" dirty="0">
                <a:solidFill>
                  <a:srgbClr val="0D0D0D"/>
                </a:solidFill>
                <a:latin typeface="Calibri"/>
                <a:cs typeface="Calibri"/>
              </a:rPr>
              <a:t> </a:t>
            </a:r>
            <a:r>
              <a:rPr sz="1600" dirty="0">
                <a:solidFill>
                  <a:srgbClr val="0D0D0D"/>
                </a:solidFill>
                <a:latin typeface="Calibri"/>
                <a:cs typeface="Calibri"/>
              </a:rPr>
              <a:t>model</a:t>
            </a:r>
            <a:r>
              <a:rPr sz="1600" spc="-40" dirty="0">
                <a:solidFill>
                  <a:srgbClr val="0D0D0D"/>
                </a:solidFill>
                <a:latin typeface="Calibri"/>
                <a:cs typeface="Calibri"/>
              </a:rPr>
              <a:t> </a:t>
            </a:r>
            <a:r>
              <a:rPr sz="1600" dirty="0">
                <a:solidFill>
                  <a:srgbClr val="0D0D0D"/>
                </a:solidFill>
                <a:latin typeface="Calibri"/>
                <a:cs typeface="Calibri"/>
              </a:rPr>
              <a:t>building</a:t>
            </a:r>
            <a:r>
              <a:rPr sz="1600" spc="-40" dirty="0">
                <a:solidFill>
                  <a:srgbClr val="0D0D0D"/>
                </a:solidFill>
                <a:latin typeface="Calibri"/>
                <a:cs typeface="Calibri"/>
              </a:rPr>
              <a:t> </a:t>
            </a:r>
            <a:r>
              <a:rPr sz="1600" dirty="0">
                <a:solidFill>
                  <a:srgbClr val="0D0D0D"/>
                </a:solidFill>
                <a:latin typeface="Calibri"/>
                <a:cs typeface="Calibri"/>
              </a:rPr>
              <a:t>and</a:t>
            </a:r>
            <a:r>
              <a:rPr sz="1600" spc="-40" dirty="0">
                <a:solidFill>
                  <a:srgbClr val="0D0D0D"/>
                </a:solidFill>
                <a:latin typeface="Calibri"/>
                <a:cs typeface="Calibri"/>
              </a:rPr>
              <a:t> </a:t>
            </a:r>
            <a:r>
              <a:rPr sz="1600" spc="-10" dirty="0">
                <a:solidFill>
                  <a:srgbClr val="0D0D0D"/>
                </a:solidFill>
                <a:latin typeface="Calibri"/>
                <a:cs typeface="Calibri"/>
              </a:rPr>
              <a:t>leveraging</a:t>
            </a:r>
            <a:r>
              <a:rPr sz="1600" spc="-45" dirty="0">
                <a:solidFill>
                  <a:srgbClr val="0D0D0D"/>
                </a:solidFill>
                <a:latin typeface="Calibri"/>
                <a:cs typeface="Calibri"/>
              </a:rPr>
              <a:t> </a:t>
            </a:r>
            <a:r>
              <a:rPr sz="1600" dirty="0">
                <a:solidFill>
                  <a:srgbClr val="0D0D0D"/>
                </a:solidFill>
                <a:latin typeface="Calibri"/>
                <a:cs typeface="Calibri"/>
              </a:rPr>
              <a:t>algorithms</a:t>
            </a:r>
            <a:r>
              <a:rPr sz="1600" spc="-35" dirty="0">
                <a:solidFill>
                  <a:srgbClr val="0D0D0D"/>
                </a:solidFill>
                <a:latin typeface="Calibri"/>
                <a:cs typeface="Calibri"/>
              </a:rPr>
              <a:t> </a:t>
            </a:r>
            <a:r>
              <a:rPr sz="1600" dirty="0">
                <a:solidFill>
                  <a:srgbClr val="0D0D0D"/>
                </a:solidFill>
                <a:latin typeface="Calibri"/>
                <a:cs typeface="Calibri"/>
              </a:rPr>
              <a:t>for</a:t>
            </a:r>
            <a:r>
              <a:rPr sz="1600" spc="-35" dirty="0">
                <a:solidFill>
                  <a:srgbClr val="0D0D0D"/>
                </a:solidFill>
                <a:latin typeface="Calibri"/>
                <a:cs typeface="Calibri"/>
              </a:rPr>
              <a:t> </a:t>
            </a:r>
            <a:r>
              <a:rPr sz="1600" spc="-10" dirty="0">
                <a:solidFill>
                  <a:srgbClr val="0D0D0D"/>
                </a:solidFill>
                <a:latin typeface="Calibri"/>
                <a:cs typeface="Calibri"/>
              </a:rPr>
              <a:t>data- </a:t>
            </a:r>
            <a:r>
              <a:rPr sz="1600" dirty="0">
                <a:solidFill>
                  <a:srgbClr val="0D0D0D"/>
                </a:solidFill>
                <a:latin typeface="Calibri"/>
                <a:cs typeface="Calibri"/>
              </a:rPr>
              <a:t>driven</a:t>
            </a:r>
            <a:r>
              <a:rPr sz="1600" spc="-60" dirty="0">
                <a:solidFill>
                  <a:srgbClr val="0D0D0D"/>
                </a:solidFill>
                <a:latin typeface="Calibri"/>
                <a:cs typeface="Calibri"/>
              </a:rPr>
              <a:t> </a:t>
            </a:r>
            <a:r>
              <a:rPr sz="1600" spc="-10" dirty="0">
                <a:solidFill>
                  <a:srgbClr val="0D0D0D"/>
                </a:solidFill>
                <a:latin typeface="Calibri"/>
                <a:cs typeface="Calibri"/>
              </a:rPr>
              <a:t>predictions.</a:t>
            </a:r>
            <a:endParaRPr sz="1600">
              <a:latin typeface="Calibri"/>
              <a:cs typeface="Calibri"/>
            </a:endParaRPr>
          </a:p>
          <a:p>
            <a:pPr marL="168910" indent="-165100">
              <a:lnSpc>
                <a:spcPct val="100000"/>
              </a:lnSpc>
              <a:spcBef>
                <a:spcPts val="919"/>
              </a:spcBef>
              <a:buClr>
                <a:srgbClr val="F2120C"/>
              </a:buClr>
              <a:buSzPct val="96875"/>
              <a:buAutoNum type="arabicPeriod" startAt="6"/>
              <a:tabLst>
                <a:tab pos="168910" algn="l"/>
              </a:tabLst>
            </a:pPr>
            <a:r>
              <a:rPr sz="1600" b="1" dirty="0">
                <a:solidFill>
                  <a:srgbClr val="0D0D0D"/>
                </a:solidFill>
                <a:latin typeface="Calibri"/>
                <a:cs typeface="Calibri"/>
              </a:rPr>
              <a:t>Big</a:t>
            </a:r>
            <a:r>
              <a:rPr sz="1600" b="1" spc="-35" dirty="0">
                <a:solidFill>
                  <a:srgbClr val="0D0D0D"/>
                </a:solidFill>
                <a:latin typeface="Calibri"/>
                <a:cs typeface="Calibri"/>
              </a:rPr>
              <a:t> </a:t>
            </a:r>
            <a:r>
              <a:rPr sz="1600" b="1" dirty="0">
                <a:solidFill>
                  <a:srgbClr val="0D0D0D"/>
                </a:solidFill>
                <a:latin typeface="Calibri"/>
                <a:cs typeface="Calibri"/>
              </a:rPr>
              <a:t>Data</a:t>
            </a:r>
            <a:r>
              <a:rPr sz="1600" b="1" spc="-35" dirty="0">
                <a:solidFill>
                  <a:srgbClr val="0D0D0D"/>
                </a:solidFill>
                <a:latin typeface="Calibri"/>
                <a:cs typeface="Calibri"/>
              </a:rPr>
              <a:t> </a:t>
            </a:r>
            <a:r>
              <a:rPr sz="1600" b="1" spc="-10" dirty="0">
                <a:solidFill>
                  <a:srgbClr val="0D0D0D"/>
                </a:solidFill>
                <a:latin typeface="Calibri"/>
                <a:cs typeface="Calibri"/>
              </a:rPr>
              <a:t>Analytics:</a:t>
            </a:r>
            <a:endParaRPr sz="1600">
              <a:latin typeface="Calibri"/>
              <a:cs typeface="Calibri"/>
            </a:endParaRPr>
          </a:p>
          <a:p>
            <a:pPr marL="697865" marR="481965"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50" dirty="0">
                <a:solidFill>
                  <a:srgbClr val="0D0D0D"/>
                </a:solidFill>
                <a:latin typeface="Calibri"/>
                <a:cs typeface="Calibri"/>
              </a:rPr>
              <a:t> </a:t>
            </a:r>
            <a:r>
              <a:rPr sz="1600" dirty="0">
                <a:solidFill>
                  <a:srgbClr val="0D0D0D"/>
                </a:solidFill>
                <a:latin typeface="Calibri"/>
                <a:cs typeface="Calibri"/>
              </a:rPr>
              <a:t>Handling</a:t>
            </a:r>
            <a:r>
              <a:rPr sz="1600" spc="-50" dirty="0">
                <a:solidFill>
                  <a:srgbClr val="0D0D0D"/>
                </a:solidFill>
                <a:latin typeface="Calibri"/>
                <a:cs typeface="Calibri"/>
              </a:rPr>
              <a:t> </a:t>
            </a:r>
            <a:r>
              <a:rPr sz="1600" dirty="0">
                <a:solidFill>
                  <a:srgbClr val="0D0D0D"/>
                </a:solidFill>
                <a:latin typeface="Calibri"/>
                <a:cs typeface="Calibri"/>
              </a:rPr>
              <a:t>and</a:t>
            </a:r>
            <a:r>
              <a:rPr sz="1600" spc="-50" dirty="0">
                <a:solidFill>
                  <a:srgbClr val="0D0D0D"/>
                </a:solidFill>
                <a:latin typeface="Calibri"/>
                <a:cs typeface="Calibri"/>
              </a:rPr>
              <a:t> </a:t>
            </a:r>
            <a:r>
              <a:rPr sz="1600" dirty="0">
                <a:solidFill>
                  <a:srgbClr val="0D0D0D"/>
                </a:solidFill>
                <a:latin typeface="Calibri"/>
                <a:cs typeface="Calibri"/>
              </a:rPr>
              <a:t>analysing</a:t>
            </a:r>
            <a:r>
              <a:rPr sz="1600" spc="-50" dirty="0">
                <a:solidFill>
                  <a:srgbClr val="0D0D0D"/>
                </a:solidFill>
                <a:latin typeface="Calibri"/>
                <a:cs typeface="Calibri"/>
              </a:rPr>
              <a:t> </a:t>
            </a:r>
            <a:r>
              <a:rPr sz="1600" dirty="0">
                <a:solidFill>
                  <a:srgbClr val="0D0D0D"/>
                </a:solidFill>
                <a:latin typeface="Calibri"/>
                <a:cs typeface="Calibri"/>
              </a:rPr>
              <a:t>large</a:t>
            </a:r>
            <a:r>
              <a:rPr sz="1600" spc="-40" dirty="0">
                <a:solidFill>
                  <a:srgbClr val="0D0D0D"/>
                </a:solidFill>
                <a:latin typeface="Calibri"/>
                <a:cs typeface="Calibri"/>
              </a:rPr>
              <a:t> </a:t>
            </a:r>
            <a:r>
              <a:rPr sz="1600" dirty="0">
                <a:solidFill>
                  <a:srgbClr val="0D0D0D"/>
                </a:solidFill>
                <a:latin typeface="Calibri"/>
                <a:cs typeface="Calibri"/>
              </a:rPr>
              <a:t>volumes</a:t>
            </a:r>
            <a:r>
              <a:rPr sz="1600" spc="-45" dirty="0">
                <a:solidFill>
                  <a:srgbClr val="0D0D0D"/>
                </a:solidFill>
                <a:latin typeface="Calibri"/>
                <a:cs typeface="Calibri"/>
              </a:rPr>
              <a:t> </a:t>
            </a:r>
            <a:r>
              <a:rPr sz="1600" dirty="0">
                <a:solidFill>
                  <a:srgbClr val="0D0D0D"/>
                </a:solidFill>
                <a:latin typeface="Calibri"/>
                <a:cs typeface="Calibri"/>
              </a:rPr>
              <a:t>of</a:t>
            </a:r>
            <a:r>
              <a:rPr sz="1600" spc="-45" dirty="0">
                <a:solidFill>
                  <a:srgbClr val="0D0D0D"/>
                </a:solidFill>
                <a:latin typeface="Calibri"/>
                <a:cs typeface="Calibri"/>
              </a:rPr>
              <a:t> </a:t>
            </a:r>
            <a:r>
              <a:rPr sz="1600" dirty="0">
                <a:solidFill>
                  <a:srgbClr val="0D0D0D"/>
                </a:solidFill>
                <a:latin typeface="Calibri"/>
                <a:cs typeface="Calibri"/>
              </a:rPr>
              <a:t>data</a:t>
            </a:r>
            <a:r>
              <a:rPr sz="1600" spc="-50" dirty="0">
                <a:solidFill>
                  <a:srgbClr val="0D0D0D"/>
                </a:solidFill>
                <a:latin typeface="Calibri"/>
                <a:cs typeface="Calibri"/>
              </a:rPr>
              <a:t> </a:t>
            </a:r>
            <a:r>
              <a:rPr sz="1600" dirty="0">
                <a:solidFill>
                  <a:srgbClr val="0D0D0D"/>
                </a:solidFill>
                <a:latin typeface="Calibri"/>
                <a:cs typeface="Calibri"/>
              </a:rPr>
              <a:t>that</a:t>
            </a:r>
            <a:r>
              <a:rPr sz="1600" spc="-40" dirty="0">
                <a:solidFill>
                  <a:srgbClr val="0D0D0D"/>
                </a:solidFill>
                <a:latin typeface="Calibri"/>
                <a:cs typeface="Calibri"/>
              </a:rPr>
              <a:t> </a:t>
            </a:r>
            <a:r>
              <a:rPr sz="1600" dirty="0">
                <a:solidFill>
                  <a:srgbClr val="0D0D0D"/>
                </a:solidFill>
                <a:latin typeface="Calibri"/>
                <a:cs typeface="Calibri"/>
              </a:rPr>
              <a:t>traditional</a:t>
            </a:r>
            <a:r>
              <a:rPr sz="1600" spc="-50" dirty="0">
                <a:solidFill>
                  <a:srgbClr val="0D0D0D"/>
                </a:solidFill>
                <a:latin typeface="Calibri"/>
                <a:cs typeface="Calibri"/>
              </a:rPr>
              <a:t> </a:t>
            </a:r>
            <a:r>
              <a:rPr sz="1600" dirty="0">
                <a:solidFill>
                  <a:srgbClr val="0D0D0D"/>
                </a:solidFill>
                <a:latin typeface="Calibri"/>
                <a:cs typeface="Calibri"/>
              </a:rPr>
              <a:t>databases</a:t>
            </a:r>
            <a:r>
              <a:rPr sz="1600" spc="-45" dirty="0">
                <a:solidFill>
                  <a:srgbClr val="0D0D0D"/>
                </a:solidFill>
                <a:latin typeface="Calibri"/>
                <a:cs typeface="Calibri"/>
              </a:rPr>
              <a:t> </a:t>
            </a:r>
            <a:r>
              <a:rPr sz="1600" spc="-25" dirty="0">
                <a:solidFill>
                  <a:srgbClr val="0D0D0D"/>
                </a:solidFill>
                <a:latin typeface="Calibri"/>
                <a:cs typeface="Calibri"/>
              </a:rPr>
              <a:t>may </a:t>
            </a:r>
            <a:r>
              <a:rPr sz="1600" dirty="0">
                <a:solidFill>
                  <a:srgbClr val="0D0D0D"/>
                </a:solidFill>
                <a:latin typeface="Calibri"/>
                <a:cs typeface="Calibri"/>
              </a:rPr>
              <a:t>struggle</a:t>
            </a:r>
            <a:r>
              <a:rPr sz="1600" spc="-40" dirty="0">
                <a:solidFill>
                  <a:srgbClr val="0D0D0D"/>
                </a:solidFill>
                <a:latin typeface="Calibri"/>
                <a:cs typeface="Calibri"/>
              </a:rPr>
              <a:t> </a:t>
            </a:r>
            <a:r>
              <a:rPr sz="1600" dirty="0">
                <a:solidFill>
                  <a:srgbClr val="0D0D0D"/>
                </a:solidFill>
                <a:latin typeface="Calibri"/>
                <a:cs typeface="Calibri"/>
              </a:rPr>
              <a:t>to</a:t>
            </a:r>
            <a:r>
              <a:rPr sz="1600" spc="-40" dirty="0">
                <a:solidFill>
                  <a:srgbClr val="0D0D0D"/>
                </a:solidFill>
                <a:latin typeface="Calibri"/>
                <a:cs typeface="Calibri"/>
              </a:rPr>
              <a:t> </a:t>
            </a:r>
            <a:r>
              <a:rPr sz="1600" dirty="0">
                <a:solidFill>
                  <a:srgbClr val="0D0D0D"/>
                </a:solidFill>
                <a:latin typeface="Calibri"/>
                <a:cs typeface="Calibri"/>
              </a:rPr>
              <a:t>process</a:t>
            </a:r>
            <a:r>
              <a:rPr sz="1600" spc="-50" dirty="0">
                <a:solidFill>
                  <a:srgbClr val="0D0D0D"/>
                </a:solidFill>
                <a:latin typeface="Calibri"/>
                <a:cs typeface="Calibri"/>
              </a:rPr>
              <a:t> </a:t>
            </a:r>
            <a:r>
              <a:rPr sz="1600" spc="-10" dirty="0">
                <a:solidFill>
                  <a:srgbClr val="0D0D0D"/>
                </a:solidFill>
                <a:latin typeface="Calibri"/>
                <a:cs typeface="Calibri"/>
              </a:rPr>
              <a:t>efficiently.</a:t>
            </a:r>
            <a:endParaRPr sz="1600">
              <a:latin typeface="Calibri"/>
              <a:cs typeface="Calibri"/>
            </a:endParaRPr>
          </a:p>
          <a:p>
            <a:pPr marL="697865" marR="513080" lvl="1" indent="-228600">
              <a:lnSpc>
                <a:spcPct val="100000"/>
              </a:lnSpc>
              <a:spcBef>
                <a:spcPts val="509"/>
              </a:spcBef>
              <a:buClr>
                <a:srgbClr val="F2120C"/>
              </a:buClr>
              <a:buFont typeface="Arial"/>
              <a:buChar char="•"/>
              <a:tabLst>
                <a:tab pos="697865" algn="l"/>
              </a:tabLst>
            </a:pPr>
            <a:r>
              <a:rPr sz="1600" b="1" dirty="0">
                <a:solidFill>
                  <a:srgbClr val="0D0D0D"/>
                </a:solidFill>
                <a:latin typeface="Calibri"/>
                <a:cs typeface="Calibri"/>
              </a:rPr>
              <a:t>Purpose:</a:t>
            </a:r>
            <a:r>
              <a:rPr sz="1600" b="1" spc="-70" dirty="0">
                <a:solidFill>
                  <a:srgbClr val="0D0D0D"/>
                </a:solidFill>
                <a:latin typeface="Calibri"/>
                <a:cs typeface="Calibri"/>
              </a:rPr>
              <a:t> </a:t>
            </a:r>
            <a:r>
              <a:rPr sz="1600" dirty="0">
                <a:solidFill>
                  <a:srgbClr val="0D0D0D"/>
                </a:solidFill>
                <a:latin typeface="Calibri"/>
                <a:cs typeface="Calibri"/>
              </a:rPr>
              <a:t>Extracting</a:t>
            </a:r>
            <a:r>
              <a:rPr sz="1600" spc="-55" dirty="0">
                <a:solidFill>
                  <a:srgbClr val="0D0D0D"/>
                </a:solidFill>
                <a:latin typeface="Calibri"/>
                <a:cs typeface="Calibri"/>
              </a:rPr>
              <a:t> </a:t>
            </a:r>
            <a:r>
              <a:rPr sz="1600" dirty="0">
                <a:solidFill>
                  <a:srgbClr val="0D0D0D"/>
                </a:solidFill>
                <a:latin typeface="Calibri"/>
                <a:cs typeface="Calibri"/>
              </a:rPr>
              <a:t>valuable</a:t>
            </a:r>
            <a:r>
              <a:rPr sz="1600" spc="-55" dirty="0">
                <a:solidFill>
                  <a:srgbClr val="0D0D0D"/>
                </a:solidFill>
                <a:latin typeface="Calibri"/>
                <a:cs typeface="Calibri"/>
              </a:rPr>
              <a:t> </a:t>
            </a:r>
            <a:r>
              <a:rPr sz="1600" dirty="0">
                <a:solidFill>
                  <a:srgbClr val="0D0D0D"/>
                </a:solidFill>
                <a:latin typeface="Calibri"/>
                <a:cs typeface="Calibri"/>
              </a:rPr>
              <a:t>insights</a:t>
            </a:r>
            <a:r>
              <a:rPr sz="1600" spc="-55" dirty="0">
                <a:solidFill>
                  <a:srgbClr val="0D0D0D"/>
                </a:solidFill>
                <a:latin typeface="Calibri"/>
                <a:cs typeface="Calibri"/>
              </a:rPr>
              <a:t> </a:t>
            </a:r>
            <a:r>
              <a:rPr sz="1600" dirty="0">
                <a:solidFill>
                  <a:srgbClr val="0D0D0D"/>
                </a:solidFill>
                <a:latin typeface="Calibri"/>
                <a:cs typeface="Calibri"/>
              </a:rPr>
              <a:t>and</a:t>
            </a:r>
            <a:r>
              <a:rPr sz="1600" spc="-55" dirty="0">
                <a:solidFill>
                  <a:srgbClr val="0D0D0D"/>
                </a:solidFill>
                <a:latin typeface="Calibri"/>
                <a:cs typeface="Calibri"/>
              </a:rPr>
              <a:t> </a:t>
            </a:r>
            <a:r>
              <a:rPr sz="1600" spc="-10" dirty="0">
                <a:solidFill>
                  <a:srgbClr val="0D0D0D"/>
                </a:solidFill>
                <a:latin typeface="Calibri"/>
                <a:cs typeface="Calibri"/>
              </a:rPr>
              <a:t>patterns</a:t>
            </a:r>
            <a:r>
              <a:rPr sz="1600" spc="-60" dirty="0">
                <a:solidFill>
                  <a:srgbClr val="0D0D0D"/>
                </a:solidFill>
                <a:latin typeface="Calibri"/>
                <a:cs typeface="Calibri"/>
              </a:rPr>
              <a:t> </a:t>
            </a:r>
            <a:r>
              <a:rPr sz="1600" dirty="0">
                <a:solidFill>
                  <a:srgbClr val="0D0D0D"/>
                </a:solidFill>
                <a:latin typeface="Calibri"/>
                <a:cs typeface="Calibri"/>
              </a:rPr>
              <a:t>from</a:t>
            </a:r>
            <a:r>
              <a:rPr sz="1600" spc="-55" dirty="0">
                <a:solidFill>
                  <a:srgbClr val="0D0D0D"/>
                </a:solidFill>
                <a:latin typeface="Calibri"/>
                <a:cs typeface="Calibri"/>
              </a:rPr>
              <a:t> </a:t>
            </a:r>
            <a:r>
              <a:rPr sz="1600" dirty="0">
                <a:solidFill>
                  <a:srgbClr val="0D0D0D"/>
                </a:solidFill>
                <a:latin typeface="Calibri"/>
                <a:cs typeface="Calibri"/>
              </a:rPr>
              <a:t>massive</a:t>
            </a:r>
            <a:r>
              <a:rPr sz="1600" spc="-55" dirty="0">
                <a:solidFill>
                  <a:srgbClr val="0D0D0D"/>
                </a:solidFill>
                <a:latin typeface="Calibri"/>
                <a:cs typeface="Calibri"/>
              </a:rPr>
              <a:t> </a:t>
            </a:r>
            <a:r>
              <a:rPr sz="1600" dirty="0">
                <a:solidFill>
                  <a:srgbClr val="0D0D0D"/>
                </a:solidFill>
                <a:latin typeface="Calibri"/>
                <a:cs typeface="Calibri"/>
              </a:rPr>
              <a:t>datasets</a:t>
            </a:r>
            <a:r>
              <a:rPr sz="1600" spc="-55" dirty="0">
                <a:solidFill>
                  <a:srgbClr val="0D0D0D"/>
                </a:solidFill>
                <a:latin typeface="Calibri"/>
                <a:cs typeface="Calibri"/>
              </a:rPr>
              <a:t> </a:t>
            </a:r>
            <a:r>
              <a:rPr sz="1600" dirty="0">
                <a:solidFill>
                  <a:srgbClr val="0D0D0D"/>
                </a:solidFill>
                <a:latin typeface="Calibri"/>
                <a:cs typeface="Calibri"/>
              </a:rPr>
              <a:t>to</a:t>
            </a:r>
            <a:r>
              <a:rPr sz="1600" spc="-45" dirty="0">
                <a:solidFill>
                  <a:srgbClr val="0D0D0D"/>
                </a:solidFill>
                <a:latin typeface="Calibri"/>
                <a:cs typeface="Calibri"/>
              </a:rPr>
              <a:t> </a:t>
            </a:r>
            <a:r>
              <a:rPr sz="1600" spc="-10" dirty="0">
                <a:solidFill>
                  <a:srgbClr val="0D0D0D"/>
                </a:solidFill>
                <a:latin typeface="Calibri"/>
                <a:cs typeface="Calibri"/>
              </a:rPr>
              <a:t>inform decision-making.</a:t>
            </a:r>
            <a:endParaRPr sz="1600">
              <a:latin typeface="Calibri"/>
              <a:cs typeface="Calibri"/>
            </a:endParaRPr>
          </a:p>
          <a:p>
            <a:pPr marL="168910" indent="-165100">
              <a:lnSpc>
                <a:spcPct val="100000"/>
              </a:lnSpc>
              <a:spcBef>
                <a:spcPts val="960"/>
              </a:spcBef>
              <a:buClr>
                <a:srgbClr val="F2120C"/>
              </a:buClr>
              <a:buSzPct val="96875"/>
              <a:buAutoNum type="arabicPeriod" startAt="6"/>
              <a:tabLst>
                <a:tab pos="168910" algn="l"/>
              </a:tabLst>
            </a:pPr>
            <a:r>
              <a:rPr sz="1600" b="1" spc="-10" dirty="0">
                <a:solidFill>
                  <a:srgbClr val="0D0D0D"/>
                </a:solidFill>
                <a:latin typeface="Calibri"/>
                <a:cs typeface="Calibri"/>
              </a:rPr>
              <a:t>Natural</a:t>
            </a:r>
            <a:r>
              <a:rPr sz="1600" b="1" spc="-60" dirty="0">
                <a:solidFill>
                  <a:srgbClr val="0D0D0D"/>
                </a:solidFill>
                <a:latin typeface="Calibri"/>
                <a:cs typeface="Calibri"/>
              </a:rPr>
              <a:t> </a:t>
            </a:r>
            <a:r>
              <a:rPr sz="1600" b="1" dirty="0">
                <a:solidFill>
                  <a:srgbClr val="0D0D0D"/>
                </a:solidFill>
                <a:latin typeface="Calibri"/>
                <a:cs typeface="Calibri"/>
              </a:rPr>
              <a:t>Language</a:t>
            </a:r>
            <a:r>
              <a:rPr sz="1600" b="1" spc="-55" dirty="0">
                <a:solidFill>
                  <a:srgbClr val="0D0D0D"/>
                </a:solidFill>
                <a:latin typeface="Calibri"/>
                <a:cs typeface="Calibri"/>
              </a:rPr>
              <a:t> </a:t>
            </a:r>
            <a:r>
              <a:rPr sz="1600" b="1" dirty="0">
                <a:solidFill>
                  <a:srgbClr val="0D0D0D"/>
                </a:solidFill>
                <a:latin typeface="Calibri"/>
                <a:cs typeface="Calibri"/>
              </a:rPr>
              <a:t>Processing</a:t>
            </a:r>
            <a:r>
              <a:rPr sz="1600" b="1" spc="-55" dirty="0">
                <a:solidFill>
                  <a:srgbClr val="0D0D0D"/>
                </a:solidFill>
                <a:latin typeface="Calibri"/>
                <a:cs typeface="Calibri"/>
              </a:rPr>
              <a:t> </a:t>
            </a:r>
            <a:r>
              <a:rPr sz="1600" b="1" spc="-10" dirty="0">
                <a:solidFill>
                  <a:srgbClr val="0D0D0D"/>
                </a:solidFill>
                <a:latin typeface="Calibri"/>
                <a:cs typeface="Calibri"/>
              </a:rPr>
              <a:t>(NLP):</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Focus:</a:t>
            </a:r>
            <a:r>
              <a:rPr sz="1600" b="1" spc="-35" dirty="0">
                <a:solidFill>
                  <a:srgbClr val="0D0D0D"/>
                </a:solidFill>
                <a:latin typeface="Calibri"/>
                <a:cs typeface="Calibri"/>
              </a:rPr>
              <a:t> </a:t>
            </a:r>
            <a:r>
              <a:rPr sz="1600" dirty="0">
                <a:solidFill>
                  <a:srgbClr val="0D0D0D"/>
                </a:solidFill>
                <a:latin typeface="Calibri"/>
                <a:cs typeface="Calibri"/>
              </a:rPr>
              <a:t>Enabling</a:t>
            </a:r>
            <a:r>
              <a:rPr sz="1600" spc="-30" dirty="0">
                <a:solidFill>
                  <a:srgbClr val="0D0D0D"/>
                </a:solidFill>
                <a:latin typeface="Calibri"/>
                <a:cs typeface="Calibri"/>
              </a:rPr>
              <a:t> </a:t>
            </a:r>
            <a:r>
              <a:rPr sz="1600" dirty="0">
                <a:solidFill>
                  <a:srgbClr val="0D0D0D"/>
                </a:solidFill>
                <a:latin typeface="Calibri"/>
                <a:cs typeface="Calibri"/>
              </a:rPr>
              <a:t>machines</a:t>
            </a:r>
            <a:r>
              <a:rPr sz="1600" spc="-30" dirty="0">
                <a:solidFill>
                  <a:srgbClr val="0D0D0D"/>
                </a:solidFill>
                <a:latin typeface="Calibri"/>
                <a:cs typeface="Calibri"/>
              </a:rPr>
              <a:t> </a:t>
            </a:r>
            <a:r>
              <a:rPr sz="1600" dirty="0">
                <a:solidFill>
                  <a:srgbClr val="0D0D0D"/>
                </a:solidFill>
                <a:latin typeface="Calibri"/>
                <a:cs typeface="Calibri"/>
              </a:rPr>
              <a:t>to</a:t>
            </a:r>
            <a:r>
              <a:rPr sz="1600" spc="-20" dirty="0">
                <a:solidFill>
                  <a:srgbClr val="0D0D0D"/>
                </a:solidFill>
                <a:latin typeface="Calibri"/>
                <a:cs typeface="Calibri"/>
              </a:rPr>
              <a:t> </a:t>
            </a:r>
            <a:r>
              <a:rPr sz="1600" spc="-10" dirty="0">
                <a:solidFill>
                  <a:srgbClr val="0D0D0D"/>
                </a:solidFill>
                <a:latin typeface="Calibri"/>
                <a:cs typeface="Calibri"/>
              </a:rPr>
              <a:t>understand,</a:t>
            </a:r>
            <a:r>
              <a:rPr sz="1600" spc="-25" dirty="0">
                <a:solidFill>
                  <a:srgbClr val="0D0D0D"/>
                </a:solidFill>
                <a:latin typeface="Calibri"/>
                <a:cs typeface="Calibri"/>
              </a:rPr>
              <a:t> </a:t>
            </a:r>
            <a:r>
              <a:rPr sz="1600" spc="-10" dirty="0">
                <a:solidFill>
                  <a:srgbClr val="0D0D0D"/>
                </a:solidFill>
                <a:latin typeface="Calibri"/>
                <a:cs typeface="Calibri"/>
              </a:rPr>
              <a:t>interpret,</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generate</a:t>
            </a:r>
            <a:r>
              <a:rPr sz="1600" spc="-25" dirty="0">
                <a:solidFill>
                  <a:srgbClr val="0D0D0D"/>
                </a:solidFill>
                <a:latin typeface="Calibri"/>
                <a:cs typeface="Calibri"/>
              </a:rPr>
              <a:t> </a:t>
            </a:r>
            <a:r>
              <a:rPr sz="1600" dirty="0">
                <a:solidFill>
                  <a:srgbClr val="0D0D0D"/>
                </a:solidFill>
                <a:latin typeface="Calibri"/>
                <a:cs typeface="Calibri"/>
              </a:rPr>
              <a:t>human</a:t>
            </a:r>
            <a:r>
              <a:rPr sz="1600" spc="-35" dirty="0">
                <a:solidFill>
                  <a:srgbClr val="0D0D0D"/>
                </a:solidFill>
                <a:latin typeface="Calibri"/>
                <a:cs typeface="Calibri"/>
              </a:rPr>
              <a:t> </a:t>
            </a:r>
            <a:r>
              <a:rPr sz="1600" spc="-10" dirty="0">
                <a:solidFill>
                  <a:srgbClr val="0D0D0D"/>
                </a:solidFill>
                <a:latin typeface="Calibri"/>
                <a:cs typeface="Calibri"/>
              </a:rPr>
              <a:t>language.</a:t>
            </a:r>
            <a:endParaRPr sz="1600">
              <a:latin typeface="Calibri"/>
              <a:cs typeface="Calibri"/>
            </a:endParaRPr>
          </a:p>
          <a:p>
            <a:pPr marL="697865" marR="5080" lvl="1" indent="-228600">
              <a:lnSpc>
                <a:spcPct val="105000"/>
              </a:lnSpc>
              <a:spcBef>
                <a:spcPts val="385"/>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dirty="0">
                <a:solidFill>
                  <a:srgbClr val="0D0D0D"/>
                </a:solidFill>
                <a:latin typeface="Calibri"/>
                <a:cs typeface="Calibri"/>
              </a:rPr>
              <a:t>Analysing</a:t>
            </a:r>
            <a:r>
              <a:rPr sz="1600" spc="-3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spc="-10" dirty="0">
                <a:solidFill>
                  <a:srgbClr val="0D0D0D"/>
                </a:solidFill>
                <a:latin typeface="Calibri"/>
                <a:cs typeface="Calibri"/>
              </a:rPr>
              <a:t>extracting</a:t>
            </a:r>
            <a:r>
              <a:rPr sz="1600" spc="-35" dirty="0">
                <a:solidFill>
                  <a:srgbClr val="0D0D0D"/>
                </a:solidFill>
                <a:latin typeface="Calibri"/>
                <a:cs typeface="Calibri"/>
              </a:rPr>
              <a:t> </a:t>
            </a:r>
            <a:r>
              <a:rPr sz="1600" spc="-10" dirty="0">
                <a:solidFill>
                  <a:srgbClr val="0D0D0D"/>
                </a:solidFill>
                <a:latin typeface="Calibri"/>
                <a:cs typeface="Calibri"/>
              </a:rPr>
              <a:t>information</a:t>
            </a:r>
            <a:r>
              <a:rPr sz="1600" spc="-30" dirty="0">
                <a:solidFill>
                  <a:srgbClr val="0D0D0D"/>
                </a:solidFill>
                <a:latin typeface="Calibri"/>
                <a:cs typeface="Calibri"/>
              </a:rPr>
              <a:t> </a:t>
            </a:r>
            <a:r>
              <a:rPr sz="1600" dirty="0">
                <a:solidFill>
                  <a:srgbClr val="0D0D0D"/>
                </a:solidFill>
                <a:latin typeface="Calibri"/>
                <a:cs typeface="Calibri"/>
              </a:rPr>
              <a:t>from</a:t>
            </a:r>
            <a:r>
              <a:rPr sz="1600" spc="-35" dirty="0">
                <a:solidFill>
                  <a:srgbClr val="0D0D0D"/>
                </a:solidFill>
                <a:latin typeface="Calibri"/>
                <a:cs typeface="Calibri"/>
              </a:rPr>
              <a:t> </a:t>
            </a:r>
            <a:r>
              <a:rPr sz="1600" dirty="0">
                <a:solidFill>
                  <a:srgbClr val="0D0D0D"/>
                </a:solidFill>
                <a:latin typeface="Calibri"/>
                <a:cs typeface="Calibri"/>
              </a:rPr>
              <a:t>text</a:t>
            </a:r>
            <a:r>
              <a:rPr sz="1600" spc="-30" dirty="0">
                <a:solidFill>
                  <a:srgbClr val="0D0D0D"/>
                </a:solidFill>
                <a:latin typeface="Calibri"/>
                <a:cs typeface="Calibri"/>
              </a:rPr>
              <a:t> </a:t>
            </a:r>
            <a:r>
              <a:rPr sz="1600" dirty="0">
                <a:solidFill>
                  <a:srgbClr val="0D0D0D"/>
                </a:solidFill>
                <a:latin typeface="Calibri"/>
                <a:cs typeface="Calibri"/>
              </a:rPr>
              <a:t>data,</a:t>
            </a:r>
            <a:r>
              <a:rPr sz="1600" spc="-30" dirty="0">
                <a:solidFill>
                  <a:srgbClr val="0D0D0D"/>
                </a:solidFill>
                <a:latin typeface="Calibri"/>
                <a:cs typeface="Calibri"/>
              </a:rPr>
              <a:t> </a:t>
            </a:r>
            <a:r>
              <a:rPr sz="1600" spc="-10" dirty="0">
                <a:solidFill>
                  <a:srgbClr val="0D0D0D"/>
                </a:solidFill>
                <a:latin typeface="Calibri"/>
                <a:cs typeface="Calibri"/>
              </a:rPr>
              <a:t>facilitating</a:t>
            </a:r>
            <a:r>
              <a:rPr sz="1600" spc="-35" dirty="0">
                <a:solidFill>
                  <a:srgbClr val="0D0D0D"/>
                </a:solidFill>
                <a:latin typeface="Calibri"/>
                <a:cs typeface="Calibri"/>
              </a:rPr>
              <a:t> </a:t>
            </a:r>
            <a:r>
              <a:rPr sz="1600" spc="-10" dirty="0">
                <a:solidFill>
                  <a:srgbClr val="0D0D0D"/>
                </a:solidFill>
                <a:latin typeface="Calibri"/>
                <a:cs typeface="Calibri"/>
              </a:rPr>
              <a:t>communication </a:t>
            </a:r>
            <a:r>
              <a:rPr sz="1600" dirty="0">
                <a:solidFill>
                  <a:srgbClr val="0D0D0D"/>
                </a:solidFill>
                <a:latin typeface="Calibri"/>
                <a:cs typeface="Calibri"/>
              </a:rPr>
              <a:t>between</a:t>
            </a:r>
            <a:r>
              <a:rPr sz="1600" spc="-40" dirty="0">
                <a:solidFill>
                  <a:srgbClr val="0D0D0D"/>
                </a:solidFill>
                <a:latin typeface="Calibri"/>
                <a:cs typeface="Calibri"/>
              </a:rPr>
              <a:t> </a:t>
            </a:r>
            <a:r>
              <a:rPr sz="1600" spc="-10" dirty="0">
                <a:solidFill>
                  <a:srgbClr val="0D0D0D"/>
                </a:solidFill>
                <a:latin typeface="Calibri"/>
                <a:cs typeface="Calibri"/>
              </a:rPr>
              <a:t>computers</a:t>
            </a:r>
            <a:r>
              <a:rPr sz="1600" spc="-3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spc="-10" dirty="0">
                <a:solidFill>
                  <a:srgbClr val="0D0D0D"/>
                </a:solidFill>
                <a:latin typeface="Calibri"/>
                <a:cs typeface="Calibri"/>
              </a:rPr>
              <a:t>humans.</a:t>
            </a:r>
            <a:endParaRPr sz="16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23924"/>
            <a:ext cx="7818120" cy="3402965"/>
          </a:xfrm>
          <a:prstGeom prst="rect">
            <a:avLst/>
          </a:prstGeom>
        </p:spPr>
        <p:txBody>
          <a:bodyPr vert="horz" wrap="square" lIns="0" tIns="73660" rIns="0" bIns="0" rtlCol="0">
            <a:spAutoFit/>
          </a:bodyPr>
          <a:lstStyle/>
          <a:p>
            <a:pPr marL="469265" indent="-456565">
              <a:lnSpc>
                <a:spcPct val="100000"/>
              </a:lnSpc>
              <a:spcBef>
                <a:spcPts val="580"/>
              </a:spcBef>
              <a:buClr>
                <a:srgbClr val="F2120C"/>
              </a:buClr>
              <a:buSzPct val="96875"/>
              <a:buAutoNum type="arabicPeriod" startAt="9"/>
              <a:tabLst>
                <a:tab pos="469265" algn="l"/>
              </a:tabLst>
            </a:pPr>
            <a:r>
              <a:rPr sz="1600" b="1" dirty="0">
                <a:solidFill>
                  <a:srgbClr val="0D0D0D"/>
                </a:solidFill>
                <a:latin typeface="Calibri"/>
                <a:cs typeface="Calibri"/>
              </a:rPr>
              <a:t>Image</a:t>
            </a:r>
            <a:r>
              <a:rPr sz="1600" b="1" spc="-50" dirty="0">
                <a:solidFill>
                  <a:srgbClr val="0D0D0D"/>
                </a:solidFill>
                <a:latin typeface="Calibri"/>
                <a:cs typeface="Calibri"/>
              </a:rPr>
              <a:t> </a:t>
            </a:r>
            <a:r>
              <a:rPr sz="1600" b="1" dirty="0">
                <a:solidFill>
                  <a:srgbClr val="0D0D0D"/>
                </a:solidFill>
                <a:latin typeface="Calibri"/>
                <a:cs typeface="Calibri"/>
              </a:rPr>
              <a:t>and</a:t>
            </a:r>
            <a:r>
              <a:rPr sz="1600" b="1" spc="-35" dirty="0">
                <a:solidFill>
                  <a:srgbClr val="0D0D0D"/>
                </a:solidFill>
                <a:latin typeface="Calibri"/>
                <a:cs typeface="Calibri"/>
              </a:rPr>
              <a:t> </a:t>
            </a:r>
            <a:r>
              <a:rPr sz="1600" b="1" dirty="0">
                <a:solidFill>
                  <a:srgbClr val="0D0D0D"/>
                </a:solidFill>
                <a:latin typeface="Calibri"/>
                <a:cs typeface="Calibri"/>
              </a:rPr>
              <a:t>Video</a:t>
            </a:r>
            <a:r>
              <a:rPr sz="1600" b="1" spc="-35" dirty="0">
                <a:solidFill>
                  <a:srgbClr val="0D0D0D"/>
                </a:solidFill>
                <a:latin typeface="Calibri"/>
                <a:cs typeface="Calibri"/>
              </a:rPr>
              <a:t> </a:t>
            </a:r>
            <a:r>
              <a:rPr sz="1600" b="1" spc="-10" dirty="0">
                <a:solidFill>
                  <a:srgbClr val="0D0D0D"/>
                </a:solidFill>
                <a:latin typeface="Calibri"/>
                <a:cs typeface="Calibri"/>
              </a:rPr>
              <a:t>Analysis:</a:t>
            </a:r>
            <a:endParaRPr sz="1600">
              <a:latin typeface="Calibri"/>
              <a:cs typeface="Calibri"/>
            </a:endParaRPr>
          </a:p>
          <a:p>
            <a:pPr marL="697865" marR="40513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40" dirty="0">
                <a:solidFill>
                  <a:srgbClr val="0D0D0D"/>
                </a:solidFill>
                <a:latin typeface="Calibri"/>
                <a:cs typeface="Calibri"/>
              </a:rPr>
              <a:t> </a:t>
            </a:r>
            <a:r>
              <a:rPr sz="1600" dirty="0">
                <a:solidFill>
                  <a:srgbClr val="0D0D0D"/>
                </a:solidFill>
                <a:latin typeface="Calibri"/>
                <a:cs typeface="Calibri"/>
              </a:rPr>
              <a:t>Analysing</a:t>
            </a:r>
            <a:r>
              <a:rPr sz="1600" spc="-35" dirty="0">
                <a:solidFill>
                  <a:srgbClr val="0D0D0D"/>
                </a:solidFill>
                <a:latin typeface="Calibri"/>
                <a:cs typeface="Calibri"/>
              </a:rPr>
              <a:t> </a:t>
            </a:r>
            <a:r>
              <a:rPr sz="1600" dirty="0">
                <a:solidFill>
                  <a:srgbClr val="0D0D0D"/>
                </a:solidFill>
                <a:latin typeface="Calibri"/>
                <a:cs typeface="Calibri"/>
              </a:rPr>
              <a:t>visual</a:t>
            </a:r>
            <a:r>
              <a:rPr sz="1600" spc="-35" dirty="0">
                <a:solidFill>
                  <a:srgbClr val="0D0D0D"/>
                </a:solidFill>
                <a:latin typeface="Calibri"/>
                <a:cs typeface="Calibri"/>
              </a:rPr>
              <a:t> </a:t>
            </a:r>
            <a:r>
              <a:rPr sz="1600" dirty="0">
                <a:solidFill>
                  <a:srgbClr val="0D0D0D"/>
                </a:solidFill>
                <a:latin typeface="Calibri"/>
                <a:cs typeface="Calibri"/>
              </a:rPr>
              <a:t>data</a:t>
            </a:r>
            <a:r>
              <a:rPr sz="1600" spc="-35" dirty="0">
                <a:solidFill>
                  <a:srgbClr val="0D0D0D"/>
                </a:solidFill>
                <a:latin typeface="Calibri"/>
                <a:cs typeface="Calibri"/>
              </a:rPr>
              <a:t> </a:t>
            </a:r>
            <a:r>
              <a:rPr sz="1600" dirty="0">
                <a:solidFill>
                  <a:srgbClr val="0D0D0D"/>
                </a:solidFill>
                <a:latin typeface="Calibri"/>
                <a:cs typeface="Calibri"/>
              </a:rPr>
              <a:t>such</a:t>
            </a:r>
            <a:r>
              <a:rPr sz="1600" spc="-35" dirty="0">
                <a:solidFill>
                  <a:srgbClr val="0D0D0D"/>
                </a:solidFill>
                <a:latin typeface="Calibri"/>
                <a:cs typeface="Calibri"/>
              </a:rPr>
              <a:t> </a:t>
            </a:r>
            <a:r>
              <a:rPr sz="1600" dirty="0">
                <a:solidFill>
                  <a:srgbClr val="0D0D0D"/>
                </a:solidFill>
                <a:latin typeface="Calibri"/>
                <a:cs typeface="Calibri"/>
              </a:rPr>
              <a:t>as</a:t>
            </a:r>
            <a:r>
              <a:rPr sz="1600" spc="-35" dirty="0">
                <a:solidFill>
                  <a:srgbClr val="0D0D0D"/>
                </a:solidFill>
                <a:latin typeface="Calibri"/>
                <a:cs typeface="Calibri"/>
              </a:rPr>
              <a:t> </a:t>
            </a:r>
            <a:r>
              <a:rPr sz="1600" dirty="0">
                <a:solidFill>
                  <a:srgbClr val="0D0D0D"/>
                </a:solidFill>
                <a:latin typeface="Calibri"/>
                <a:cs typeface="Calibri"/>
              </a:rPr>
              <a:t>images</a:t>
            </a:r>
            <a:r>
              <a:rPr sz="1600" spc="-30"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dirty="0">
                <a:solidFill>
                  <a:srgbClr val="0D0D0D"/>
                </a:solidFill>
                <a:latin typeface="Calibri"/>
                <a:cs typeface="Calibri"/>
              </a:rPr>
              <a:t>videos</a:t>
            </a:r>
            <a:r>
              <a:rPr sz="1600" spc="-35" dirty="0">
                <a:solidFill>
                  <a:srgbClr val="0D0D0D"/>
                </a:solidFill>
                <a:latin typeface="Calibri"/>
                <a:cs typeface="Calibri"/>
              </a:rPr>
              <a:t> </a:t>
            </a:r>
            <a:r>
              <a:rPr sz="1600" dirty="0">
                <a:solidFill>
                  <a:srgbClr val="0D0D0D"/>
                </a:solidFill>
                <a:latin typeface="Calibri"/>
                <a:cs typeface="Calibri"/>
              </a:rPr>
              <a:t>to</a:t>
            </a:r>
            <a:r>
              <a:rPr sz="1600" spc="-25" dirty="0">
                <a:solidFill>
                  <a:srgbClr val="0D0D0D"/>
                </a:solidFill>
                <a:latin typeface="Calibri"/>
                <a:cs typeface="Calibri"/>
              </a:rPr>
              <a:t> </a:t>
            </a:r>
            <a:r>
              <a:rPr sz="1600" dirty="0">
                <a:solidFill>
                  <a:srgbClr val="0D0D0D"/>
                </a:solidFill>
                <a:latin typeface="Calibri"/>
                <a:cs typeface="Calibri"/>
              </a:rPr>
              <a:t>extract</a:t>
            </a:r>
            <a:r>
              <a:rPr sz="1600" spc="-30" dirty="0">
                <a:solidFill>
                  <a:srgbClr val="0D0D0D"/>
                </a:solidFill>
                <a:latin typeface="Calibri"/>
                <a:cs typeface="Calibri"/>
              </a:rPr>
              <a:t> </a:t>
            </a:r>
            <a:r>
              <a:rPr sz="1600" spc="-10" dirty="0">
                <a:solidFill>
                  <a:srgbClr val="0D0D0D"/>
                </a:solidFill>
                <a:latin typeface="Calibri"/>
                <a:cs typeface="Calibri"/>
              </a:rPr>
              <a:t>information</a:t>
            </a:r>
            <a:r>
              <a:rPr sz="1600" spc="-35" dirty="0">
                <a:solidFill>
                  <a:srgbClr val="0D0D0D"/>
                </a:solidFill>
                <a:latin typeface="Calibri"/>
                <a:cs typeface="Calibri"/>
              </a:rPr>
              <a:t> </a:t>
            </a:r>
            <a:r>
              <a:rPr sz="1600" spc="-25" dirty="0">
                <a:solidFill>
                  <a:srgbClr val="0D0D0D"/>
                </a:solidFill>
                <a:latin typeface="Calibri"/>
                <a:cs typeface="Calibri"/>
              </a:rPr>
              <a:t>and </a:t>
            </a:r>
            <a:r>
              <a:rPr sz="1600" spc="-10" dirty="0">
                <a:solidFill>
                  <a:srgbClr val="0D0D0D"/>
                </a:solidFill>
                <a:latin typeface="Calibri"/>
                <a:cs typeface="Calibri"/>
              </a:rPr>
              <a:t>patterns.</a:t>
            </a:r>
            <a:endParaRPr sz="1600">
              <a:latin typeface="Calibri"/>
              <a:cs typeface="Calibri"/>
            </a:endParaRPr>
          </a:p>
          <a:p>
            <a:pPr marL="697865" lvl="1" indent="-228600">
              <a:lnSpc>
                <a:spcPct val="100000"/>
              </a:lnSpc>
              <a:spcBef>
                <a:spcPts val="509"/>
              </a:spcBef>
              <a:buClr>
                <a:srgbClr val="F2120C"/>
              </a:buClr>
              <a:buFont typeface="Arial"/>
              <a:buChar char="•"/>
              <a:tabLst>
                <a:tab pos="697865" algn="l"/>
              </a:tabLst>
            </a:pPr>
            <a:r>
              <a:rPr sz="1600" b="1" dirty="0">
                <a:solidFill>
                  <a:srgbClr val="0D0D0D"/>
                </a:solidFill>
                <a:latin typeface="Calibri"/>
                <a:cs typeface="Calibri"/>
              </a:rPr>
              <a:t>Purpose:</a:t>
            </a:r>
            <a:r>
              <a:rPr sz="1600" b="1" spc="-55" dirty="0">
                <a:solidFill>
                  <a:srgbClr val="0D0D0D"/>
                </a:solidFill>
                <a:latin typeface="Calibri"/>
                <a:cs typeface="Calibri"/>
              </a:rPr>
              <a:t> </a:t>
            </a:r>
            <a:r>
              <a:rPr sz="1600" dirty="0">
                <a:solidFill>
                  <a:srgbClr val="0D0D0D"/>
                </a:solidFill>
                <a:latin typeface="Calibri"/>
                <a:cs typeface="Calibri"/>
              </a:rPr>
              <a:t>Applications</a:t>
            </a:r>
            <a:r>
              <a:rPr sz="1600" spc="-50" dirty="0">
                <a:solidFill>
                  <a:srgbClr val="0D0D0D"/>
                </a:solidFill>
                <a:latin typeface="Calibri"/>
                <a:cs typeface="Calibri"/>
              </a:rPr>
              <a:t> </a:t>
            </a:r>
            <a:r>
              <a:rPr sz="1600" dirty="0">
                <a:solidFill>
                  <a:srgbClr val="0D0D0D"/>
                </a:solidFill>
                <a:latin typeface="Calibri"/>
                <a:cs typeface="Calibri"/>
              </a:rPr>
              <a:t>include</a:t>
            </a:r>
            <a:r>
              <a:rPr sz="1600" spc="-50" dirty="0">
                <a:solidFill>
                  <a:srgbClr val="0D0D0D"/>
                </a:solidFill>
                <a:latin typeface="Calibri"/>
                <a:cs typeface="Calibri"/>
              </a:rPr>
              <a:t> </a:t>
            </a:r>
            <a:r>
              <a:rPr sz="1600" dirty="0">
                <a:solidFill>
                  <a:srgbClr val="0D0D0D"/>
                </a:solidFill>
                <a:latin typeface="Calibri"/>
                <a:cs typeface="Calibri"/>
              </a:rPr>
              <a:t>image</a:t>
            </a:r>
            <a:r>
              <a:rPr sz="1600" spc="-50" dirty="0">
                <a:solidFill>
                  <a:srgbClr val="0D0D0D"/>
                </a:solidFill>
                <a:latin typeface="Calibri"/>
                <a:cs typeface="Calibri"/>
              </a:rPr>
              <a:t> </a:t>
            </a:r>
            <a:r>
              <a:rPr sz="1600" dirty="0">
                <a:solidFill>
                  <a:srgbClr val="0D0D0D"/>
                </a:solidFill>
                <a:latin typeface="Calibri"/>
                <a:cs typeface="Calibri"/>
              </a:rPr>
              <a:t>recognition,</a:t>
            </a:r>
            <a:r>
              <a:rPr sz="1600" spc="-50" dirty="0">
                <a:solidFill>
                  <a:srgbClr val="0D0D0D"/>
                </a:solidFill>
                <a:latin typeface="Calibri"/>
                <a:cs typeface="Calibri"/>
              </a:rPr>
              <a:t> </a:t>
            </a:r>
            <a:r>
              <a:rPr sz="1600" dirty="0">
                <a:solidFill>
                  <a:srgbClr val="0D0D0D"/>
                </a:solidFill>
                <a:latin typeface="Calibri"/>
                <a:cs typeface="Calibri"/>
              </a:rPr>
              <a:t>object</a:t>
            </a:r>
            <a:r>
              <a:rPr sz="1600" spc="-45" dirty="0">
                <a:solidFill>
                  <a:srgbClr val="0D0D0D"/>
                </a:solidFill>
                <a:latin typeface="Calibri"/>
                <a:cs typeface="Calibri"/>
              </a:rPr>
              <a:t> </a:t>
            </a:r>
            <a:r>
              <a:rPr sz="1600" dirty="0">
                <a:solidFill>
                  <a:srgbClr val="0D0D0D"/>
                </a:solidFill>
                <a:latin typeface="Calibri"/>
                <a:cs typeface="Calibri"/>
              </a:rPr>
              <a:t>detection,</a:t>
            </a:r>
            <a:r>
              <a:rPr sz="1600" spc="-50" dirty="0">
                <a:solidFill>
                  <a:srgbClr val="0D0D0D"/>
                </a:solidFill>
                <a:latin typeface="Calibri"/>
                <a:cs typeface="Calibri"/>
              </a:rPr>
              <a:t> </a:t>
            </a:r>
            <a:r>
              <a:rPr sz="1600" dirty="0">
                <a:solidFill>
                  <a:srgbClr val="0D0D0D"/>
                </a:solidFill>
                <a:latin typeface="Calibri"/>
                <a:cs typeface="Calibri"/>
              </a:rPr>
              <a:t>and</a:t>
            </a:r>
            <a:r>
              <a:rPr sz="1600" spc="-55" dirty="0">
                <a:solidFill>
                  <a:srgbClr val="0D0D0D"/>
                </a:solidFill>
                <a:latin typeface="Calibri"/>
                <a:cs typeface="Calibri"/>
              </a:rPr>
              <a:t> </a:t>
            </a:r>
            <a:r>
              <a:rPr sz="1600" dirty="0">
                <a:solidFill>
                  <a:srgbClr val="0D0D0D"/>
                </a:solidFill>
                <a:latin typeface="Calibri"/>
                <a:cs typeface="Calibri"/>
              </a:rPr>
              <a:t>video</a:t>
            </a:r>
            <a:r>
              <a:rPr sz="1600" spc="-45" dirty="0">
                <a:solidFill>
                  <a:srgbClr val="0D0D0D"/>
                </a:solidFill>
                <a:latin typeface="Calibri"/>
                <a:cs typeface="Calibri"/>
              </a:rPr>
              <a:t> </a:t>
            </a:r>
            <a:r>
              <a:rPr sz="1600" spc="-10" dirty="0">
                <a:solidFill>
                  <a:srgbClr val="0D0D0D"/>
                </a:solidFill>
                <a:latin typeface="Calibri"/>
                <a:cs typeface="Calibri"/>
              </a:rPr>
              <a:t>analysis.</a:t>
            </a:r>
            <a:endParaRPr sz="1600">
              <a:latin typeface="Calibri"/>
              <a:cs typeface="Calibri"/>
            </a:endParaRPr>
          </a:p>
          <a:p>
            <a:pPr marL="271780" indent="-264795">
              <a:lnSpc>
                <a:spcPct val="100000"/>
              </a:lnSpc>
              <a:spcBef>
                <a:spcPts val="985"/>
              </a:spcBef>
              <a:buClr>
                <a:srgbClr val="F2120C"/>
              </a:buClr>
              <a:buSzPct val="96875"/>
              <a:buAutoNum type="arabicPeriod" startAt="9"/>
              <a:tabLst>
                <a:tab pos="271780" algn="l"/>
              </a:tabLst>
            </a:pPr>
            <a:r>
              <a:rPr sz="1600" b="1" dirty="0">
                <a:solidFill>
                  <a:srgbClr val="0D0D0D"/>
                </a:solidFill>
                <a:latin typeface="Calibri"/>
                <a:cs typeface="Calibri"/>
              </a:rPr>
              <a:t>Time</a:t>
            </a:r>
            <a:r>
              <a:rPr sz="1600" b="1" spc="-35" dirty="0">
                <a:solidFill>
                  <a:srgbClr val="0D0D0D"/>
                </a:solidFill>
                <a:latin typeface="Calibri"/>
                <a:cs typeface="Calibri"/>
              </a:rPr>
              <a:t> </a:t>
            </a:r>
            <a:r>
              <a:rPr sz="1600" b="1" dirty="0">
                <a:solidFill>
                  <a:srgbClr val="0D0D0D"/>
                </a:solidFill>
                <a:latin typeface="Calibri"/>
                <a:cs typeface="Calibri"/>
              </a:rPr>
              <a:t>Series</a:t>
            </a:r>
            <a:r>
              <a:rPr sz="1600" b="1" spc="-30" dirty="0">
                <a:solidFill>
                  <a:srgbClr val="0D0D0D"/>
                </a:solidFill>
                <a:latin typeface="Calibri"/>
                <a:cs typeface="Calibri"/>
              </a:rPr>
              <a:t> </a:t>
            </a:r>
            <a:r>
              <a:rPr sz="1600" b="1" spc="-10" dirty="0">
                <a:solidFill>
                  <a:srgbClr val="0D0D0D"/>
                </a:solidFill>
                <a:latin typeface="Calibri"/>
                <a:cs typeface="Calibri"/>
              </a:rPr>
              <a:t>Analysis:</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Focus:</a:t>
            </a:r>
            <a:r>
              <a:rPr sz="1600" b="1" spc="-50" dirty="0">
                <a:solidFill>
                  <a:srgbClr val="0D0D0D"/>
                </a:solidFill>
                <a:latin typeface="Calibri"/>
                <a:cs typeface="Calibri"/>
              </a:rPr>
              <a:t> </a:t>
            </a:r>
            <a:r>
              <a:rPr sz="1600" dirty="0">
                <a:solidFill>
                  <a:srgbClr val="0D0D0D"/>
                </a:solidFill>
                <a:latin typeface="Calibri"/>
                <a:cs typeface="Calibri"/>
              </a:rPr>
              <a:t>Analysing</a:t>
            </a:r>
            <a:r>
              <a:rPr sz="1600" spc="-45" dirty="0">
                <a:solidFill>
                  <a:srgbClr val="0D0D0D"/>
                </a:solidFill>
                <a:latin typeface="Calibri"/>
                <a:cs typeface="Calibri"/>
              </a:rPr>
              <a:t> </a:t>
            </a:r>
            <a:r>
              <a:rPr sz="1600" dirty="0">
                <a:solidFill>
                  <a:srgbClr val="0D0D0D"/>
                </a:solidFill>
                <a:latin typeface="Calibri"/>
                <a:cs typeface="Calibri"/>
              </a:rPr>
              <a:t>data</a:t>
            </a:r>
            <a:r>
              <a:rPr sz="1600" spc="-45" dirty="0">
                <a:solidFill>
                  <a:srgbClr val="0D0D0D"/>
                </a:solidFill>
                <a:latin typeface="Calibri"/>
                <a:cs typeface="Calibri"/>
              </a:rPr>
              <a:t> </a:t>
            </a:r>
            <a:r>
              <a:rPr sz="1600" dirty="0">
                <a:solidFill>
                  <a:srgbClr val="0D0D0D"/>
                </a:solidFill>
                <a:latin typeface="Calibri"/>
                <a:cs typeface="Calibri"/>
              </a:rPr>
              <a:t>collected</a:t>
            </a:r>
            <a:r>
              <a:rPr sz="1600" spc="-45" dirty="0">
                <a:solidFill>
                  <a:srgbClr val="0D0D0D"/>
                </a:solidFill>
                <a:latin typeface="Calibri"/>
                <a:cs typeface="Calibri"/>
              </a:rPr>
              <a:t> </a:t>
            </a:r>
            <a:r>
              <a:rPr sz="1600" dirty="0">
                <a:solidFill>
                  <a:srgbClr val="0D0D0D"/>
                </a:solidFill>
                <a:latin typeface="Calibri"/>
                <a:cs typeface="Calibri"/>
              </a:rPr>
              <a:t>over</a:t>
            </a:r>
            <a:r>
              <a:rPr sz="1600" spc="-35" dirty="0">
                <a:solidFill>
                  <a:srgbClr val="0D0D0D"/>
                </a:solidFill>
                <a:latin typeface="Calibri"/>
                <a:cs typeface="Calibri"/>
              </a:rPr>
              <a:t> </a:t>
            </a:r>
            <a:r>
              <a:rPr sz="1600" dirty="0">
                <a:solidFill>
                  <a:srgbClr val="0D0D0D"/>
                </a:solidFill>
                <a:latin typeface="Calibri"/>
                <a:cs typeface="Calibri"/>
              </a:rPr>
              <a:t>time</a:t>
            </a:r>
            <a:r>
              <a:rPr sz="1600" spc="-45" dirty="0">
                <a:solidFill>
                  <a:srgbClr val="0D0D0D"/>
                </a:solidFill>
                <a:latin typeface="Calibri"/>
                <a:cs typeface="Calibri"/>
              </a:rPr>
              <a:t> </a:t>
            </a:r>
            <a:r>
              <a:rPr sz="1600" dirty="0">
                <a:solidFill>
                  <a:srgbClr val="0D0D0D"/>
                </a:solidFill>
                <a:latin typeface="Calibri"/>
                <a:cs typeface="Calibri"/>
              </a:rPr>
              <a:t>to</a:t>
            </a:r>
            <a:r>
              <a:rPr sz="1600" spc="-35" dirty="0">
                <a:solidFill>
                  <a:srgbClr val="0D0D0D"/>
                </a:solidFill>
                <a:latin typeface="Calibri"/>
                <a:cs typeface="Calibri"/>
              </a:rPr>
              <a:t> </a:t>
            </a:r>
            <a:r>
              <a:rPr sz="1600" dirty="0">
                <a:solidFill>
                  <a:srgbClr val="0D0D0D"/>
                </a:solidFill>
                <a:latin typeface="Calibri"/>
                <a:cs typeface="Calibri"/>
              </a:rPr>
              <a:t>identify</a:t>
            </a:r>
            <a:r>
              <a:rPr sz="1600" spc="-40" dirty="0">
                <a:solidFill>
                  <a:srgbClr val="0D0D0D"/>
                </a:solidFill>
                <a:latin typeface="Calibri"/>
                <a:cs typeface="Calibri"/>
              </a:rPr>
              <a:t> </a:t>
            </a:r>
            <a:r>
              <a:rPr sz="1600" spc="-10" dirty="0">
                <a:solidFill>
                  <a:srgbClr val="0D0D0D"/>
                </a:solidFill>
                <a:latin typeface="Calibri"/>
                <a:cs typeface="Calibri"/>
              </a:rPr>
              <a:t>patterns,</a:t>
            </a:r>
            <a:r>
              <a:rPr sz="1600" spc="-45" dirty="0">
                <a:solidFill>
                  <a:srgbClr val="0D0D0D"/>
                </a:solidFill>
                <a:latin typeface="Calibri"/>
                <a:cs typeface="Calibri"/>
              </a:rPr>
              <a:t> </a:t>
            </a:r>
            <a:r>
              <a:rPr sz="1600" dirty="0">
                <a:solidFill>
                  <a:srgbClr val="0D0D0D"/>
                </a:solidFill>
                <a:latin typeface="Calibri"/>
                <a:cs typeface="Calibri"/>
              </a:rPr>
              <a:t>trends,</a:t>
            </a:r>
            <a:r>
              <a:rPr sz="1600" spc="-40" dirty="0">
                <a:solidFill>
                  <a:srgbClr val="0D0D0D"/>
                </a:solidFill>
                <a:latin typeface="Calibri"/>
                <a:cs typeface="Calibri"/>
              </a:rPr>
              <a:t> </a:t>
            </a:r>
            <a:r>
              <a:rPr sz="1600" dirty="0">
                <a:solidFill>
                  <a:srgbClr val="0D0D0D"/>
                </a:solidFill>
                <a:latin typeface="Calibri"/>
                <a:cs typeface="Calibri"/>
              </a:rPr>
              <a:t>and</a:t>
            </a:r>
            <a:r>
              <a:rPr sz="1600" spc="-45" dirty="0">
                <a:solidFill>
                  <a:srgbClr val="0D0D0D"/>
                </a:solidFill>
                <a:latin typeface="Calibri"/>
                <a:cs typeface="Calibri"/>
              </a:rPr>
              <a:t> </a:t>
            </a:r>
            <a:r>
              <a:rPr sz="1600" spc="-10" dirty="0">
                <a:solidFill>
                  <a:srgbClr val="0D0D0D"/>
                </a:solidFill>
                <a:latin typeface="Calibri"/>
                <a:cs typeface="Calibri"/>
              </a:rPr>
              <a:t>seasonality.</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dirty="0">
                <a:solidFill>
                  <a:srgbClr val="0D0D0D"/>
                </a:solidFill>
                <a:latin typeface="Calibri"/>
                <a:cs typeface="Calibri"/>
              </a:rPr>
              <a:t>Commonly</a:t>
            </a:r>
            <a:r>
              <a:rPr sz="1600" spc="-25" dirty="0">
                <a:solidFill>
                  <a:srgbClr val="0D0D0D"/>
                </a:solidFill>
                <a:latin typeface="Calibri"/>
                <a:cs typeface="Calibri"/>
              </a:rPr>
              <a:t> </a:t>
            </a:r>
            <a:r>
              <a:rPr sz="1600" dirty="0">
                <a:solidFill>
                  <a:srgbClr val="0D0D0D"/>
                </a:solidFill>
                <a:latin typeface="Calibri"/>
                <a:cs typeface="Calibri"/>
              </a:rPr>
              <a:t>used</a:t>
            </a:r>
            <a:r>
              <a:rPr sz="1600" spc="-30" dirty="0">
                <a:solidFill>
                  <a:srgbClr val="0D0D0D"/>
                </a:solidFill>
                <a:latin typeface="Calibri"/>
                <a:cs typeface="Calibri"/>
              </a:rPr>
              <a:t> </a:t>
            </a:r>
            <a:r>
              <a:rPr sz="1600" dirty="0">
                <a:solidFill>
                  <a:srgbClr val="0D0D0D"/>
                </a:solidFill>
                <a:latin typeface="Calibri"/>
                <a:cs typeface="Calibri"/>
              </a:rPr>
              <a:t>in</a:t>
            </a:r>
            <a:r>
              <a:rPr sz="1600" spc="-30" dirty="0">
                <a:solidFill>
                  <a:srgbClr val="0D0D0D"/>
                </a:solidFill>
                <a:latin typeface="Calibri"/>
                <a:cs typeface="Calibri"/>
              </a:rPr>
              <a:t> </a:t>
            </a:r>
            <a:r>
              <a:rPr sz="1600" spc="-10" dirty="0">
                <a:solidFill>
                  <a:srgbClr val="0D0D0D"/>
                </a:solidFill>
                <a:latin typeface="Calibri"/>
                <a:cs typeface="Calibri"/>
              </a:rPr>
              <a:t>forecasting</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understanding</a:t>
            </a:r>
            <a:r>
              <a:rPr sz="1600" spc="-30" dirty="0">
                <a:solidFill>
                  <a:srgbClr val="0D0D0D"/>
                </a:solidFill>
                <a:latin typeface="Calibri"/>
                <a:cs typeface="Calibri"/>
              </a:rPr>
              <a:t> </a:t>
            </a:r>
            <a:r>
              <a:rPr sz="1600" dirty="0">
                <a:solidFill>
                  <a:srgbClr val="0D0D0D"/>
                </a:solidFill>
                <a:latin typeface="Calibri"/>
                <a:cs typeface="Calibri"/>
              </a:rPr>
              <a:t>temporal</a:t>
            </a:r>
            <a:r>
              <a:rPr sz="1600" spc="-35" dirty="0">
                <a:solidFill>
                  <a:srgbClr val="0D0D0D"/>
                </a:solidFill>
                <a:latin typeface="Calibri"/>
                <a:cs typeface="Calibri"/>
              </a:rPr>
              <a:t> </a:t>
            </a:r>
            <a:r>
              <a:rPr sz="1600" spc="-10" dirty="0">
                <a:solidFill>
                  <a:srgbClr val="0D0D0D"/>
                </a:solidFill>
                <a:latin typeface="Calibri"/>
                <a:cs typeface="Calibri"/>
              </a:rPr>
              <a:t>patterns</a:t>
            </a:r>
            <a:r>
              <a:rPr sz="1600" spc="-30" dirty="0">
                <a:solidFill>
                  <a:srgbClr val="0D0D0D"/>
                </a:solidFill>
                <a:latin typeface="Calibri"/>
                <a:cs typeface="Calibri"/>
              </a:rPr>
              <a:t> </a:t>
            </a:r>
            <a:r>
              <a:rPr sz="1600" dirty="0">
                <a:solidFill>
                  <a:srgbClr val="0D0D0D"/>
                </a:solidFill>
                <a:latin typeface="Calibri"/>
                <a:cs typeface="Calibri"/>
              </a:rPr>
              <a:t>in</a:t>
            </a:r>
            <a:r>
              <a:rPr sz="1600" spc="-35" dirty="0">
                <a:solidFill>
                  <a:srgbClr val="0D0D0D"/>
                </a:solidFill>
                <a:latin typeface="Calibri"/>
                <a:cs typeface="Calibri"/>
              </a:rPr>
              <a:t> </a:t>
            </a:r>
            <a:r>
              <a:rPr sz="1600" spc="-10" dirty="0">
                <a:solidFill>
                  <a:srgbClr val="0D0D0D"/>
                </a:solidFill>
                <a:latin typeface="Calibri"/>
                <a:cs typeface="Calibri"/>
              </a:rPr>
              <a:t>data.</a:t>
            </a:r>
            <a:endParaRPr sz="1600">
              <a:latin typeface="Calibri"/>
              <a:cs typeface="Calibri"/>
            </a:endParaRPr>
          </a:p>
          <a:p>
            <a:pPr marL="271780" indent="-264795">
              <a:lnSpc>
                <a:spcPct val="100000"/>
              </a:lnSpc>
              <a:spcBef>
                <a:spcPts val="985"/>
              </a:spcBef>
              <a:buClr>
                <a:srgbClr val="F2120C"/>
              </a:buClr>
              <a:buSzPct val="96875"/>
              <a:buAutoNum type="arabicPeriod" startAt="9"/>
              <a:tabLst>
                <a:tab pos="271780" algn="l"/>
              </a:tabLst>
            </a:pPr>
            <a:r>
              <a:rPr sz="1600" b="1" dirty="0">
                <a:solidFill>
                  <a:srgbClr val="0D0D0D"/>
                </a:solidFill>
                <a:latin typeface="Calibri"/>
                <a:cs typeface="Calibri"/>
              </a:rPr>
              <a:t>Geospatial</a:t>
            </a:r>
            <a:r>
              <a:rPr sz="1600" b="1" spc="-60" dirty="0">
                <a:solidFill>
                  <a:srgbClr val="0D0D0D"/>
                </a:solidFill>
                <a:latin typeface="Calibri"/>
                <a:cs typeface="Calibri"/>
              </a:rPr>
              <a:t> </a:t>
            </a:r>
            <a:r>
              <a:rPr sz="1600" b="1" spc="-10" dirty="0">
                <a:solidFill>
                  <a:srgbClr val="0D0D0D"/>
                </a:solidFill>
                <a:latin typeface="Calibri"/>
                <a:cs typeface="Calibri"/>
              </a:rPr>
              <a:t>Analytics:</a:t>
            </a:r>
            <a:endParaRPr sz="1600">
              <a:latin typeface="Calibri"/>
              <a:cs typeface="Calibri"/>
            </a:endParaRPr>
          </a:p>
          <a:p>
            <a:pPr marL="697865" lvl="1" indent="-228600">
              <a:lnSpc>
                <a:spcPct val="100000"/>
              </a:lnSpc>
              <a:spcBef>
                <a:spcPts val="575"/>
              </a:spcBef>
              <a:buClr>
                <a:srgbClr val="F2120C"/>
              </a:buClr>
              <a:buFont typeface="Arial"/>
              <a:buChar char="•"/>
              <a:tabLst>
                <a:tab pos="697865" algn="l"/>
              </a:tabLst>
            </a:pPr>
            <a:r>
              <a:rPr sz="1600" b="1" dirty="0">
                <a:solidFill>
                  <a:srgbClr val="0D0D0D"/>
                </a:solidFill>
                <a:latin typeface="Calibri"/>
                <a:cs typeface="Calibri"/>
              </a:rPr>
              <a:t>Focus:</a:t>
            </a:r>
            <a:r>
              <a:rPr sz="1600" b="1" spc="-35" dirty="0">
                <a:solidFill>
                  <a:srgbClr val="0D0D0D"/>
                </a:solidFill>
                <a:latin typeface="Calibri"/>
                <a:cs typeface="Calibri"/>
              </a:rPr>
              <a:t> </a:t>
            </a:r>
            <a:r>
              <a:rPr sz="1600" dirty="0">
                <a:solidFill>
                  <a:srgbClr val="0D0D0D"/>
                </a:solidFill>
                <a:latin typeface="Calibri"/>
                <a:cs typeface="Calibri"/>
              </a:rPr>
              <a:t>Analysing</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interpreting</a:t>
            </a:r>
            <a:r>
              <a:rPr sz="1600" spc="-30" dirty="0">
                <a:solidFill>
                  <a:srgbClr val="0D0D0D"/>
                </a:solidFill>
                <a:latin typeface="Calibri"/>
                <a:cs typeface="Calibri"/>
              </a:rPr>
              <a:t> </a:t>
            </a:r>
            <a:r>
              <a:rPr sz="1600" dirty="0">
                <a:solidFill>
                  <a:srgbClr val="0D0D0D"/>
                </a:solidFill>
                <a:latin typeface="Calibri"/>
                <a:cs typeface="Calibri"/>
              </a:rPr>
              <a:t>data</a:t>
            </a:r>
            <a:r>
              <a:rPr sz="1600" spc="-30" dirty="0">
                <a:solidFill>
                  <a:srgbClr val="0D0D0D"/>
                </a:solidFill>
                <a:latin typeface="Calibri"/>
                <a:cs typeface="Calibri"/>
              </a:rPr>
              <a:t> </a:t>
            </a:r>
            <a:r>
              <a:rPr sz="1600" dirty="0">
                <a:solidFill>
                  <a:srgbClr val="0D0D0D"/>
                </a:solidFill>
                <a:latin typeface="Calibri"/>
                <a:cs typeface="Calibri"/>
              </a:rPr>
              <a:t>with</a:t>
            </a:r>
            <a:r>
              <a:rPr sz="1600" spc="-30" dirty="0">
                <a:solidFill>
                  <a:srgbClr val="0D0D0D"/>
                </a:solidFill>
                <a:latin typeface="Calibri"/>
                <a:cs typeface="Calibri"/>
              </a:rPr>
              <a:t> </a:t>
            </a:r>
            <a:r>
              <a:rPr sz="1600" spc="-10" dirty="0">
                <a:solidFill>
                  <a:srgbClr val="0D0D0D"/>
                </a:solidFill>
                <a:latin typeface="Calibri"/>
                <a:cs typeface="Calibri"/>
              </a:rPr>
              <a:t>geographic</a:t>
            </a:r>
            <a:r>
              <a:rPr sz="1600" spc="-25" dirty="0">
                <a:solidFill>
                  <a:srgbClr val="0D0D0D"/>
                </a:solidFill>
                <a:latin typeface="Calibri"/>
                <a:cs typeface="Calibri"/>
              </a:rPr>
              <a:t> </a:t>
            </a:r>
            <a:r>
              <a:rPr sz="1600" spc="-10" dirty="0">
                <a:solidFill>
                  <a:srgbClr val="0D0D0D"/>
                </a:solidFill>
                <a:latin typeface="Calibri"/>
                <a:cs typeface="Calibri"/>
              </a:rPr>
              <a:t>components.</a:t>
            </a:r>
            <a:endParaRPr sz="1600">
              <a:latin typeface="Calibri"/>
              <a:cs typeface="Calibri"/>
            </a:endParaRPr>
          </a:p>
          <a:p>
            <a:pPr marL="697865" marR="508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spc="-10" dirty="0">
                <a:solidFill>
                  <a:srgbClr val="0D0D0D"/>
                </a:solidFill>
                <a:latin typeface="Calibri"/>
                <a:cs typeface="Calibri"/>
              </a:rPr>
              <a:t>Understanding</a:t>
            </a:r>
            <a:r>
              <a:rPr sz="1600" spc="-30" dirty="0">
                <a:solidFill>
                  <a:srgbClr val="0D0D0D"/>
                </a:solidFill>
                <a:latin typeface="Calibri"/>
                <a:cs typeface="Calibri"/>
              </a:rPr>
              <a:t> </a:t>
            </a:r>
            <a:r>
              <a:rPr sz="1600" dirty="0">
                <a:solidFill>
                  <a:srgbClr val="0D0D0D"/>
                </a:solidFill>
                <a:latin typeface="Calibri"/>
                <a:cs typeface="Calibri"/>
              </a:rPr>
              <a:t>spatial</a:t>
            </a:r>
            <a:r>
              <a:rPr sz="1600" spc="-35" dirty="0">
                <a:solidFill>
                  <a:srgbClr val="0D0D0D"/>
                </a:solidFill>
                <a:latin typeface="Calibri"/>
                <a:cs typeface="Calibri"/>
              </a:rPr>
              <a:t> </a:t>
            </a:r>
            <a:r>
              <a:rPr sz="1600" spc="-10" dirty="0">
                <a:solidFill>
                  <a:srgbClr val="0D0D0D"/>
                </a:solidFill>
                <a:latin typeface="Calibri"/>
                <a:cs typeface="Calibri"/>
              </a:rPr>
              <a:t>patterns,</a:t>
            </a:r>
            <a:r>
              <a:rPr sz="1600" spc="-30" dirty="0">
                <a:solidFill>
                  <a:srgbClr val="0D0D0D"/>
                </a:solidFill>
                <a:latin typeface="Calibri"/>
                <a:cs typeface="Calibri"/>
              </a:rPr>
              <a:t> </a:t>
            </a:r>
            <a:r>
              <a:rPr sz="1600" spc="-10" dirty="0">
                <a:solidFill>
                  <a:srgbClr val="0D0D0D"/>
                </a:solidFill>
                <a:latin typeface="Calibri"/>
                <a:cs typeface="Calibri"/>
              </a:rPr>
              <a:t>relationships,</a:t>
            </a:r>
            <a:r>
              <a:rPr sz="1600" spc="-2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dirty="0">
                <a:solidFill>
                  <a:srgbClr val="0D0D0D"/>
                </a:solidFill>
                <a:latin typeface="Calibri"/>
                <a:cs typeface="Calibri"/>
              </a:rPr>
              <a:t>trends</a:t>
            </a:r>
            <a:r>
              <a:rPr sz="1600" spc="-25" dirty="0">
                <a:solidFill>
                  <a:srgbClr val="0D0D0D"/>
                </a:solidFill>
                <a:latin typeface="Calibri"/>
                <a:cs typeface="Calibri"/>
              </a:rPr>
              <a:t> </a:t>
            </a:r>
            <a:r>
              <a:rPr sz="1600" dirty="0">
                <a:solidFill>
                  <a:srgbClr val="0D0D0D"/>
                </a:solidFill>
                <a:latin typeface="Calibri"/>
                <a:cs typeface="Calibri"/>
              </a:rPr>
              <a:t>for</a:t>
            </a:r>
            <a:r>
              <a:rPr sz="1600" spc="-25" dirty="0">
                <a:solidFill>
                  <a:srgbClr val="0D0D0D"/>
                </a:solidFill>
                <a:latin typeface="Calibri"/>
                <a:cs typeface="Calibri"/>
              </a:rPr>
              <a:t> </a:t>
            </a:r>
            <a:r>
              <a:rPr sz="1600" dirty="0">
                <a:solidFill>
                  <a:srgbClr val="0D0D0D"/>
                </a:solidFill>
                <a:latin typeface="Calibri"/>
                <a:cs typeface="Calibri"/>
              </a:rPr>
              <a:t>applications</a:t>
            </a:r>
            <a:r>
              <a:rPr sz="1600" spc="-25" dirty="0">
                <a:solidFill>
                  <a:srgbClr val="0D0D0D"/>
                </a:solidFill>
                <a:latin typeface="Calibri"/>
                <a:cs typeface="Calibri"/>
              </a:rPr>
              <a:t> </a:t>
            </a:r>
            <a:r>
              <a:rPr sz="1600" spc="-20" dirty="0">
                <a:solidFill>
                  <a:srgbClr val="0D0D0D"/>
                </a:solidFill>
                <a:latin typeface="Calibri"/>
                <a:cs typeface="Calibri"/>
              </a:rPr>
              <a:t>like </a:t>
            </a:r>
            <a:r>
              <a:rPr sz="1600" dirty="0">
                <a:solidFill>
                  <a:srgbClr val="0D0D0D"/>
                </a:solidFill>
                <a:latin typeface="Calibri"/>
                <a:cs typeface="Calibri"/>
              </a:rPr>
              <a:t>mapping</a:t>
            </a:r>
            <a:r>
              <a:rPr sz="1600" spc="-25" dirty="0">
                <a:solidFill>
                  <a:srgbClr val="0D0D0D"/>
                </a:solidFill>
                <a:latin typeface="Calibri"/>
                <a:cs typeface="Calibri"/>
              </a:rPr>
              <a:t> </a:t>
            </a:r>
            <a:r>
              <a:rPr sz="1600" dirty="0">
                <a:solidFill>
                  <a:srgbClr val="0D0D0D"/>
                </a:solidFill>
                <a:latin typeface="Calibri"/>
                <a:cs typeface="Calibri"/>
              </a:rPr>
              <a:t>and</a:t>
            </a:r>
            <a:r>
              <a:rPr sz="1600" spc="-25" dirty="0">
                <a:solidFill>
                  <a:srgbClr val="0D0D0D"/>
                </a:solidFill>
                <a:latin typeface="Calibri"/>
                <a:cs typeface="Calibri"/>
              </a:rPr>
              <a:t> </a:t>
            </a:r>
            <a:r>
              <a:rPr sz="1600" spc="-10" dirty="0">
                <a:solidFill>
                  <a:srgbClr val="0D0D0D"/>
                </a:solidFill>
                <a:latin typeface="Calibri"/>
                <a:cs typeface="Calibri"/>
              </a:rPr>
              <a:t>location-</a:t>
            </a:r>
            <a:r>
              <a:rPr sz="1600" dirty="0">
                <a:solidFill>
                  <a:srgbClr val="0D0D0D"/>
                </a:solidFill>
                <a:latin typeface="Calibri"/>
                <a:cs typeface="Calibri"/>
              </a:rPr>
              <a:t>based</a:t>
            </a:r>
            <a:r>
              <a:rPr sz="1600" spc="-25" dirty="0">
                <a:solidFill>
                  <a:srgbClr val="0D0D0D"/>
                </a:solidFill>
                <a:latin typeface="Calibri"/>
                <a:cs typeface="Calibri"/>
              </a:rPr>
              <a:t> </a:t>
            </a:r>
            <a:r>
              <a:rPr sz="1600" spc="-10" dirty="0">
                <a:solidFill>
                  <a:srgbClr val="0D0D0D"/>
                </a:solidFill>
                <a:latin typeface="Calibri"/>
                <a:cs typeface="Calibri"/>
              </a:rPr>
              <a:t>services.</a:t>
            </a:r>
            <a:endParaRPr sz="16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1262" y="3243762"/>
            <a:ext cx="1780539" cy="1103630"/>
            <a:chOff x="781262" y="3243762"/>
            <a:chExt cx="1780539" cy="1103630"/>
          </a:xfrm>
        </p:grpSpPr>
        <p:sp>
          <p:nvSpPr>
            <p:cNvPr id="3" name="object 3"/>
            <p:cNvSpPr/>
            <p:nvPr/>
          </p:nvSpPr>
          <p:spPr>
            <a:xfrm>
              <a:off x="786024" y="3248525"/>
              <a:ext cx="1771014" cy="1094105"/>
            </a:xfrm>
            <a:custGeom>
              <a:avLst/>
              <a:gdLst/>
              <a:ahLst/>
              <a:cxnLst/>
              <a:rect l="l" t="t" r="r" b="b"/>
              <a:pathLst>
                <a:path w="1771014" h="1094104">
                  <a:moveTo>
                    <a:pt x="1703206" y="0"/>
                  </a:moveTo>
                  <a:lnTo>
                    <a:pt x="67692" y="0"/>
                  </a:lnTo>
                  <a:lnTo>
                    <a:pt x="41343" y="5319"/>
                  </a:lnTo>
                  <a:lnTo>
                    <a:pt x="19826" y="19826"/>
                  </a:lnTo>
                  <a:lnTo>
                    <a:pt x="5319" y="41343"/>
                  </a:lnTo>
                  <a:lnTo>
                    <a:pt x="0" y="67692"/>
                  </a:lnTo>
                  <a:lnTo>
                    <a:pt x="0" y="1026406"/>
                  </a:lnTo>
                  <a:lnTo>
                    <a:pt x="5319" y="1052755"/>
                  </a:lnTo>
                  <a:lnTo>
                    <a:pt x="19826" y="1074272"/>
                  </a:lnTo>
                  <a:lnTo>
                    <a:pt x="41343" y="1088780"/>
                  </a:lnTo>
                  <a:lnTo>
                    <a:pt x="67692" y="1094099"/>
                  </a:lnTo>
                  <a:lnTo>
                    <a:pt x="1703206" y="1094099"/>
                  </a:lnTo>
                  <a:lnTo>
                    <a:pt x="1729556" y="1088780"/>
                  </a:lnTo>
                  <a:lnTo>
                    <a:pt x="1751073" y="1074272"/>
                  </a:lnTo>
                  <a:lnTo>
                    <a:pt x="1765580" y="1052755"/>
                  </a:lnTo>
                  <a:lnTo>
                    <a:pt x="1770900" y="1026406"/>
                  </a:lnTo>
                  <a:lnTo>
                    <a:pt x="1770900" y="67692"/>
                  </a:lnTo>
                  <a:lnTo>
                    <a:pt x="1765580" y="41343"/>
                  </a:lnTo>
                  <a:lnTo>
                    <a:pt x="1751073" y="19826"/>
                  </a:lnTo>
                  <a:lnTo>
                    <a:pt x="1729556" y="5319"/>
                  </a:lnTo>
                  <a:lnTo>
                    <a:pt x="1703206" y="0"/>
                  </a:lnTo>
                  <a:close/>
                </a:path>
              </a:pathLst>
            </a:custGeom>
            <a:solidFill>
              <a:srgbClr val="FCE5CD"/>
            </a:solidFill>
          </p:spPr>
          <p:txBody>
            <a:bodyPr wrap="square" lIns="0" tIns="0" rIns="0" bIns="0" rtlCol="0"/>
            <a:lstStyle/>
            <a:p>
              <a:endParaRPr/>
            </a:p>
          </p:txBody>
        </p:sp>
        <p:sp>
          <p:nvSpPr>
            <p:cNvPr id="4" name="object 4"/>
            <p:cNvSpPr/>
            <p:nvPr/>
          </p:nvSpPr>
          <p:spPr>
            <a:xfrm>
              <a:off x="786024" y="3248525"/>
              <a:ext cx="1771014" cy="1094105"/>
            </a:xfrm>
            <a:custGeom>
              <a:avLst/>
              <a:gdLst/>
              <a:ahLst/>
              <a:cxnLst/>
              <a:rect l="l" t="t" r="r" b="b"/>
              <a:pathLst>
                <a:path w="1771014" h="1094104">
                  <a:moveTo>
                    <a:pt x="0" y="67692"/>
                  </a:moveTo>
                  <a:lnTo>
                    <a:pt x="5319" y="41343"/>
                  </a:lnTo>
                  <a:lnTo>
                    <a:pt x="19826" y="19826"/>
                  </a:lnTo>
                  <a:lnTo>
                    <a:pt x="41343" y="5319"/>
                  </a:lnTo>
                  <a:lnTo>
                    <a:pt x="67692" y="0"/>
                  </a:lnTo>
                  <a:lnTo>
                    <a:pt x="1703207" y="0"/>
                  </a:lnTo>
                  <a:lnTo>
                    <a:pt x="1729556" y="5319"/>
                  </a:lnTo>
                  <a:lnTo>
                    <a:pt x="1751073" y="19826"/>
                  </a:lnTo>
                  <a:lnTo>
                    <a:pt x="1765580" y="41343"/>
                  </a:lnTo>
                  <a:lnTo>
                    <a:pt x="1770900" y="67692"/>
                  </a:lnTo>
                  <a:lnTo>
                    <a:pt x="1770900" y="1026407"/>
                  </a:lnTo>
                  <a:lnTo>
                    <a:pt x="1765580" y="1052756"/>
                  </a:lnTo>
                  <a:lnTo>
                    <a:pt x="1751073" y="1074273"/>
                  </a:lnTo>
                  <a:lnTo>
                    <a:pt x="1729556" y="1088780"/>
                  </a:lnTo>
                  <a:lnTo>
                    <a:pt x="1703207" y="1094100"/>
                  </a:lnTo>
                  <a:lnTo>
                    <a:pt x="67692" y="1094100"/>
                  </a:lnTo>
                  <a:lnTo>
                    <a:pt x="41343" y="1088780"/>
                  </a:lnTo>
                  <a:lnTo>
                    <a:pt x="19826" y="1074273"/>
                  </a:lnTo>
                  <a:lnTo>
                    <a:pt x="5319" y="1052756"/>
                  </a:lnTo>
                  <a:lnTo>
                    <a:pt x="0" y="1026407"/>
                  </a:lnTo>
                  <a:lnTo>
                    <a:pt x="0" y="67692"/>
                  </a:lnTo>
                  <a:close/>
                </a:path>
              </a:pathLst>
            </a:custGeom>
            <a:ln w="9525">
              <a:solidFill>
                <a:srgbClr val="CCCCCC"/>
              </a:solidFill>
            </a:ln>
          </p:spPr>
          <p:txBody>
            <a:bodyPr wrap="square" lIns="0" tIns="0" rIns="0" bIns="0" rtlCol="0"/>
            <a:lstStyle/>
            <a:p>
              <a:endParaRPr/>
            </a:p>
          </p:txBody>
        </p:sp>
      </p:grpSp>
      <p:sp>
        <p:nvSpPr>
          <p:cNvPr id="5" name="object 5"/>
          <p:cNvSpPr txBox="1"/>
          <p:nvPr/>
        </p:nvSpPr>
        <p:spPr>
          <a:xfrm>
            <a:off x="884575" y="3233419"/>
            <a:ext cx="1280795" cy="1003935"/>
          </a:xfrm>
          <a:prstGeom prst="rect">
            <a:avLst/>
          </a:prstGeom>
        </p:spPr>
        <p:txBody>
          <a:bodyPr vert="horz" wrap="square" lIns="0" tIns="12700" rIns="0" bIns="0" rtlCol="0">
            <a:spAutoFit/>
          </a:bodyPr>
          <a:lstStyle/>
          <a:p>
            <a:pPr marL="12700" marR="313055">
              <a:lnSpc>
                <a:spcPct val="118300"/>
              </a:lnSpc>
              <a:spcBef>
                <a:spcPts val="100"/>
              </a:spcBef>
            </a:pPr>
            <a:r>
              <a:rPr sz="1200" b="1" dirty="0">
                <a:solidFill>
                  <a:srgbClr val="231F20"/>
                </a:solidFill>
                <a:latin typeface="Arial"/>
                <a:cs typeface="Arial"/>
              </a:rPr>
              <a:t>Data</a:t>
            </a:r>
            <a:r>
              <a:rPr sz="1200" b="1" spc="-25" dirty="0">
                <a:solidFill>
                  <a:srgbClr val="231F20"/>
                </a:solidFill>
                <a:latin typeface="Arial"/>
                <a:cs typeface="Arial"/>
              </a:rPr>
              <a:t> </a:t>
            </a:r>
            <a:r>
              <a:rPr sz="1200" b="1" spc="-10" dirty="0">
                <a:solidFill>
                  <a:srgbClr val="231F20"/>
                </a:solidFill>
                <a:latin typeface="Arial"/>
                <a:cs typeface="Arial"/>
              </a:rPr>
              <a:t>Science Process</a:t>
            </a:r>
            <a:endParaRPr sz="1200">
              <a:latin typeface="Arial"/>
              <a:cs typeface="Arial"/>
            </a:endParaRPr>
          </a:p>
          <a:p>
            <a:pPr marL="12700" marR="5080">
              <a:lnSpc>
                <a:spcPct val="145000"/>
              </a:lnSpc>
              <a:spcBef>
                <a:spcPts val="120"/>
              </a:spcBef>
            </a:pPr>
            <a:r>
              <a:rPr sz="1200" b="1" dirty="0">
                <a:solidFill>
                  <a:srgbClr val="231F20"/>
                </a:solidFill>
                <a:latin typeface="Arial"/>
                <a:cs typeface="Arial"/>
              </a:rPr>
              <a:t>Data</a:t>
            </a:r>
            <a:r>
              <a:rPr sz="1200" b="1" spc="-25" dirty="0">
                <a:solidFill>
                  <a:srgbClr val="231F20"/>
                </a:solidFill>
                <a:latin typeface="Arial"/>
                <a:cs typeface="Arial"/>
              </a:rPr>
              <a:t> </a:t>
            </a:r>
            <a:r>
              <a:rPr sz="1200" b="1" spc="-10" dirty="0">
                <a:solidFill>
                  <a:srgbClr val="231F20"/>
                </a:solidFill>
                <a:latin typeface="Arial"/>
                <a:cs typeface="Arial"/>
              </a:rPr>
              <a:t>Exploration </a:t>
            </a:r>
            <a:r>
              <a:rPr sz="1200" b="1" dirty="0">
                <a:solidFill>
                  <a:srgbClr val="231F20"/>
                </a:solidFill>
                <a:latin typeface="Arial"/>
                <a:cs typeface="Arial"/>
              </a:rPr>
              <a:t>Model</a:t>
            </a:r>
            <a:r>
              <a:rPr sz="1200" b="1" spc="-35" dirty="0">
                <a:solidFill>
                  <a:srgbClr val="231F20"/>
                </a:solidFill>
                <a:latin typeface="Arial"/>
                <a:cs typeface="Arial"/>
              </a:rPr>
              <a:t> </a:t>
            </a:r>
            <a:r>
              <a:rPr sz="1200" b="1" spc="-10" dirty="0">
                <a:solidFill>
                  <a:srgbClr val="231F20"/>
                </a:solidFill>
                <a:latin typeface="Arial"/>
                <a:cs typeface="Arial"/>
              </a:rPr>
              <a:t>Evaluation</a:t>
            </a:r>
            <a:endParaRPr sz="1200">
              <a:latin typeface="Arial"/>
              <a:cs typeface="Arial"/>
            </a:endParaRPr>
          </a:p>
        </p:txBody>
      </p:sp>
      <p:grpSp>
        <p:nvGrpSpPr>
          <p:cNvPr id="6" name="object 6"/>
          <p:cNvGrpSpPr/>
          <p:nvPr/>
        </p:nvGrpSpPr>
        <p:grpSpPr>
          <a:xfrm>
            <a:off x="2837712" y="1538287"/>
            <a:ext cx="2924810" cy="4465320"/>
            <a:chOff x="2837712" y="1538287"/>
            <a:chExt cx="2924810" cy="4465320"/>
          </a:xfrm>
        </p:grpSpPr>
        <p:sp>
          <p:nvSpPr>
            <p:cNvPr id="7" name="object 7"/>
            <p:cNvSpPr/>
            <p:nvPr/>
          </p:nvSpPr>
          <p:spPr>
            <a:xfrm>
              <a:off x="2842474" y="1543050"/>
              <a:ext cx="2915285" cy="4455795"/>
            </a:xfrm>
            <a:custGeom>
              <a:avLst/>
              <a:gdLst/>
              <a:ahLst/>
              <a:cxnLst/>
              <a:rect l="l" t="t" r="r" b="b"/>
              <a:pathLst>
                <a:path w="2915285" h="4455795">
                  <a:moveTo>
                    <a:pt x="2734463" y="0"/>
                  </a:moveTo>
                  <a:lnTo>
                    <a:pt x="180337" y="0"/>
                  </a:lnTo>
                  <a:lnTo>
                    <a:pt x="132396" y="6441"/>
                  </a:lnTo>
                  <a:lnTo>
                    <a:pt x="89317" y="24621"/>
                  </a:lnTo>
                  <a:lnTo>
                    <a:pt x="52819" y="52819"/>
                  </a:lnTo>
                  <a:lnTo>
                    <a:pt x="24621" y="89316"/>
                  </a:lnTo>
                  <a:lnTo>
                    <a:pt x="6441" y="132395"/>
                  </a:lnTo>
                  <a:lnTo>
                    <a:pt x="0" y="180336"/>
                  </a:lnTo>
                  <a:lnTo>
                    <a:pt x="0" y="4274963"/>
                  </a:lnTo>
                  <a:lnTo>
                    <a:pt x="6441" y="4322904"/>
                  </a:lnTo>
                  <a:lnTo>
                    <a:pt x="24621" y="4365982"/>
                  </a:lnTo>
                  <a:lnTo>
                    <a:pt x="52819" y="4402480"/>
                  </a:lnTo>
                  <a:lnTo>
                    <a:pt x="89317" y="4430678"/>
                  </a:lnTo>
                  <a:lnTo>
                    <a:pt x="132396" y="4448858"/>
                  </a:lnTo>
                  <a:lnTo>
                    <a:pt x="180337" y="4455299"/>
                  </a:lnTo>
                  <a:lnTo>
                    <a:pt x="2734463" y="4455299"/>
                  </a:lnTo>
                  <a:lnTo>
                    <a:pt x="2782404" y="4448858"/>
                  </a:lnTo>
                  <a:lnTo>
                    <a:pt x="2825482" y="4430678"/>
                  </a:lnTo>
                  <a:lnTo>
                    <a:pt x="2861980" y="4402480"/>
                  </a:lnTo>
                  <a:lnTo>
                    <a:pt x="2890178" y="4365982"/>
                  </a:lnTo>
                  <a:lnTo>
                    <a:pt x="2908358" y="4322904"/>
                  </a:lnTo>
                  <a:lnTo>
                    <a:pt x="2914799" y="4274963"/>
                  </a:lnTo>
                  <a:lnTo>
                    <a:pt x="2914799" y="180336"/>
                  </a:lnTo>
                  <a:lnTo>
                    <a:pt x="2908358" y="132395"/>
                  </a:lnTo>
                  <a:lnTo>
                    <a:pt x="2890178" y="89316"/>
                  </a:lnTo>
                  <a:lnTo>
                    <a:pt x="2861980" y="52819"/>
                  </a:lnTo>
                  <a:lnTo>
                    <a:pt x="2825482" y="24621"/>
                  </a:lnTo>
                  <a:lnTo>
                    <a:pt x="2782404" y="6441"/>
                  </a:lnTo>
                  <a:lnTo>
                    <a:pt x="2734463" y="0"/>
                  </a:lnTo>
                  <a:close/>
                </a:path>
              </a:pathLst>
            </a:custGeom>
            <a:solidFill>
              <a:srgbClr val="CFE2F3"/>
            </a:solidFill>
          </p:spPr>
          <p:txBody>
            <a:bodyPr wrap="square" lIns="0" tIns="0" rIns="0" bIns="0" rtlCol="0"/>
            <a:lstStyle/>
            <a:p>
              <a:endParaRPr/>
            </a:p>
          </p:txBody>
        </p:sp>
        <p:sp>
          <p:nvSpPr>
            <p:cNvPr id="8" name="object 8"/>
            <p:cNvSpPr/>
            <p:nvPr/>
          </p:nvSpPr>
          <p:spPr>
            <a:xfrm>
              <a:off x="2842474" y="1543050"/>
              <a:ext cx="2915285" cy="4455795"/>
            </a:xfrm>
            <a:custGeom>
              <a:avLst/>
              <a:gdLst/>
              <a:ahLst/>
              <a:cxnLst/>
              <a:rect l="l" t="t" r="r" b="b"/>
              <a:pathLst>
                <a:path w="2915285" h="4455795">
                  <a:moveTo>
                    <a:pt x="0" y="180336"/>
                  </a:moveTo>
                  <a:lnTo>
                    <a:pt x="6441" y="132395"/>
                  </a:lnTo>
                  <a:lnTo>
                    <a:pt x="24621" y="89317"/>
                  </a:lnTo>
                  <a:lnTo>
                    <a:pt x="52819" y="52819"/>
                  </a:lnTo>
                  <a:lnTo>
                    <a:pt x="89317" y="24621"/>
                  </a:lnTo>
                  <a:lnTo>
                    <a:pt x="132395" y="6441"/>
                  </a:lnTo>
                  <a:lnTo>
                    <a:pt x="180336" y="0"/>
                  </a:lnTo>
                  <a:lnTo>
                    <a:pt x="2734463" y="0"/>
                  </a:lnTo>
                  <a:lnTo>
                    <a:pt x="2782403" y="6441"/>
                  </a:lnTo>
                  <a:lnTo>
                    <a:pt x="2825482" y="24621"/>
                  </a:lnTo>
                  <a:lnTo>
                    <a:pt x="2861980" y="52819"/>
                  </a:lnTo>
                  <a:lnTo>
                    <a:pt x="2890178" y="89317"/>
                  </a:lnTo>
                  <a:lnTo>
                    <a:pt x="2908358" y="132395"/>
                  </a:lnTo>
                  <a:lnTo>
                    <a:pt x="2914800" y="180336"/>
                  </a:lnTo>
                  <a:lnTo>
                    <a:pt x="2914800" y="4274964"/>
                  </a:lnTo>
                  <a:lnTo>
                    <a:pt x="2908358" y="4322904"/>
                  </a:lnTo>
                  <a:lnTo>
                    <a:pt x="2890178" y="4365983"/>
                  </a:lnTo>
                  <a:lnTo>
                    <a:pt x="2861980" y="4402480"/>
                  </a:lnTo>
                  <a:lnTo>
                    <a:pt x="2825482" y="4430678"/>
                  </a:lnTo>
                  <a:lnTo>
                    <a:pt x="2782403" y="4448858"/>
                  </a:lnTo>
                  <a:lnTo>
                    <a:pt x="2734463" y="4455300"/>
                  </a:lnTo>
                  <a:lnTo>
                    <a:pt x="180336" y="4455300"/>
                  </a:lnTo>
                  <a:lnTo>
                    <a:pt x="132395" y="4448858"/>
                  </a:lnTo>
                  <a:lnTo>
                    <a:pt x="89317" y="4430678"/>
                  </a:lnTo>
                  <a:lnTo>
                    <a:pt x="52819" y="4402480"/>
                  </a:lnTo>
                  <a:lnTo>
                    <a:pt x="24621" y="4365983"/>
                  </a:lnTo>
                  <a:lnTo>
                    <a:pt x="6441" y="4322904"/>
                  </a:lnTo>
                  <a:lnTo>
                    <a:pt x="0" y="4274964"/>
                  </a:lnTo>
                  <a:lnTo>
                    <a:pt x="0" y="180336"/>
                  </a:lnTo>
                  <a:close/>
                </a:path>
              </a:pathLst>
            </a:custGeom>
            <a:ln w="9525">
              <a:solidFill>
                <a:srgbClr val="CCCCCC"/>
              </a:solidFill>
            </a:ln>
          </p:spPr>
          <p:txBody>
            <a:bodyPr wrap="square" lIns="0" tIns="0" rIns="0" bIns="0" rtlCol="0"/>
            <a:lstStyle/>
            <a:p>
              <a:endParaRPr/>
            </a:p>
          </p:txBody>
        </p:sp>
      </p:grpSp>
      <p:sp>
        <p:nvSpPr>
          <p:cNvPr id="9" name="object 9"/>
          <p:cNvSpPr txBox="1"/>
          <p:nvPr/>
        </p:nvSpPr>
        <p:spPr>
          <a:xfrm>
            <a:off x="2974018" y="2682748"/>
            <a:ext cx="1552575" cy="3238500"/>
          </a:xfrm>
          <a:prstGeom prst="rect">
            <a:avLst/>
          </a:prstGeom>
        </p:spPr>
        <p:txBody>
          <a:bodyPr vert="horz" wrap="square" lIns="0" tIns="12065" rIns="0" bIns="0" rtlCol="0">
            <a:spAutoFit/>
          </a:bodyPr>
          <a:lstStyle/>
          <a:p>
            <a:pPr marL="12700" marR="114300">
              <a:lnSpc>
                <a:spcPct val="158400"/>
              </a:lnSpc>
              <a:spcBef>
                <a:spcPts val="95"/>
              </a:spcBef>
            </a:pPr>
            <a:r>
              <a:rPr sz="1000" dirty="0">
                <a:solidFill>
                  <a:srgbClr val="231F20"/>
                </a:solidFill>
                <a:latin typeface="Arial"/>
                <a:cs typeface="Arial"/>
              </a:rPr>
              <a:t>Artificial</a:t>
            </a:r>
            <a:r>
              <a:rPr sz="1000" spc="-40" dirty="0">
                <a:solidFill>
                  <a:srgbClr val="231F20"/>
                </a:solidFill>
                <a:latin typeface="Arial"/>
                <a:cs typeface="Arial"/>
              </a:rPr>
              <a:t> </a:t>
            </a:r>
            <a:r>
              <a:rPr sz="1000" dirty="0">
                <a:solidFill>
                  <a:srgbClr val="231F20"/>
                </a:solidFill>
                <a:latin typeface="Arial"/>
                <a:cs typeface="Arial"/>
              </a:rPr>
              <a:t>Neural</a:t>
            </a:r>
            <a:r>
              <a:rPr sz="1000" spc="-40" dirty="0">
                <a:solidFill>
                  <a:srgbClr val="231F20"/>
                </a:solidFill>
                <a:latin typeface="Arial"/>
                <a:cs typeface="Arial"/>
              </a:rPr>
              <a:t> </a:t>
            </a:r>
            <a:r>
              <a:rPr sz="1000" spc="-10" dirty="0">
                <a:solidFill>
                  <a:srgbClr val="231F20"/>
                </a:solidFill>
                <a:latin typeface="Arial"/>
                <a:cs typeface="Arial"/>
              </a:rPr>
              <a:t>Networks </a:t>
            </a:r>
            <a:r>
              <a:rPr sz="1000" dirty="0">
                <a:solidFill>
                  <a:srgbClr val="231F20"/>
                </a:solidFill>
                <a:latin typeface="Arial"/>
                <a:cs typeface="Arial"/>
              </a:rPr>
              <a:t>Support</a:t>
            </a:r>
            <a:r>
              <a:rPr sz="1000" spc="-35" dirty="0">
                <a:solidFill>
                  <a:srgbClr val="231F20"/>
                </a:solidFill>
                <a:latin typeface="Arial"/>
                <a:cs typeface="Arial"/>
              </a:rPr>
              <a:t> </a:t>
            </a:r>
            <a:r>
              <a:rPr sz="1000" dirty="0">
                <a:solidFill>
                  <a:srgbClr val="231F20"/>
                </a:solidFill>
                <a:latin typeface="Arial"/>
                <a:cs typeface="Arial"/>
              </a:rPr>
              <a:t>Vector</a:t>
            </a:r>
            <a:r>
              <a:rPr sz="1000" spc="-30" dirty="0">
                <a:solidFill>
                  <a:srgbClr val="231F20"/>
                </a:solidFill>
                <a:latin typeface="Arial"/>
                <a:cs typeface="Arial"/>
              </a:rPr>
              <a:t> </a:t>
            </a:r>
            <a:r>
              <a:rPr sz="1000" spc="-10" dirty="0">
                <a:solidFill>
                  <a:srgbClr val="231F20"/>
                </a:solidFill>
                <a:latin typeface="Arial"/>
                <a:cs typeface="Arial"/>
              </a:rPr>
              <a:t>Machines </a:t>
            </a:r>
            <a:r>
              <a:rPr sz="1000" dirty="0">
                <a:solidFill>
                  <a:srgbClr val="231F20"/>
                </a:solidFill>
                <a:latin typeface="Arial"/>
                <a:cs typeface="Arial"/>
              </a:rPr>
              <a:t>Ensemble</a:t>
            </a:r>
            <a:r>
              <a:rPr sz="1000" spc="-50" dirty="0">
                <a:solidFill>
                  <a:srgbClr val="231F20"/>
                </a:solidFill>
                <a:latin typeface="Arial"/>
                <a:cs typeface="Arial"/>
              </a:rPr>
              <a:t> </a:t>
            </a:r>
            <a:r>
              <a:rPr sz="1000" spc="-10" dirty="0">
                <a:solidFill>
                  <a:srgbClr val="231F20"/>
                </a:solidFill>
                <a:latin typeface="Arial"/>
                <a:cs typeface="Arial"/>
              </a:rPr>
              <a:t>Learners </a:t>
            </a:r>
            <a:r>
              <a:rPr sz="1200" b="1" spc="-10" dirty="0">
                <a:solidFill>
                  <a:srgbClr val="231F20"/>
                </a:solidFill>
                <a:latin typeface="Arial"/>
                <a:cs typeface="Arial"/>
              </a:rPr>
              <a:t>Regression</a:t>
            </a:r>
            <a:endParaRPr sz="1200">
              <a:latin typeface="Arial"/>
              <a:cs typeface="Arial"/>
            </a:endParaRPr>
          </a:p>
          <a:p>
            <a:pPr marL="12700" marR="427990">
              <a:lnSpc>
                <a:spcPts val="1900"/>
              </a:lnSpc>
              <a:spcBef>
                <a:spcPts val="135"/>
              </a:spcBef>
            </a:pPr>
            <a:r>
              <a:rPr sz="1000" dirty="0">
                <a:solidFill>
                  <a:srgbClr val="231F20"/>
                </a:solidFill>
                <a:latin typeface="Arial"/>
                <a:cs typeface="Arial"/>
              </a:rPr>
              <a:t>Linear</a:t>
            </a:r>
            <a:r>
              <a:rPr sz="1000" spc="-30" dirty="0">
                <a:solidFill>
                  <a:srgbClr val="231F20"/>
                </a:solidFill>
                <a:latin typeface="Arial"/>
                <a:cs typeface="Arial"/>
              </a:rPr>
              <a:t> </a:t>
            </a:r>
            <a:r>
              <a:rPr sz="1000" spc="-10" dirty="0">
                <a:solidFill>
                  <a:srgbClr val="231F20"/>
                </a:solidFill>
                <a:latin typeface="Arial"/>
                <a:cs typeface="Arial"/>
              </a:rPr>
              <a:t>Regression </a:t>
            </a:r>
            <a:r>
              <a:rPr sz="1000" dirty="0">
                <a:solidFill>
                  <a:srgbClr val="231F20"/>
                </a:solidFill>
                <a:latin typeface="Arial"/>
                <a:cs typeface="Arial"/>
              </a:rPr>
              <a:t>Logistic</a:t>
            </a:r>
            <a:r>
              <a:rPr sz="1000" spc="-35" dirty="0">
                <a:solidFill>
                  <a:srgbClr val="231F20"/>
                </a:solidFill>
                <a:latin typeface="Arial"/>
                <a:cs typeface="Arial"/>
              </a:rPr>
              <a:t> </a:t>
            </a:r>
            <a:r>
              <a:rPr sz="1000" spc="-10" dirty="0">
                <a:solidFill>
                  <a:srgbClr val="231F20"/>
                </a:solidFill>
                <a:latin typeface="Arial"/>
                <a:cs typeface="Arial"/>
              </a:rPr>
              <a:t>Regression</a:t>
            </a:r>
            <a:endParaRPr sz="1000">
              <a:latin typeface="Arial"/>
              <a:cs typeface="Arial"/>
            </a:endParaRPr>
          </a:p>
          <a:p>
            <a:pPr marL="12700">
              <a:lnSpc>
                <a:spcPct val="100000"/>
              </a:lnSpc>
              <a:spcBef>
                <a:spcPts val="530"/>
              </a:spcBef>
            </a:pPr>
            <a:r>
              <a:rPr sz="1200" b="1" spc="-10" dirty="0">
                <a:solidFill>
                  <a:srgbClr val="231F20"/>
                </a:solidFill>
                <a:latin typeface="Arial"/>
                <a:cs typeface="Arial"/>
              </a:rPr>
              <a:t>Association</a:t>
            </a:r>
            <a:r>
              <a:rPr sz="1200" b="1" spc="-15" dirty="0">
                <a:solidFill>
                  <a:srgbClr val="231F20"/>
                </a:solidFill>
                <a:latin typeface="Arial"/>
                <a:cs typeface="Arial"/>
              </a:rPr>
              <a:t> </a:t>
            </a:r>
            <a:r>
              <a:rPr sz="1200" b="1" spc="-10" dirty="0">
                <a:solidFill>
                  <a:srgbClr val="231F20"/>
                </a:solidFill>
                <a:latin typeface="Arial"/>
                <a:cs typeface="Arial"/>
              </a:rPr>
              <a:t>Analysis</a:t>
            </a:r>
            <a:endParaRPr sz="1200">
              <a:latin typeface="Arial"/>
              <a:cs typeface="Arial"/>
            </a:endParaRPr>
          </a:p>
          <a:p>
            <a:pPr marL="12700">
              <a:lnSpc>
                <a:spcPct val="100000"/>
              </a:lnSpc>
              <a:spcBef>
                <a:spcPts val="655"/>
              </a:spcBef>
            </a:pPr>
            <a:r>
              <a:rPr sz="1000" spc="-10" dirty="0">
                <a:solidFill>
                  <a:srgbClr val="231F20"/>
                </a:solidFill>
                <a:latin typeface="Arial"/>
                <a:cs typeface="Arial"/>
              </a:rPr>
              <a:t>Apriori</a:t>
            </a:r>
            <a:endParaRPr sz="1000">
              <a:latin typeface="Arial"/>
              <a:cs typeface="Arial"/>
            </a:endParaRPr>
          </a:p>
          <a:p>
            <a:pPr marL="12700" marR="777875">
              <a:lnSpc>
                <a:spcPct val="154200"/>
              </a:lnSpc>
              <a:spcBef>
                <a:spcPts val="45"/>
              </a:spcBef>
            </a:pPr>
            <a:r>
              <a:rPr sz="1000" spc="-10" dirty="0">
                <a:solidFill>
                  <a:srgbClr val="231F20"/>
                </a:solidFill>
                <a:latin typeface="Arial"/>
                <a:cs typeface="Arial"/>
              </a:rPr>
              <a:t>FP-Growth </a:t>
            </a:r>
            <a:r>
              <a:rPr sz="1200" b="1" spc="-10" dirty="0">
                <a:solidFill>
                  <a:srgbClr val="231F20"/>
                </a:solidFill>
                <a:latin typeface="Arial"/>
                <a:cs typeface="Arial"/>
              </a:rPr>
              <a:t>Clustering </a:t>
            </a:r>
            <a:r>
              <a:rPr sz="1000" spc="-10" dirty="0">
                <a:solidFill>
                  <a:srgbClr val="231F20"/>
                </a:solidFill>
                <a:latin typeface="Arial"/>
                <a:cs typeface="Arial"/>
              </a:rPr>
              <a:t>k-Means DBSCAN</a:t>
            </a:r>
            <a:endParaRPr sz="1000">
              <a:latin typeface="Arial"/>
              <a:cs typeface="Arial"/>
            </a:endParaRPr>
          </a:p>
          <a:p>
            <a:pPr marL="12700">
              <a:lnSpc>
                <a:spcPct val="100000"/>
              </a:lnSpc>
              <a:spcBef>
                <a:spcPts val="695"/>
              </a:spcBef>
            </a:pPr>
            <a:r>
              <a:rPr sz="1000" spc="-10" dirty="0">
                <a:solidFill>
                  <a:srgbClr val="231F20"/>
                </a:solidFill>
                <a:latin typeface="Arial"/>
                <a:cs typeface="Arial"/>
              </a:rPr>
              <a:t>Self-</a:t>
            </a:r>
            <a:r>
              <a:rPr sz="1000" dirty="0">
                <a:solidFill>
                  <a:srgbClr val="231F20"/>
                </a:solidFill>
                <a:latin typeface="Arial"/>
                <a:cs typeface="Arial"/>
              </a:rPr>
              <a:t>Organizing</a:t>
            </a:r>
            <a:r>
              <a:rPr sz="1000" spc="-30" dirty="0">
                <a:solidFill>
                  <a:srgbClr val="231F20"/>
                </a:solidFill>
                <a:latin typeface="Arial"/>
                <a:cs typeface="Arial"/>
              </a:rPr>
              <a:t> </a:t>
            </a:r>
            <a:r>
              <a:rPr sz="1000" spc="-20" dirty="0">
                <a:solidFill>
                  <a:srgbClr val="231F20"/>
                </a:solidFill>
                <a:latin typeface="Arial"/>
                <a:cs typeface="Arial"/>
              </a:rPr>
              <a:t>Maps</a:t>
            </a:r>
            <a:endParaRPr sz="1000">
              <a:latin typeface="Arial"/>
              <a:cs typeface="Arial"/>
            </a:endParaRPr>
          </a:p>
        </p:txBody>
      </p:sp>
      <p:sp>
        <p:nvSpPr>
          <p:cNvPr id="10" name="object 10"/>
          <p:cNvSpPr txBox="1"/>
          <p:nvPr/>
        </p:nvSpPr>
        <p:spPr>
          <a:xfrm>
            <a:off x="2974018" y="1096771"/>
            <a:ext cx="1839595" cy="1611630"/>
          </a:xfrm>
          <a:prstGeom prst="rect">
            <a:avLst/>
          </a:prstGeom>
        </p:spPr>
        <p:txBody>
          <a:bodyPr vert="horz" wrap="square" lIns="0" tIns="12700" rIns="0" bIns="0" rtlCol="0">
            <a:spAutoFit/>
          </a:bodyPr>
          <a:lstStyle/>
          <a:p>
            <a:pPr marL="43815">
              <a:lnSpc>
                <a:spcPct val="100000"/>
              </a:lnSpc>
              <a:spcBef>
                <a:spcPts val="100"/>
              </a:spcBef>
            </a:pPr>
            <a:r>
              <a:rPr sz="1800" b="1" dirty="0">
                <a:solidFill>
                  <a:srgbClr val="3C1053"/>
                </a:solidFill>
                <a:latin typeface="Arial"/>
                <a:cs typeface="Arial"/>
              </a:rPr>
              <a:t>Core</a:t>
            </a:r>
            <a:r>
              <a:rPr sz="1800" b="1" spc="-70" dirty="0">
                <a:solidFill>
                  <a:srgbClr val="3C1053"/>
                </a:solidFill>
                <a:latin typeface="Arial"/>
                <a:cs typeface="Arial"/>
              </a:rPr>
              <a:t> </a:t>
            </a:r>
            <a:r>
              <a:rPr sz="1800" b="1" spc="-10" dirty="0">
                <a:solidFill>
                  <a:srgbClr val="3C1053"/>
                </a:solidFill>
                <a:latin typeface="Arial"/>
                <a:cs typeface="Arial"/>
              </a:rPr>
              <a:t>Algorithms</a:t>
            </a:r>
            <a:endParaRPr sz="1800">
              <a:latin typeface="Arial"/>
              <a:cs typeface="Arial"/>
            </a:endParaRPr>
          </a:p>
          <a:p>
            <a:pPr marL="12700" marR="828040">
              <a:lnSpc>
                <a:spcPct val="156100"/>
              </a:lnSpc>
              <a:spcBef>
                <a:spcPts val="509"/>
              </a:spcBef>
            </a:pPr>
            <a:r>
              <a:rPr sz="1200" b="1" spc="-10" dirty="0">
                <a:solidFill>
                  <a:srgbClr val="231F20"/>
                </a:solidFill>
                <a:latin typeface="Arial"/>
                <a:cs typeface="Arial"/>
              </a:rPr>
              <a:t>Classification </a:t>
            </a:r>
            <a:r>
              <a:rPr sz="1000" dirty="0">
                <a:solidFill>
                  <a:srgbClr val="231F20"/>
                </a:solidFill>
                <a:latin typeface="Arial"/>
                <a:cs typeface="Arial"/>
              </a:rPr>
              <a:t>Decision</a:t>
            </a:r>
            <a:r>
              <a:rPr sz="1000" spc="-50" dirty="0">
                <a:solidFill>
                  <a:srgbClr val="231F20"/>
                </a:solidFill>
                <a:latin typeface="Arial"/>
                <a:cs typeface="Arial"/>
              </a:rPr>
              <a:t> </a:t>
            </a:r>
            <a:r>
              <a:rPr sz="1000" spc="-10" dirty="0">
                <a:solidFill>
                  <a:srgbClr val="231F20"/>
                </a:solidFill>
                <a:latin typeface="Arial"/>
                <a:cs typeface="Arial"/>
              </a:rPr>
              <a:t>Trees </a:t>
            </a:r>
            <a:r>
              <a:rPr sz="1000" dirty="0">
                <a:solidFill>
                  <a:srgbClr val="231F20"/>
                </a:solidFill>
                <a:latin typeface="Arial"/>
                <a:cs typeface="Arial"/>
              </a:rPr>
              <a:t>Rule</a:t>
            </a:r>
            <a:r>
              <a:rPr sz="1000" spc="-20" dirty="0">
                <a:solidFill>
                  <a:srgbClr val="231F20"/>
                </a:solidFill>
                <a:latin typeface="Arial"/>
                <a:cs typeface="Arial"/>
              </a:rPr>
              <a:t> </a:t>
            </a:r>
            <a:r>
              <a:rPr sz="1000" spc="-10" dirty="0">
                <a:solidFill>
                  <a:srgbClr val="231F20"/>
                </a:solidFill>
                <a:latin typeface="Arial"/>
                <a:cs typeface="Arial"/>
              </a:rPr>
              <a:t>Induction</a:t>
            </a:r>
            <a:endParaRPr sz="1000">
              <a:latin typeface="Arial"/>
              <a:cs typeface="Arial"/>
            </a:endParaRPr>
          </a:p>
          <a:p>
            <a:pPr marL="12700" marR="657860">
              <a:lnSpc>
                <a:spcPct val="150000"/>
              </a:lnSpc>
              <a:spcBef>
                <a:spcPts val="95"/>
              </a:spcBef>
            </a:pPr>
            <a:r>
              <a:rPr sz="1000" spc="-10" dirty="0">
                <a:solidFill>
                  <a:srgbClr val="231F20"/>
                </a:solidFill>
                <a:latin typeface="Arial"/>
                <a:cs typeface="Arial"/>
              </a:rPr>
              <a:t>k-</a:t>
            </a:r>
            <a:r>
              <a:rPr sz="1000" dirty="0">
                <a:solidFill>
                  <a:srgbClr val="231F20"/>
                </a:solidFill>
                <a:latin typeface="Arial"/>
                <a:cs typeface="Arial"/>
              </a:rPr>
              <a:t>Nearest</a:t>
            </a:r>
            <a:r>
              <a:rPr sz="1000" spc="-25" dirty="0">
                <a:solidFill>
                  <a:srgbClr val="231F20"/>
                </a:solidFill>
                <a:latin typeface="Arial"/>
                <a:cs typeface="Arial"/>
              </a:rPr>
              <a:t> </a:t>
            </a:r>
            <a:r>
              <a:rPr sz="1000" spc="-10" dirty="0">
                <a:solidFill>
                  <a:srgbClr val="231F20"/>
                </a:solidFill>
                <a:latin typeface="Arial"/>
                <a:cs typeface="Arial"/>
              </a:rPr>
              <a:t>Neighbors </a:t>
            </a:r>
            <a:r>
              <a:rPr sz="1000" dirty="0">
                <a:solidFill>
                  <a:srgbClr val="231F20"/>
                </a:solidFill>
                <a:latin typeface="Arial"/>
                <a:cs typeface="Arial"/>
              </a:rPr>
              <a:t>Naïve</a:t>
            </a:r>
            <a:r>
              <a:rPr sz="1000" spc="-30" dirty="0">
                <a:solidFill>
                  <a:srgbClr val="231F20"/>
                </a:solidFill>
                <a:latin typeface="Arial"/>
                <a:cs typeface="Arial"/>
              </a:rPr>
              <a:t> </a:t>
            </a:r>
            <a:r>
              <a:rPr sz="1000" spc="-10" dirty="0">
                <a:solidFill>
                  <a:srgbClr val="231F20"/>
                </a:solidFill>
                <a:latin typeface="Arial"/>
                <a:cs typeface="Arial"/>
              </a:rPr>
              <a:t>Bayesian</a:t>
            </a:r>
            <a:endParaRPr sz="1000">
              <a:latin typeface="Arial"/>
              <a:cs typeface="Arial"/>
            </a:endParaRPr>
          </a:p>
        </p:txBody>
      </p:sp>
      <p:grpSp>
        <p:nvGrpSpPr>
          <p:cNvPr id="11" name="object 11"/>
          <p:cNvGrpSpPr/>
          <p:nvPr/>
        </p:nvGrpSpPr>
        <p:grpSpPr>
          <a:xfrm>
            <a:off x="6038062" y="3243762"/>
            <a:ext cx="2502535" cy="1386205"/>
            <a:chOff x="6038062" y="3243762"/>
            <a:chExt cx="2502535" cy="1386205"/>
          </a:xfrm>
        </p:grpSpPr>
        <p:sp>
          <p:nvSpPr>
            <p:cNvPr id="12" name="object 12"/>
            <p:cNvSpPr/>
            <p:nvPr/>
          </p:nvSpPr>
          <p:spPr>
            <a:xfrm>
              <a:off x="6042824" y="3248525"/>
              <a:ext cx="2493010" cy="1376680"/>
            </a:xfrm>
            <a:custGeom>
              <a:avLst/>
              <a:gdLst/>
              <a:ahLst/>
              <a:cxnLst/>
              <a:rect l="l" t="t" r="r" b="b"/>
              <a:pathLst>
                <a:path w="2493009" h="1376679">
                  <a:moveTo>
                    <a:pt x="2407559" y="0"/>
                  </a:moveTo>
                  <a:lnTo>
                    <a:pt x="85139" y="0"/>
                  </a:lnTo>
                  <a:lnTo>
                    <a:pt x="51999" y="6690"/>
                  </a:lnTo>
                  <a:lnTo>
                    <a:pt x="24936" y="24936"/>
                  </a:lnTo>
                  <a:lnTo>
                    <a:pt x="6690" y="51999"/>
                  </a:lnTo>
                  <a:lnTo>
                    <a:pt x="0" y="85139"/>
                  </a:lnTo>
                  <a:lnTo>
                    <a:pt x="0" y="1290960"/>
                  </a:lnTo>
                  <a:lnTo>
                    <a:pt x="6690" y="1324099"/>
                  </a:lnTo>
                  <a:lnTo>
                    <a:pt x="24936" y="1351162"/>
                  </a:lnTo>
                  <a:lnTo>
                    <a:pt x="51999" y="1369408"/>
                  </a:lnTo>
                  <a:lnTo>
                    <a:pt x="85139" y="1376099"/>
                  </a:lnTo>
                  <a:lnTo>
                    <a:pt x="2407559" y="1376099"/>
                  </a:lnTo>
                  <a:lnTo>
                    <a:pt x="2440699" y="1369408"/>
                  </a:lnTo>
                  <a:lnTo>
                    <a:pt x="2467762" y="1351162"/>
                  </a:lnTo>
                  <a:lnTo>
                    <a:pt x="2486009" y="1324099"/>
                  </a:lnTo>
                  <a:lnTo>
                    <a:pt x="2492700" y="1290960"/>
                  </a:lnTo>
                  <a:lnTo>
                    <a:pt x="2492700" y="85139"/>
                  </a:lnTo>
                  <a:lnTo>
                    <a:pt x="2486009" y="51999"/>
                  </a:lnTo>
                  <a:lnTo>
                    <a:pt x="2467762" y="24936"/>
                  </a:lnTo>
                  <a:lnTo>
                    <a:pt x="2440699" y="6690"/>
                  </a:lnTo>
                  <a:lnTo>
                    <a:pt x="2407559" y="0"/>
                  </a:lnTo>
                  <a:close/>
                </a:path>
              </a:pathLst>
            </a:custGeom>
            <a:solidFill>
              <a:srgbClr val="D9EAD3"/>
            </a:solidFill>
          </p:spPr>
          <p:txBody>
            <a:bodyPr wrap="square" lIns="0" tIns="0" rIns="0" bIns="0" rtlCol="0"/>
            <a:lstStyle/>
            <a:p>
              <a:endParaRPr/>
            </a:p>
          </p:txBody>
        </p:sp>
        <p:sp>
          <p:nvSpPr>
            <p:cNvPr id="13" name="object 13"/>
            <p:cNvSpPr/>
            <p:nvPr/>
          </p:nvSpPr>
          <p:spPr>
            <a:xfrm>
              <a:off x="6042824" y="3248525"/>
              <a:ext cx="2493010" cy="1376680"/>
            </a:xfrm>
            <a:custGeom>
              <a:avLst/>
              <a:gdLst/>
              <a:ahLst/>
              <a:cxnLst/>
              <a:rect l="l" t="t" r="r" b="b"/>
              <a:pathLst>
                <a:path w="2493009" h="1376679">
                  <a:moveTo>
                    <a:pt x="0" y="85140"/>
                  </a:moveTo>
                  <a:lnTo>
                    <a:pt x="6690" y="51999"/>
                  </a:lnTo>
                  <a:lnTo>
                    <a:pt x="24936" y="24936"/>
                  </a:lnTo>
                  <a:lnTo>
                    <a:pt x="51999" y="6690"/>
                  </a:lnTo>
                  <a:lnTo>
                    <a:pt x="85139" y="0"/>
                  </a:lnTo>
                  <a:lnTo>
                    <a:pt x="2407560" y="0"/>
                  </a:lnTo>
                  <a:lnTo>
                    <a:pt x="2440700" y="6690"/>
                  </a:lnTo>
                  <a:lnTo>
                    <a:pt x="2467763" y="24936"/>
                  </a:lnTo>
                  <a:lnTo>
                    <a:pt x="2486009" y="51999"/>
                  </a:lnTo>
                  <a:lnTo>
                    <a:pt x="2492700" y="85140"/>
                  </a:lnTo>
                  <a:lnTo>
                    <a:pt x="2492700" y="1290960"/>
                  </a:lnTo>
                  <a:lnTo>
                    <a:pt x="2486009" y="1324100"/>
                  </a:lnTo>
                  <a:lnTo>
                    <a:pt x="2467763" y="1351163"/>
                  </a:lnTo>
                  <a:lnTo>
                    <a:pt x="2440700" y="1369409"/>
                  </a:lnTo>
                  <a:lnTo>
                    <a:pt x="2407560" y="1376100"/>
                  </a:lnTo>
                  <a:lnTo>
                    <a:pt x="85139" y="1376100"/>
                  </a:lnTo>
                  <a:lnTo>
                    <a:pt x="51999" y="1369409"/>
                  </a:lnTo>
                  <a:lnTo>
                    <a:pt x="24936" y="1351163"/>
                  </a:lnTo>
                  <a:lnTo>
                    <a:pt x="6690" y="1324100"/>
                  </a:lnTo>
                  <a:lnTo>
                    <a:pt x="0" y="1290960"/>
                  </a:lnTo>
                  <a:lnTo>
                    <a:pt x="0" y="85140"/>
                  </a:lnTo>
                  <a:close/>
                </a:path>
              </a:pathLst>
            </a:custGeom>
            <a:ln w="9525">
              <a:solidFill>
                <a:srgbClr val="CCCCCC"/>
              </a:solidFill>
            </a:ln>
          </p:spPr>
          <p:txBody>
            <a:bodyPr wrap="square" lIns="0" tIns="0" rIns="0" bIns="0" rtlCol="0"/>
            <a:lstStyle/>
            <a:p>
              <a:endParaRPr/>
            </a:p>
          </p:txBody>
        </p:sp>
      </p:grpSp>
      <p:sp>
        <p:nvSpPr>
          <p:cNvPr id="14" name="object 14"/>
          <p:cNvSpPr txBox="1"/>
          <p:nvPr/>
        </p:nvSpPr>
        <p:spPr>
          <a:xfrm>
            <a:off x="6146486" y="3279140"/>
            <a:ext cx="1783080" cy="1132205"/>
          </a:xfrm>
          <a:prstGeom prst="rect">
            <a:avLst/>
          </a:prstGeom>
        </p:spPr>
        <p:txBody>
          <a:bodyPr vert="horz" wrap="square" lIns="0" tIns="109855" rIns="0" bIns="0" rtlCol="0">
            <a:spAutoFit/>
          </a:bodyPr>
          <a:lstStyle/>
          <a:p>
            <a:pPr marL="12700">
              <a:lnSpc>
                <a:spcPct val="100000"/>
              </a:lnSpc>
              <a:spcBef>
                <a:spcPts val="865"/>
              </a:spcBef>
            </a:pPr>
            <a:r>
              <a:rPr sz="1200" b="1" spc="-10" dirty="0">
                <a:solidFill>
                  <a:srgbClr val="231F20"/>
                </a:solidFill>
                <a:latin typeface="Arial"/>
                <a:cs typeface="Arial"/>
              </a:rPr>
              <a:t>Text</a:t>
            </a:r>
            <a:r>
              <a:rPr sz="1200" b="1" spc="-60" dirty="0">
                <a:solidFill>
                  <a:srgbClr val="231F20"/>
                </a:solidFill>
                <a:latin typeface="Arial"/>
                <a:cs typeface="Arial"/>
              </a:rPr>
              <a:t> </a:t>
            </a:r>
            <a:r>
              <a:rPr sz="1200" b="1" spc="-10" dirty="0">
                <a:solidFill>
                  <a:srgbClr val="231F20"/>
                </a:solidFill>
                <a:latin typeface="Arial"/>
                <a:cs typeface="Arial"/>
              </a:rPr>
              <a:t>Mining</a:t>
            </a:r>
            <a:endParaRPr sz="1200">
              <a:latin typeface="Arial"/>
              <a:cs typeface="Arial"/>
            </a:endParaRPr>
          </a:p>
          <a:p>
            <a:pPr marL="12700" marR="5080">
              <a:lnSpc>
                <a:spcPct val="149200"/>
              </a:lnSpc>
              <a:spcBef>
                <a:spcPts val="60"/>
              </a:spcBef>
            </a:pPr>
            <a:r>
              <a:rPr sz="1200" b="1" dirty="0">
                <a:solidFill>
                  <a:srgbClr val="231F20"/>
                </a:solidFill>
                <a:latin typeface="Arial"/>
                <a:cs typeface="Arial"/>
              </a:rPr>
              <a:t>Time</a:t>
            </a:r>
            <a:r>
              <a:rPr sz="1200" b="1" spc="-45" dirty="0">
                <a:solidFill>
                  <a:srgbClr val="231F20"/>
                </a:solidFill>
                <a:latin typeface="Arial"/>
                <a:cs typeface="Arial"/>
              </a:rPr>
              <a:t> </a:t>
            </a:r>
            <a:r>
              <a:rPr sz="1200" b="1" dirty="0">
                <a:solidFill>
                  <a:srgbClr val="231F20"/>
                </a:solidFill>
                <a:latin typeface="Arial"/>
                <a:cs typeface="Arial"/>
              </a:rPr>
              <a:t>Series</a:t>
            </a:r>
            <a:r>
              <a:rPr sz="1200" b="1" spc="-40" dirty="0">
                <a:solidFill>
                  <a:srgbClr val="231F20"/>
                </a:solidFill>
                <a:latin typeface="Arial"/>
                <a:cs typeface="Arial"/>
              </a:rPr>
              <a:t> </a:t>
            </a:r>
            <a:r>
              <a:rPr sz="1200" b="1" spc="-10" dirty="0">
                <a:solidFill>
                  <a:srgbClr val="231F20"/>
                </a:solidFill>
                <a:latin typeface="Arial"/>
                <a:cs typeface="Arial"/>
              </a:rPr>
              <a:t>Forecasting </a:t>
            </a:r>
            <a:r>
              <a:rPr sz="1200" b="1" dirty="0">
                <a:solidFill>
                  <a:srgbClr val="231F20"/>
                </a:solidFill>
                <a:latin typeface="Arial"/>
                <a:cs typeface="Arial"/>
              </a:rPr>
              <a:t>Anomaly</a:t>
            </a:r>
            <a:r>
              <a:rPr sz="1200" b="1" spc="-60" dirty="0">
                <a:solidFill>
                  <a:srgbClr val="231F20"/>
                </a:solidFill>
                <a:latin typeface="Arial"/>
                <a:cs typeface="Arial"/>
              </a:rPr>
              <a:t> </a:t>
            </a:r>
            <a:r>
              <a:rPr sz="1200" b="1" spc="-10" dirty="0">
                <a:solidFill>
                  <a:srgbClr val="231F20"/>
                </a:solidFill>
                <a:latin typeface="Arial"/>
                <a:cs typeface="Arial"/>
              </a:rPr>
              <a:t>Detection </a:t>
            </a:r>
            <a:r>
              <a:rPr sz="1200" b="1" dirty="0">
                <a:solidFill>
                  <a:srgbClr val="231F20"/>
                </a:solidFill>
                <a:latin typeface="Arial"/>
                <a:cs typeface="Arial"/>
              </a:rPr>
              <a:t>Feature</a:t>
            </a:r>
            <a:r>
              <a:rPr sz="1200" b="1" spc="-35" dirty="0">
                <a:solidFill>
                  <a:srgbClr val="231F20"/>
                </a:solidFill>
                <a:latin typeface="Arial"/>
                <a:cs typeface="Arial"/>
              </a:rPr>
              <a:t> </a:t>
            </a:r>
            <a:r>
              <a:rPr sz="1200" b="1" spc="-10" dirty="0">
                <a:solidFill>
                  <a:srgbClr val="231F20"/>
                </a:solidFill>
                <a:latin typeface="Arial"/>
                <a:cs typeface="Arial"/>
              </a:rPr>
              <a:t>Selection</a:t>
            </a:r>
            <a:endParaRPr sz="12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5" name="object 15"/>
          <p:cNvSpPr txBox="1"/>
          <p:nvPr/>
        </p:nvSpPr>
        <p:spPr>
          <a:xfrm>
            <a:off x="519595" y="2696971"/>
            <a:ext cx="17151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C1053"/>
                </a:solidFill>
                <a:latin typeface="Arial"/>
                <a:cs typeface="Arial"/>
              </a:rPr>
              <a:t>Process</a:t>
            </a:r>
            <a:r>
              <a:rPr sz="1800" b="1" spc="-35" dirty="0">
                <a:solidFill>
                  <a:srgbClr val="3C1053"/>
                </a:solidFill>
                <a:latin typeface="Arial"/>
                <a:cs typeface="Arial"/>
              </a:rPr>
              <a:t> </a:t>
            </a:r>
            <a:r>
              <a:rPr sz="1800" b="1" spc="-10" dirty="0">
                <a:solidFill>
                  <a:srgbClr val="3C1053"/>
                </a:solidFill>
                <a:latin typeface="Arial"/>
                <a:cs typeface="Arial"/>
              </a:rPr>
              <a:t>Basics</a:t>
            </a:r>
            <a:endParaRPr sz="1800">
              <a:latin typeface="Arial"/>
              <a:cs typeface="Arial"/>
            </a:endParaRPr>
          </a:p>
        </p:txBody>
      </p:sp>
      <p:sp>
        <p:nvSpPr>
          <p:cNvPr id="16" name="object 16"/>
          <p:cNvSpPr txBox="1"/>
          <p:nvPr/>
        </p:nvSpPr>
        <p:spPr>
          <a:xfrm>
            <a:off x="6015544" y="2696971"/>
            <a:ext cx="244284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3C1053"/>
                </a:solidFill>
                <a:latin typeface="Arial"/>
                <a:cs typeface="Arial"/>
              </a:rPr>
              <a:t>Common</a:t>
            </a:r>
            <a:r>
              <a:rPr sz="1800" b="1" spc="-95" dirty="0">
                <a:solidFill>
                  <a:srgbClr val="3C1053"/>
                </a:solidFill>
                <a:latin typeface="Arial"/>
                <a:cs typeface="Arial"/>
              </a:rPr>
              <a:t> </a:t>
            </a:r>
            <a:r>
              <a:rPr sz="1800" b="1" spc="-10" dirty="0">
                <a:solidFill>
                  <a:srgbClr val="3C1053"/>
                </a:solidFill>
                <a:latin typeface="Arial"/>
                <a:cs typeface="Arial"/>
              </a:rPr>
              <a:t>Applications</a:t>
            </a:r>
            <a:endParaRPr sz="1800">
              <a:latin typeface="Arial"/>
              <a:cs typeface="Arial"/>
            </a:endParaRPr>
          </a:p>
        </p:txBody>
      </p:sp>
      <p:sp>
        <p:nvSpPr>
          <p:cNvPr id="17" name="object 17"/>
          <p:cNvSpPr txBox="1">
            <a:spLocks noGrp="1"/>
          </p:cNvSpPr>
          <p:nvPr>
            <p:ph type="title"/>
          </p:nvPr>
        </p:nvSpPr>
        <p:spPr>
          <a:xfrm>
            <a:off x="519610" y="512063"/>
            <a:ext cx="568960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75" dirty="0"/>
              <a:t> </a:t>
            </a:r>
            <a:r>
              <a:rPr dirty="0"/>
              <a:t>Mining</a:t>
            </a:r>
            <a:r>
              <a:rPr spc="-70" dirty="0"/>
              <a:t> </a:t>
            </a:r>
            <a:r>
              <a:rPr dirty="0"/>
              <a:t>Discipline</a:t>
            </a:r>
            <a:r>
              <a:rPr spc="-75" dirty="0"/>
              <a:t> </a:t>
            </a:r>
            <a:r>
              <a:rPr spc="-10" dirty="0"/>
              <a:t>Overview</a:t>
            </a:r>
          </a:p>
        </p:txBody>
      </p:sp>
      <p:sp>
        <p:nvSpPr>
          <p:cNvPr id="18" name="object 18"/>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50" dirty="0"/>
              <a:t> </a:t>
            </a:r>
            <a:r>
              <a:rPr dirty="0"/>
              <a:t>are</a:t>
            </a:r>
            <a:r>
              <a:rPr spc="-45" dirty="0"/>
              <a:t> </a:t>
            </a:r>
            <a:r>
              <a:rPr dirty="0"/>
              <a:t>we</a:t>
            </a:r>
            <a:r>
              <a:rPr spc="-45" dirty="0"/>
              <a:t> </a:t>
            </a:r>
            <a:r>
              <a:rPr dirty="0"/>
              <a:t>doing</a:t>
            </a:r>
            <a:r>
              <a:rPr spc="-40" dirty="0"/>
              <a:t> </a:t>
            </a:r>
            <a:r>
              <a:rPr dirty="0"/>
              <a:t>this</a:t>
            </a:r>
            <a:r>
              <a:rPr spc="-45" dirty="0"/>
              <a:t> </a:t>
            </a:r>
            <a:r>
              <a:rPr spc="-10" dirty="0"/>
              <a:t>week?</a:t>
            </a:r>
          </a:p>
        </p:txBody>
      </p:sp>
      <p:sp>
        <p:nvSpPr>
          <p:cNvPr id="3" name="object 3"/>
          <p:cNvSpPr txBox="1"/>
          <p:nvPr/>
        </p:nvSpPr>
        <p:spPr>
          <a:xfrm>
            <a:off x="577669" y="1571751"/>
            <a:ext cx="8185331" cy="3722173"/>
          </a:xfrm>
          <a:prstGeom prst="rect">
            <a:avLst/>
          </a:prstGeom>
        </p:spPr>
        <p:txBody>
          <a:bodyPr vert="horz" wrap="square" lIns="0" tIns="140335" rIns="0" bIns="0" rtlCol="0">
            <a:spAutoFit/>
          </a:bodyPr>
          <a:lstStyle/>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Understanding the fundamentals of Data Mining</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Exploring the Data Mining process and CRISP-DM framework</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Identifying various types and sources of data</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Overview of Data Mining Tools (Python, RapidMiner, WEKA, Tableau, etc.)</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Introduction to RapidMiner and its applications</a:t>
            </a:r>
            <a:endParaRPr sz="2800" dirty="0">
              <a:latin typeface="+mj-lt"/>
              <a:cs typeface="Arial"/>
            </a:endParaRPr>
          </a:p>
        </p:txBody>
      </p:sp>
      <p:pic>
        <p:nvPicPr>
          <p:cNvPr id="4" name="object 4"/>
          <p:cNvPicPr/>
          <p:nvPr/>
        </p:nvPicPr>
        <p:blipFill>
          <a:blip r:embed="rId2" cstate="print"/>
          <a:stretch>
            <a:fillRect/>
          </a:stretch>
        </p:blipFill>
        <p:spPr>
          <a:xfrm>
            <a:off x="6172200" y="5286248"/>
            <a:ext cx="2971800" cy="1187701"/>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11655" y="1402092"/>
            <a:ext cx="5776880" cy="4199287"/>
          </a:xfrm>
          <a:prstGeom prst="rect">
            <a:avLst/>
          </a:prstGeom>
        </p:spPr>
      </p:pic>
      <p:sp>
        <p:nvSpPr>
          <p:cNvPr id="3" name="object 3"/>
          <p:cNvSpPr txBox="1"/>
          <p:nvPr/>
        </p:nvSpPr>
        <p:spPr>
          <a:xfrm>
            <a:off x="2916237" y="2376932"/>
            <a:ext cx="1101725" cy="385445"/>
          </a:xfrm>
          <a:prstGeom prst="rect">
            <a:avLst/>
          </a:prstGeom>
        </p:spPr>
        <p:txBody>
          <a:bodyPr vert="horz" wrap="square" lIns="0" tIns="23495" rIns="0" bIns="0" rtlCol="0">
            <a:spAutoFit/>
          </a:bodyPr>
          <a:lstStyle/>
          <a:p>
            <a:pPr marL="12700" marR="5080" indent="200025">
              <a:lnSpc>
                <a:spcPts val="1390"/>
              </a:lnSpc>
              <a:spcBef>
                <a:spcPts val="185"/>
              </a:spcBef>
            </a:pPr>
            <a:r>
              <a:rPr sz="1200" b="1" spc="-10" dirty="0">
                <a:solidFill>
                  <a:srgbClr val="3C1053"/>
                </a:solidFill>
                <a:latin typeface="Arial"/>
                <a:cs typeface="Arial"/>
              </a:rPr>
              <a:t>Business Understanding</a:t>
            </a:r>
            <a:endParaRPr sz="12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4" name="object 4"/>
          <p:cNvSpPr txBox="1"/>
          <p:nvPr/>
        </p:nvSpPr>
        <p:spPr>
          <a:xfrm>
            <a:off x="4973637" y="2376932"/>
            <a:ext cx="1101725" cy="385445"/>
          </a:xfrm>
          <a:prstGeom prst="rect">
            <a:avLst/>
          </a:prstGeom>
        </p:spPr>
        <p:txBody>
          <a:bodyPr vert="horz" wrap="square" lIns="0" tIns="23495" rIns="0" bIns="0" rtlCol="0">
            <a:spAutoFit/>
          </a:bodyPr>
          <a:lstStyle/>
          <a:p>
            <a:pPr marL="12700" marR="5080" indent="373380">
              <a:lnSpc>
                <a:spcPts val="1390"/>
              </a:lnSpc>
              <a:spcBef>
                <a:spcPts val="185"/>
              </a:spcBef>
            </a:pPr>
            <a:r>
              <a:rPr sz="1200" b="1" spc="-20" dirty="0">
                <a:solidFill>
                  <a:srgbClr val="3C1053"/>
                </a:solidFill>
                <a:latin typeface="Arial"/>
                <a:cs typeface="Arial"/>
              </a:rPr>
              <a:t>Data </a:t>
            </a:r>
            <a:r>
              <a:rPr sz="1200" b="1" spc="-10" dirty="0">
                <a:solidFill>
                  <a:srgbClr val="3C1053"/>
                </a:solidFill>
                <a:latin typeface="Arial"/>
                <a:cs typeface="Arial"/>
              </a:rPr>
              <a:t>Understanding</a:t>
            </a:r>
            <a:endParaRPr sz="1200">
              <a:latin typeface="Arial"/>
              <a:cs typeface="Arial"/>
            </a:endParaRPr>
          </a:p>
        </p:txBody>
      </p:sp>
      <p:sp>
        <p:nvSpPr>
          <p:cNvPr id="5" name="object 5"/>
          <p:cNvSpPr txBox="1"/>
          <p:nvPr/>
        </p:nvSpPr>
        <p:spPr>
          <a:xfrm>
            <a:off x="5664993" y="3209035"/>
            <a:ext cx="124269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C1053"/>
                </a:solidFill>
                <a:latin typeface="Arial"/>
                <a:cs typeface="Arial"/>
              </a:rPr>
              <a:t>Data</a:t>
            </a:r>
            <a:r>
              <a:rPr sz="1200" b="1" spc="-25" dirty="0">
                <a:solidFill>
                  <a:srgbClr val="3C1053"/>
                </a:solidFill>
                <a:latin typeface="Arial"/>
                <a:cs typeface="Arial"/>
              </a:rPr>
              <a:t> </a:t>
            </a:r>
            <a:r>
              <a:rPr sz="1200" b="1" spc="-10" dirty="0">
                <a:solidFill>
                  <a:srgbClr val="3C1053"/>
                </a:solidFill>
                <a:latin typeface="Arial"/>
                <a:cs typeface="Arial"/>
              </a:rPr>
              <a:t>Preparation</a:t>
            </a:r>
            <a:endParaRPr sz="1200">
              <a:latin typeface="Arial"/>
              <a:cs typeface="Arial"/>
            </a:endParaRPr>
          </a:p>
        </p:txBody>
      </p:sp>
      <p:sp>
        <p:nvSpPr>
          <p:cNvPr id="6" name="object 6"/>
          <p:cNvSpPr txBox="1"/>
          <p:nvPr/>
        </p:nvSpPr>
        <p:spPr>
          <a:xfrm>
            <a:off x="5770744" y="4038092"/>
            <a:ext cx="69659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Modeling</a:t>
            </a:r>
            <a:endParaRPr sz="1200">
              <a:latin typeface="Arial"/>
              <a:cs typeface="Arial"/>
            </a:endParaRPr>
          </a:p>
        </p:txBody>
      </p:sp>
      <p:sp>
        <p:nvSpPr>
          <p:cNvPr id="7" name="object 7"/>
          <p:cNvSpPr txBox="1"/>
          <p:nvPr/>
        </p:nvSpPr>
        <p:spPr>
          <a:xfrm>
            <a:off x="2494682" y="3553459"/>
            <a:ext cx="89725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Deployment</a:t>
            </a:r>
            <a:endParaRPr sz="1200">
              <a:latin typeface="Arial"/>
              <a:cs typeface="Arial"/>
            </a:endParaRPr>
          </a:p>
        </p:txBody>
      </p:sp>
      <p:sp>
        <p:nvSpPr>
          <p:cNvPr id="8" name="object 8"/>
          <p:cNvSpPr txBox="1"/>
          <p:nvPr/>
        </p:nvSpPr>
        <p:spPr>
          <a:xfrm>
            <a:off x="4097354" y="4690364"/>
            <a:ext cx="79692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Evaluation</a:t>
            </a:r>
            <a:endParaRPr sz="1200">
              <a:latin typeface="Arial"/>
              <a:cs typeface="Arial"/>
            </a:endParaRPr>
          </a:p>
        </p:txBody>
      </p:sp>
      <p:sp>
        <p:nvSpPr>
          <p:cNvPr id="9" name="object 9"/>
          <p:cNvSpPr txBox="1"/>
          <p:nvPr/>
        </p:nvSpPr>
        <p:spPr>
          <a:xfrm>
            <a:off x="4336274" y="3637788"/>
            <a:ext cx="400685" cy="238760"/>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3C1053"/>
                </a:solidFill>
                <a:latin typeface="Arial"/>
                <a:cs typeface="Arial"/>
              </a:rPr>
              <a:t>Data</a:t>
            </a:r>
            <a:endParaRPr sz="1400">
              <a:latin typeface="Arial"/>
              <a:cs typeface="Arial"/>
            </a:endParaRPr>
          </a:p>
        </p:txBody>
      </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CRISP</a:t>
            </a:r>
            <a:r>
              <a:rPr spc="-105" dirty="0"/>
              <a:t> </a:t>
            </a:r>
            <a:r>
              <a:rPr dirty="0"/>
              <a:t>DM</a:t>
            </a:r>
            <a:r>
              <a:rPr spc="-60" dirty="0"/>
              <a:t> </a:t>
            </a:r>
            <a:r>
              <a:rPr spc="-10" dirty="0"/>
              <a:t>process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4037" y="1458956"/>
            <a:ext cx="1838325" cy="431800"/>
            <a:chOff x="1824037" y="1458956"/>
            <a:chExt cx="1838325" cy="431800"/>
          </a:xfrm>
        </p:grpSpPr>
        <p:sp>
          <p:nvSpPr>
            <p:cNvPr id="3" name="object 3"/>
            <p:cNvSpPr/>
            <p:nvPr/>
          </p:nvSpPr>
          <p:spPr>
            <a:xfrm>
              <a:off x="1828800" y="1463719"/>
              <a:ext cx="1828800" cy="422275"/>
            </a:xfrm>
            <a:custGeom>
              <a:avLst/>
              <a:gdLst/>
              <a:ahLst/>
              <a:cxnLst/>
              <a:rect l="l" t="t" r="r" b="b"/>
              <a:pathLst>
                <a:path w="1828800" h="422275">
                  <a:moveTo>
                    <a:pt x="1758428" y="0"/>
                  </a:moveTo>
                  <a:lnTo>
                    <a:pt x="70371" y="0"/>
                  </a:lnTo>
                  <a:lnTo>
                    <a:pt x="42979" y="5530"/>
                  </a:lnTo>
                  <a:lnTo>
                    <a:pt x="20611" y="20611"/>
                  </a:lnTo>
                  <a:lnTo>
                    <a:pt x="5530" y="42980"/>
                  </a:lnTo>
                  <a:lnTo>
                    <a:pt x="0" y="70373"/>
                  </a:lnTo>
                  <a:lnTo>
                    <a:pt x="0" y="351858"/>
                  </a:lnTo>
                  <a:lnTo>
                    <a:pt x="5530" y="379250"/>
                  </a:lnTo>
                  <a:lnTo>
                    <a:pt x="20611" y="401618"/>
                  </a:lnTo>
                  <a:lnTo>
                    <a:pt x="42979" y="416700"/>
                  </a:lnTo>
                  <a:lnTo>
                    <a:pt x="70371" y="422230"/>
                  </a:lnTo>
                  <a:lnTo>
                    <a:pt x="1758428" y="422230"/>
                  </a:lnTo>
                  <a:lnTo>
                    <a:pt x="1785820" y="416700"/>
                  </a:lnTo>
                  <a:lnTo>
                    <a:pt x="1808188" y="401618"/>
                  </a:lnTo>
                  <a:lnTo>
                    <a:pt x="1823269" y="379250"/>
                  </a:lnTo>
                  <a:lnTo>
                    <a:pt x="1828800" y="351858"/>
                  </a:lnTo>
                  <a:lnTo>
                    <a:pt x="1828800" y="70373"/>
                  </a:lnTo>
                  <a:lnTo>
                    <a:pt x="1823269" y="42980"/>
                  </a:lnTo>
                  <a:lnTo>
                    <a:pt x="1808188" y="20611"/>
                  </a:lnTo>
                  <a:lnTo>
                    <a:pt x="1785820" y="5530"/>
                  </a:lnTo>
                  <a:lnTo>
                    <a:pt x="1758428" y="0"/>
                  </a:lnTo>
                  <a:close/>
                </a:path>
              </a:pathLst>
            </a:custGeom>
            <a:solidFill>
              <a:srgbClr val="EFDDF8">
                <a:alpha val="69799"/>
              </a:srgbClr>
            </a:solidFill>
          </p:spPr>
          <p:txBody>
            <a:bodyPr wrap="square" lIns="0" tIns="0" rIns="0" bIns="0" rtlCol="0"/>
            <a:lstStyle/>
            <a:p>
              <a:endParaRPr/>
            </a:p>
          </p:txBody>
        </p:sp>
        <p:sp>
          <p:nvSpPr>
            <p:cNvPr id="4" name="object 4"/>
            <p:cNvSpPr/>
            <p:nvPr/>
          </p:nvSpPr>
          <p:spPr>
            <a:xfrm>
              <a:off x="1828800" y="1463719"/>
              <a:ext cx="1828800" cy="422275"/>
            </a:xfrm>
            <a:custGeom>
              <a:avLst/>
              <a:gdLst/>
              <a:ahLst/>
              <a:cxnLst/>
              <a:rect l="l" t="t" r="r" b="b"/>
              <a:pathLst>
                <a:path w="1828800" h="422275">
                  <a:moveTo>
                    <a:pt x="0" y="70372"/>
                  </a:moveTo>
                  <a:lnTo>
                    <a:pt x="5530" y="42980"/>
                  </a:lnTo>
                  <a:lnTo>
                    <a:pt x="20611" y="20611"/>
                  </a:lnTo>
                  <a:lnTo>
                    <a:pt x="42980" y="5530"/>
                  </a:lnTo>
                  <a:lnTo>
                    <a:pt x="70372" y="0"/>
                  </a:lnTo>
                  <a:lnTo>
                    <a:pt x="1758428" y="0"/>
                  </a:lnTo>
                  <a:lnTo>
                    <a:pt x="1785819" y="5530"/>
                  </a:lnTo>
                  <a:lnTo>
                    <a:pt x="1808188" y="20611"/>
                  </a:lnTo>
                  <a:lnTo>
                    <a:pt x="1823269" y="42980"/>
                  </a:lnTo>
                  <a:lnTo>
                    <a:pt x="1828800" y="70372"/>
                  </a:lnTo>
                  <a:lnTo>
                    <a:pt x="1828800" y="351857"/>
                  </a:lnTo>
                  <a:lnTo>
                    <a:pt x="1823269" y="379249"/>
                  </a:lnTo>
                  <a:lnTo>
                    <a:pt x="1808188" y="401618"/>
                  </a:lnTo>
                  <a:lnTo>
                    <a:pt x="1785819" y="416699"/>
                  </a:lnTo>
                  <a:lnTo>
                    <a:pt x="17584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5" name="object 5"/>
          <p:cNvSpPr txBox="1"/>
          <p:nvPr/>
        </p:nvSpPr>
        <p:spPr>
          <a:xfrm>
            <a:off x="2154237" y="1449323"/>
            <a:ext cx="1178560" cy="440055"/>
          </a:xfrm>
          <a:prstGeom prst="rect">
            <a:avLst/>
          </a:prstGeom>
        </p:spPr>
        <p:txBody>
          <a:bodyPr vert="horz" wrap="square" lIns="0" tIns="29845" rIns="0" bIns="0" rtlCol="0">
            <a:spAutoFit/>
          </a:bodyPr>
          <a:lstStyle/>
          <a:p>
            <a:pPr marL="12700" marR="5080" indent="215900">
              <a:lnSpc>
                <a:spcPts val="1580"/>
              </a:lnSpc>
              <a:spcBef>
                <a:spcPts val="235"/>
              </a:spcBef>
            </a:pPr>
            <a:r>
              <a:rPr sz="1400" spc="-10" dirty="0">
                <a:solidFill>
                  <a:srgbClr val="3C1053"/>
                </a:solidFill>
                <a:latin typeface="Arial"/>
                <a:cs typeface="Arial"/>
              </a:rPr>
              <a:t>Business Understanding</a:t>
            </a:r>
            <a:endParaRPr sz="1400">
              <a:latin typeface="Arial"/>
              <a:cs typeface="Arial"/>
            </a:endParaRPr>
          </a:p>
        </p:txBody>
      </p:sp>
      <p:grpSp>
        <p:nvGrpSpPr>
          <p:cNvPr id="6" name="object 6"/>
          <p:cNvGrpSpPr/>
          <p:nvPr/>
        </p:nvGrpSpPr>
        <p:grpSpPr>
          <a:xfrm>
            <a:off x="4872037" y="1458956"/>
            <a:ext cx="1762125" cy="431800"/>
            <a:chOff x="4872037" y="1458956"/>
            <a:chExt cx="1762125" cy="431800"/>
          </a:xfrm>
        </p:grpSpPr>
        <p:sp>
          <p:nvSpPr>
            <p:cNvPr id="7" name="object 7"/>
            <p:cNvSpPr/>
            <p:nvPr/>
          </p:nvSpPr>
          <p:spPr>
            <a:xfrm>
              <a:off x="4876800" y="1463719"/>
              <a:ext cx="1752600" cy="422275"/>
            </a:xfrm>
            <a:custGeom>
              <a:avLst/>
              <a:gdLst/>
              <a:ahLst/>
              <a:cxnLst/>
              <a:rect l="l" t="t" r="r" b="b"/>
              <a:pathLst>
                <a:path w="1752600" h="422275">
                  <a:moveTo>
                    <a:pt x="1682228" y="0"/>
                  </a:moveTo>
                  <a:lnTo>
                    <a:pt x="70371" y="0"/>
                  </a:lnTo>
                  <a:lnTo>
                    <a:pt x="42979" y="5530"/>
                  </a:lnTo>
                  <a:lnTo>
                    <a:pt x="20611" y="20611"/>
                  </a:lnTo>
                  <a:lnTo>
                    <a:pt x="5530" y="42980"/>
                  </a:lnTo>
                  <a:lnTo>
                    <a:pt x="0" y="70373"/>
                  </a:lnTo>
                  <a:lnTo>
                    <a:pt x="0" y="351857"/>
                  </a:lnTo>
                  <a:lnTo>
                    <a:pt x="5530" y="379249"/>
                  </a:lnTo>
                  <a:lnTo>
                    <a:pt x="20611" y="401618"/>
                  </a:lnTo>
                  <a:lnTo>
                    <a:pt x="42979" y="416700"/>
                  </a:lnTo>
                  <a:lnTo>
                    <a:pt x="70371" y="422230"/>
                  </a:lnTo>
                  <a:lnTo>
                    <a:pt x="1682228" y="422230"/>
                  </a:lnTo>
                  <a:lnTo>
                    <a:pt x="1709619" y="416700"/>
                  </a:lnTo>
                  <a:lnTo>
                    <a:pt x="1731988" y="401618"/>
                  </a:lnTo>
                  <a:lnTo>
                    <a:pt x="1747069" y="379249"/>
                  </a:lnTo>
                  <a:lnTo>
                    <a:pt x="1752600" y="351857"/>
                  </a:lnTo>
                  <a:lnTo>
                    <a:pt x="1752600" y="70373"/>
                  </a:lnTo>
                  <a:lnTo>
                    <a:pt x="1747069" y="42980"/>
                  </a:lnTo>
                  <a:lnTo>
                    <a:pt x="1731988" y="20611"/>
                  </a:lnTo>
                  <a:lnTo>
                    <a:pt x="1709619" y="5530"/>
                  </a:lnTo>
                  <a:lnTo>
                    <a:pt x="1682228" y="0"/>
                  </a:lnTo>
                  <a:close/>
                </a:path>
              </a:pathLst>
            </a:custGeom>
            <a:solidFill>
              <a:srgbClr val="EFDDF8">
                <a:alpha val="69799"/>
              </a:srgbClr>
            </a:solidFill>
          </p:spPr>
          <p:txBody>
            <a:bodyPr wrap="square" lIns="0" tIns="0" rIns="0" bIns="0" rtlCol="0"/>
            <a:lstStyle/>
            <a:p>
              <a:endParaRPr/>
            </a:p>
          </p:txBody>
        </p:sp>
        <p:sp>
          <p:nvSpPr>
            <p:cNvPr id="8" name="object 8"/>
            <p:cNvSpPr/>
            <p:nvPr/>
          </p:nvSpPr>
          <p:spPr>
            <a:xfrm>
              <a:off x="4876800" y="1463719"/>
              <a:ext cx="1752600" cy="422275"/>
            </a:xfrm>
            <a:custGeom>
              <a:avLst/>
              <a:gdLst/>
              <a:ahLst/>
              <a:cxnLst/>
              <a:rect l="l" t="t" r="r" b="b"/>
              <a:pathLst>
                <a:path w="1752600" h="422275">
                  <a:moveTo>
                    <a:pt x="0" y="70372"/>
                  </a:moveTo>
                  <a:lnTo>
                    <a:pt x="5530" y="42980"/>
                  </a:lnTo>
                  <a:lnTo>
                    <a:pt x="20611" y="20611"/>
                  </a:lnTo>
                  <a:lnTo>
                    <a:pt x="42980" y="5530"/>
                  </a:lnTo>
                  <a:lnTo>
                    <a:pt x="70372" y="0"/>
                  </a:lnTo>
                  <a:lnTo>
                    <a:pt x="1682228" y="0"/>
                  </a:lnTo>
                  <a:lnTo>
                    <a:pt x="1709619" y="5530"/>
                  </a:lnTo>
                  <a:lnTo>
                    <a:pt x="1731988" y="20611"/>
                  </a:lnTo>
                  <a:lnTo>
                    <a:pt x="1747069" y="42980"/>
                  </a:lnTo>
                  <a:lnTo>
                    <a:pt x="1752600" y="70372"/>
                  </a:lnTo>
                  <a:lnTo>
                    <a:pt x="1752600" y="351857"/>
                  </a:lnTo>
                  <a:lnTo>
                    <a:pt x="1747069" y="379249"/>
                  </a:lnTo>
                  <a:lnTo>
                    <a:pt x="1731988" y="401618"/>
                  </a:lnTo>
                  <a:lnTo>
                    <a:pt x="1709619" y="416699"/>
                  </a:lnTo>
                  <a:lnTo>
                    <a:pt x="16822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9" name="object 9"/>
          <p:cNvSpPr txBox="1"/>
          <p:nvPr/>
        </p:nvSpPr>
        <p:spPr>
          <a:xfrm>
            <a:off x="5164137" y="1449323"/>
            <a:ext cx="1178560" cy="440055"/>
          </a:xfrm>
          <a:prstGeom prst="rect">
            <a:avLst/>
          </a:prstGeom>
        </p:spPr>
        <p:txBody>
          <a:bodyPr vert="horz" wrap="square" lIns="0" tIns="29845" rIns="0" bIns="0" rtlCol="0">
            <a:spAutoFit/>
          </a:bodyPr>
          <a:lstStyle/>
          <a:p>
            <a:pPr marL="12700" marR="5080" indent="388620">
              <a:lnSpc>
                <a:spcPts val="1580"/>
              </a:lnSpc>
              <a:spcBef>
                <a:spcPts val="235"/>
              </a:spcBef>
            </a:pPr>
            <a:r>
              <a:rPr sz="1400" spc="-20" dirty="0">
                <a:solidFill>
                  <a:srgbClr val="3C1053"/>
                </a:solidFill>
                <a:latin typeface="Arial"/>
                <a:cs typeface="Arial"/>
              </a:rPr>
              <a:t>Data </a:t>
            </a:r>
            <a:r>
              <a:rPr sz="1400" spc="-10" dirty="0">
                <a:solidFill>
                  <a:srgbClr val="3C1053"/>
                </a:solidFill>
                <a:latin typeface="Arial"/>
                <a:cs typeface="Arial"/>
              </a:rPr>
              <a:t>Understanding</a:t>
            </a:r>
            <a:endParaRPr sz="1400">
              <a:latin typeface="Arial"/>
              <a:cs typeface="Arial"/>
            </a:endParaRPr>
          </a:p>
        </p:txBody>
      </p:sp>
      <p:grpSp>
        <p:nvGrpSpPr>
          <p:cNvPr id="10" name="object 10"/>
          <p:cNvGrpSpPr/>
          <p:nvPr/>
        </p:nvGrpSpPr>
        <p:grpSpPr>
          <a:xfrm>
            <a:off x="3043236" y="2316206"/>
            <a:ext cx="2438400" cy="431800"/>
            <a:chOff x="3043236" y="2316206"/>
            <a:chExt cx="2438400" cy="431800"/>
          </a:xfrm>
        </p:grpSpPr>
        <p:sp>
          <p:nvSpPr>
            <p:cNvPr id="11" name="object 11"/>
            <p:cNvSpPr/>
            <p:nvPr/>
          </p:nvSpPr>
          <p:spPr>
            <a:xfrm>
              <a:off x="3047998" y="232096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7"/>
                  </a:lnTo>
                  <a:lnTo>
                    <a:pt x="5530" y="379249"/>
                  </a:lnTo>
                  <a:lnTo>
                    <a:pt x="20611" y="401618"/>
                  </a:lnTo>
                  <a:lnTo>
                    <a:pt x="42980" y="416700"/>
                  </a:lnTo>
                  <a:lnTo>
                    <a:pt x="70373" y="422230"/>
                  </a:lnTo>
                  <a:lnTo>
                    <a:pt x="2358428" y="422230"/>
                  </a:lnTo>
                  <a:lnTo>
                    <a:pt x="2385820" y="416700"/>
                  </a:lnTo>
                  <a:lnTo>
                    <a:pt x="2408188" y="401618"/>
                  </a:lnTo>
                  <a:lnTo>
                    <a:pt x="2423269" y="379249"/>
                  </a:lnTo>
                  <a:lnTo>
                    <a:pt x="2428800" y="351857"/>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12" name="object 12"/>
            <p:cNvSpPr/>
            <p:nvPr/>
          </p:nvSpPr>
          <p:spPr>
            <a:xfrm>
              <a:off x="3047998" y="232096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13" name="object 13"/>
          <p:cNvSpPr txBox="1"/>
          <p:nvPr/>
        </p:nvSpPr>
        <p:spPr>
          <a:xfrm>
            <a:off x="3722649" y="2412491"/>
            <a:ext cx="108013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Prepare</a:t>
            </a:r>
            <a:r>
              <a:rPr sz="1400" spc="-3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14" name="object 14"/>
          <p:cNvGrpSpPr/>
          <p:nvPr/>
        </p:nvGrpSpPr>
        <p:grpSpPr>
          <a:xfrm>
            <a:off x="3043236" y="3116306"/>
            <a:ext cx="2438400" cy="431800"/>
            <a:chOff x="3043236" y="3116306"/>
            <a:chExt cx="2438400" cy="431800"/>
          </a:xfrm>
        </p:grpSpPr>
        <p:sp>
          <p:nvSpPr>
            <p:cNvPr id="15" name="object 15"/>
            <p:cNvSpPr/>
            <p:nvPr/>
          </p:nvSpPr>
          <p:spPr>
            <a:xfrm>
              <a:off x="3047998" y="312106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7"/>
                  </a:lnTo>
                  <a:lnTo>
                    <a:pt x="5530" y="379249"/>
                  </a:lnTo>
                  <a:lnTo>
                    <a:pt x="20611" y="401618"/>
                  </a:lnTo>
                  <a:lnTo>
                    <a:pt x="42980" y="416700"/>
                  </a:lnTo>
                  <a:lnTo>
                    <a:pt x="70373" y="422230"/>
                  </a:lnTo>
                  <a:lnTo>
                    <a:pt x="2358428" y="422230"/>
                  </a:lnTo>
                  <a:lnTo>
                    <a:pt x="2385820" y="416700"/>
                  </a:lnTo>
                  <a:lnTo>
                    <a:pt x="2408188" y="401618"/>
                  </a:lnTo>
                  <a:lnTo>
                    <a:pt x="2423269" y="379249"/>
                  </a:lnTo>
                  <a:lnTo>
                    <a:pt x="2428800" y="351857"/>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16" name="object 16"/>
            <p:cNvSpPr/>
            <p:nvPr/>
          </p:nvSpPr>
          <p:spPr>
            <a:xfrm>
              <a:off x="3047998" y="312106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17" name="object 17"/>
          <p:cNvSpPr txBox="1"/>
          <p:nvPr/>
        </p:nvSpPr>
        <p:spPr>
          <a:xfrm>
            <a:off x="3431341" y="3107435"/>
            <a:ext cx="1663064" cy="440055"/>
          </a:xfrm>
          <a:prstGeom prst="rect">
            <a:avLst/>
          </a:prstGeom>
        </p:spPr>
        <p:txBody>
          <a:bodyPr vert="horz" wrap="square" lIns="0" tIns="29845" rIns="0" bIns="0" rtlCol="0">
            <a:spAutoFit/>
          </a:bodyPr>
          <a:lstStyle/>
          <a:p>
            <a:pPr marL="411480" marR="5080" indent="-399415">
              <a:lnSpc>
                <a:spcPts val="1580"/>
              </a:lnSpc>
              <a:spcBef>
                <a:spcPts val="235"/>
              </a:spcBef>
            </a:pPr>
            <a:r>
              <a:rPr sz="1400" dirty="0">
                <a:solidFill>
                  <a:srgbClr val="3C1053"/>
                </a:solidFill>
                <a:latin typeface="Arial"/>
                <a:cs typeface="Arial"/>
              </a:rPr>
              <a:t>Building</a:t>
            </a:r>
            <a:r>
              <a:rPr sz="1400" spc="-35" dirty="0">
                <a:solidFill>
                  <a:srgbClr val="3C1053"/>
                </a:solidFill>
                <a:latin typeface="Arial"/>
                <a:cs typeface="Arial"/>
              </a:rPr>
              <a:t> </a:t>
            </a:r>
            <a:r>
              <a:rPr sz="1400" dirty="0">
                <a:solidFill>
                  <a:srgbClr val="3C1053"/>
                </a:solidFill>
                <a:latin typeface="Arial"/>
                <a:cs typeface="Arial"/>
              </a:rPr>
              <a:t>Model</a:t>
            </a:r>
            <a:r>
              <a:rPr sz="1400" spc="-30" dirty="0">
                <a:solidFill>
                  <a:srgbClr val="3C1053"/>
                </a:solidFill>
                <a:latin typeface="Arial"/>
                <a:cs typeface="Arial"/>
              </a:rPr>
              <a:t> </a:t>
            </a:r>
            <a:r>
              <a:rPr sz="1400" spc="-20" dirty="0">
                <a:solidFill>
                  <a:srgbClr val="3C1053"/>
                </a:solidFill>
                <a:latin typeface="Arial"/>
                <a:cs typeface="Arial"/>
              </a:rPr>
              <a:t>using </a:t>
            </a:r>
            <a:r>
              <a:rPr sz="1400" spc="-10" dirty="0">
                <a:solidFill>
                  <a:srgbClr val="3C1053"/>
                </a:solidFill>
                <a:latin typeface="Arial"/>
                <a:cs typeface="Arial"/>
              </a:rPr>
              <a:t>Algorithms</a:t>
            </a:r>
            <a:endParaRPr sz="1400">
              <a:latin typeface="Arial"/>
              <a:cs typeface="Arial"/>
            </a:endParaRPr>
          </a:p>
        </p:txBody>
      </p:sp>
      <p:grpSp>
        <p:nvGrpSpPr>
          <p:cNvPr id="18" name="object 18"/>
          <p:cNvGrpSpPr/>
          <p:nvPr/>
        </p:nvGrpSpPr>
        <p:grpSpPr>
          <a:xfrm>
            <a:off x="3043236" y="3859257"/>
            <a:ext cx="2438400" cy="431800"/>
            <a:chOff x="3043236" y="3859257"/>
            <a:chExt cx="2438400" cy="431800"/>
          </a:xfrm>
        </p:grpSpPr>
        <p:sp>
          <p:nvSpPr>
            <p:cNvPr id="19" name="object 19"/>
            <p:cNvSpPr/>
            <p:nvPr/>
          </p:nvSpPr>
          <p:spPr>
            <a:xfrm>
              <a:off x="3047998" y="38640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20" name="object 20"/>
            <p:cNvSpPr/>
            <p:nvPr/>
          </p:nvSpPr>
          <p:spPr>
            <a:xfrm>
              <a:off x="3047998" y="38640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1" name="object 21"/>
          <p:cNvSpPr txBox="1"/>
          <p:nvPr/>
        </p:nvSpPr>
        <p:spPr>
          <a:xfrm>
            <a:off x="3324185" y="3818635"/>
            <a:ext cx="1877060" cy="506095"/>
          </a:xfrm>
          <a:prstGeom prst="rect">
            <a:avLst/>
          </a:prstGeom>
        </p:spPr>
        <p:txBody>
          <a:bodyPr vert="horz" wrap="square" lIns="0" tIns="21590" rIns="0" bIns="0" rtlCol="0">
            <a:spAutoFit/>
          </a:bodyPr>
          <a:lstStyle/>
          <a:p>
            <a:pPr marL="12700" marR="5080" indent="133985">
              <a:lnSpc>
                <a:spcPct val="96800"/>
              </a:lnSpc>
              <a:spcBef>
                <a:spcPts val="170"/>
              </a:spcBef>
            </a:pPr>
            <a:r>
              <a:rPr sz="1400" dirty="0">
                <a:solidFill>
                  <a:srgbClr val="3C1053"/>
                </a:solidFill>
                <a:latin typeface="Arial"/>
                <a:cs typeface="Arial"/>
              </a:rPr>
              <a:t>Appl</a:t>
            </a:r>
            <a:r>
              <a:rPr sz="1800" dirty="0">
                <a:solidFill>
                  <a:srgbClr val="3C1053"/>
                </a:solidFill>
                <a:latin typeface="Arial"/>
                <a:cs typeface="Arial"/>
              </a:rPr>
              <a:t>y</a:t>
            </a:r>
            <a:r>
              <a:rPr sz="1400" dirty="0">
                <a:solidFill>
                  <a:srgbClr val="3C1053"/>
                </a:solidFill>
                <a:latin typeface="Arial"/>
                <a:cs typeface="Arial"/>
              </a:rPr>
              <a:t>ing</a:t>
            </a:r>
            <a:r>
              <a:rPr sz="1400" spc="-35" dirty="0">
                <a:solidFill>
                  <a:srgbClr val="3C1053"/>
                </a:solidFill>
                <a:latin typeface="Arial"/>
                <a:cs typeface="Arial"/>
              </a:rPr>
              <a:t> </a:t>
            </a:r>
            <a:r>
              <a:rPr sz="1400" dirty="0">
                <a:solidFill>
                  <a:srgbClr val="3C1053"/>
                </a:solidFill>
                <a:latin typeface="Arial"/>
                <a:cs typeface="Arial"/>
              </a:rPr>
              <a:t>Model</a:t>
            </a:r>
            <a:r>
              <a:rPr sz="1400" spc="-30" dirty="0">
                <a:solidFill>
                  <a:srgbClr val="3C1053"/>
                </a:solidFill>
                <a:latin typeface="Arial"/>
                <a:cs typeface="Arial"/>
              </a:rPr>
              <a:t> </a:t>
            </a:r>
            <a:r>
              <a:rPr sz="1400" spc="-25" dirty="0">
                <a:solidFill>
                  <a:srgbClr val="3C1053"/>
                </a:solidFill>
                <a:latin typeface="Arial"/>
                <a:cs typeface="Arial"/>
              </a:rPr>
              <a:t>and </a:t>
            </a:r>
            <a:r>
              <a:rPr sz="1400" dirty="0">
                <a:solidFill>
                  <a:srgbClr val="3C1053"/>
                </a:solidFill>
                <a:latin typeface="Arial"/>
                <a:cs typeface="Arial"/>
              </a:rPr>
              <a:t>performance</a:t>
            </a:r>
            <a:r>
              <a:rPr sz="1400" spc="-55" dirty="0">
                <a:solidFill>
                  <a:srgbClr val="3C1053"/>
                </a:solidFill>
                <a:latin typeface="Arial"/>
                <a:cs typeface="Arial"/>
              </a:rPr>
              <a:t> </a:t>
            </a:r>
            <a:r>
              <a:rPr sz="1400" spc="-10" dirty="0">
                <a:solidFill>
                  <a:srgbClr val="3C1053"/>
                </a:solidFill>
                <a:latin typeface="Arial"/>
                <a:cs typeface="Arial"/>
              </a:rPr>
              <a:t>evaluation</a:t>
            </a:r>
            <a:endParaRPr sz="1400">
              <a:latin typeface="Arial"/>
              <a:cs typeface="Arial"/>
            </a:endParaRPr>
          </a:p>
        </p:txBody>
      </p:sp>
      <p:grpSp>
        <p:nvGrpSpPr>
          <p:cNvPr id="22" name="object 22"/>
          <p:cNvGrpSpPr/>
          <p:nvPr/>
        </p:nvGrpSpPr>
        <p:grpSpPr>
          <a:xfrm>
            <a:off x="3043236" y="4659357"/>
            <a:ext cx="2438400" cy="431800"/>
            <a:chOff x="3043236" y="4659357"/>
            <a:chExt cx="2438400" cy="431800"/>
          </a:xfrm>
        </p:grpSpPr>
        <p:sp>
          <p:nvSpPr>
            <p:cNvPr id="23" name="object 23"/>
            <p:cNvSpPr/>
            <p:nvPr/>
          </p:nvSpPr>
          <p:spPr>
            <a:xfrm>
              <a:off x="3047998" y="46641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24" name="object 24"/>
            <p:cNvSpPr/>
            <p:nvPr/>
          </p:nvSpPr>
          <p:spPr>
            <a:xfrm>
              <a:off x="3047998" y="46641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5" name="object 25"/>
          <p:cNvSpPr txBox="1"/>
          <p:nvPr/>
        </p:nvSpPr>
        <p:spPr>
          <a:xfrm>
            <a:off x="3776624" y="4756404"/>
            <a:ext cx="97218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C1053"/>
                </a:solidFill>
                <a:latin typeface="Arial"/>
                <a:cs typeface="Arial"/>
              </a:rPr>
              <a:t>Deployment</a:t>
            </a:r>
            <a:endParaRPr sz="1400">
              <a:latin typeface="Arial"/>
              <a:cs typeface="Arial"/>
            </a:endParaRPr>
          </a:p>
        </p:txBody>
      </p:sp>
      <p:grpSp>
        <p:nvGrpSpPr>
          <p:cNvPr id="26" name="object 26"/>
          <p:cNvGrpSpPr/>
          <p:nvPr/>
        </p:nvGrpSpPr>
        <p:grpSpPr>
          <a:xfrm>
            <a:off x="681037" y="3859257"/>
            <a:ext cx="1685925" cy="431800"/>
            <a:chOff x="681037" y="3859257"/>
            <a:chExt cx="1685925" cy="431800"/>
          </a:xfrm>
        </p:grpSpPr>
        <p:sp>
          <p:nvSpPr>
            <p:cNvPr id="27" name="object 27"/>
            <p:cNvSpPr/>
            <p:nvPr/>
          </p:nvSpPr>
          <p:spPr>
            <a:xfrm>
              <a:off x="685800" y="3864019"/>
              <a:ext cx="1676400" cy="422275"/>
            </a:xfrm>
            <a:custGeom>
              <a:avLst/>
              <a:gdLst/>
              <a:ahLst/>
              <a:cxnLst/>
              <a:rect l="l" t="t" r="r" b="b"/>
              <a:pathLst>
                <a:path w="1676400" h="422275">
                  <a:moveTo>
                    <a:pt x="1606028" y="0"/>
                  </a:moveTo>
                  <a:lnTo>
                    <a:pt x="70372" y="0"/>
                  </a:lnTo>
                  <a:lnTo>
                    <a:pt x="42980" y="5530"/>
                  </a:lnTo>
                  <a:lnTo>
                    <a:pt x="20611" y="20611"/>
                  </a:lnTo>
                  <a:lnTo>
                    <a:pt x="5530" y="42980"/>
                  </a:lnTo>
                  <a:lnTo>
                    <a:pt x="0" y="70373"/>
                  </a:lnTo>
                  <a:lnTo>
                    <a:pt x="0" y="351858"/>
                  </a:lnTo>
                  <a:lnTo>
                    <a:pt x="5530" y="379250"/>
                  </a:lnTo>
                  <a:lnTo>
                    <a:pt x="20611" y="401618"/>
                  </a:lnTo>
                  <a:lnTo>
                    <a:pt x="42980" y="416700"/>
                  </a:lnTo>
                  <a:lnTo>
                    <a:pt x="70372" y="422230"/>
                  </a:lnTo>
                  <a:lnTo>
                    <a:pt x="1606028" y="422230"/>
                  </a:lnTo>
                  <a:lnTo>
                    <a:pt x="1633419" y="416700"/>
                  </a:lnTo>
                  <a:lnTo>
                    <a:pt x="1655788" y="401618"/>
                  </a:lnTo>
                  <a:lnTo>
                    <a:pt x="1670869" y="379250"/>
                  </a:lnTo>
                  <a:lnTo>
                    <a:pt x="1676400" y="351858"/>
                  </a:lnTo>
                  <a:lnTo>
                    <a:pt x="1676400" y="70373"/>
                  </a:lnTo>
                  <a:lnTo>
                    <a:pt x="1670869" y="42980"/>
                  </a:lnTo>
                  <a:lnTo>
                    <a:pt x="1655788" y="20611"/>
                  </a:lnTo>
                  <a:lnTo>
                    <a:pt x="1633419" y="5530"/>
                  </a:lnTo>
                  <a:lnTo>
                    <a:pt x="1606028" y="0"/>
                  </a:lnTo>
                  <a:close/>
                </a:path>
              </a:pathLst>
            </a:custGeom>
            <a:solidFill>
              <a:srgbClr val="EFDDF8">
                <a:alpha val="69799"/>
              </a:srgbClr>
            </a:solidFill>
          </p:spPr>
          <p:txBody>
            <a:bodyPr wrap="square" lIns="0" tIns="0" rIns="0" bIns="0" rtlCol="0"/>
            <a:lstStyle/>
            <a:p>
              <a:endParaRPr/>
            </a:p>
          </p:txBody>
        </p:sp>
        <p:sp>
          <p:nvSpPr>
            <p:cNvPr id="28" name="object 28"/>
            <p:cNvSpPr/>
            <p:nvPr/>
          </p:nvSpPr>
          <p:spPr>
            <a:xfrm>
              <a:off x="685800" y="3864019"/>
              <a:ext cx="1676400" cy="422275"/>
            </a:xfrm>
            <a:custGeom>
              <a:avLst/>
              <a:gdLst/>
              <a:ahLst/>
              <a:cxnLst/>
              <a:rect l="l" t="t" r="r" b="b"/>
              <a:pathLst>
                <a:path w="1676400" h="422275">
                  <a:moveTo>
                    <a:pt x="0" y="70372"/>
                  </a:moveTo>
                  <a:lnTo>
                    <a:pt x="5530" y="42980"/>
                  </a:lnTo>
                  <a:lnTo>
                    <a:pt x="20611" y="20611"/>
                  </a:lnTo>
                  <a:lnTo>
                    <a:pt x="42980" y="5530"/>
                  </a:lnTo>
                  <a:lnTo>
                    <a:pt x="70372" y="0"/>
                  </a:lnTo>
                  <a:lnTo>
                    <a:pt x="1606028" y="0"/>
                  </a:lnTo>
                  <a:lnTo>
                    <a:pt x="1633419" y="5530"/>
                  </a:lnTo>
                  <a:lnTo>
                    <a:pt x="1655788" y="20611"/>
                  </a:lnTo>
                  <a:lnTo>
                    <a:pt x="1670869" y="42980"/>
                  </a:lnTo>
                  <a:lnTo>
                    <a:pt x="1676400" y="70372"/>
                  </a:lnTo>
                  <a:lnTo>
                    <a:pt x="1676400" y="351857"/>
                  </a:lnTo>
                  <a:lnTo>
                    <a:pt x="1670869" y="379249"/>
                  </a:lnTo>
                  <a:lnTo>
                    <a:pt x="1655788" y="401618"/>
                  </a:lnTo>
                  <a:lnTo>
                    <a:pt x="1633419" y="416699"/>
                  </a:lnTo>
                  <a:lnTo>
                    <a:pt x="16060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9" name="object 29"/>
          <p:cNvSpPr txBox="1"/>
          <p:nvPr/>
        </p:nvSpPr>
        <p:spPr>
          <a:xfrm>
            <a:off x="1136967" y="3954779"/>
            <a:ext cx="774700" cy="238760"/>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3C1053"/>
                </a:solidFill>
                <a:latin typeface="Arial"/>
                <a:cs typeface="Arial"/>
              </a:rPr>
              <a:t>Test</a:t>
            </a:r>
            <a:r>
              <a:rPr sz="1400" spc="-4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30" name="object 30"/>
          <p:cNvGrpSpPr/>
          <p:nvPr/>
        </p:nvGrpSpPr>
        <p:grpSpPr>
          <a:xfrm>
            <a:off x="2362200" y="1881885"/>
            <a:ext cx="3399790" cy="3895090"/>
            <a:chOff x="2362200" y="1881885"/>
            <a:chExt cx="3399790" cy="3895090"/>
          </a:xfrm>
        </p:grpSpPr>
        <p:sp>
          <p:nvSpPr>
            <p:cNvPr id="31" name="object 31"/>
            <p:cNvSpPr/>
            <p:nvPr/>
          </p:nvSpPr>
          <p:spPr>
            <a:xfrm>
              <a:off x="2362200" y="1881885"/>
              <a:ext cx="3399790" cy="2782570"/>
            </a:xfrm>
            <a:custGeom>
              <a:avLst/>
              <a:gdLst/>
              <a:ahLst/>
              <a:cxnLst/>
              <a:rect l="l" t="t" r="r" b="b"/>
              <a:pathLst>
                <a:path w="3399790" h="2782570">
                  <a:moveTo>
                    <a:pt x="685787" y="2193252"/>
                  </a:moveTo>
                  <a:lnTo>
                    <a:pt x="666737" y="2183727"/>
                  </a:lnTo>
                  <a:lnTo>
                    <a:pt x="609587" y="2155152"/>
                  </a:lnTo>
                  <a:lnTo>
                    <a:pt x="628637" y="2183727"/>
                  </a:lnTo>
                  <a:lnTo>
                    <a:pt x="0" y="2183727"/>
                  </a:lnTo>
                  <a:lnTo>
                    <a:pt x="0" y="2202777"/>
                  </a:lnTo>
                  <a:lnTo>
                    <a:pt x="628637" y="2202777"/>
                  </a:lnTo>
                  <a:lnTo>
                    <a:pt x="609587" y="2231352"/>
                  </a:lnTo>
                  <a:lnTo>
                    <a:pt x="666737" y="2202777"/>
                  </a:lnTo>
                  <a:lnTo>
                    <a:pt x="685787" y="2193252"/>
                  </a:lnTo>
                  <a:close/>
                </a:path>
                <a:path w="3399790" h="2782570">
                  <a:moveTo>
                    <a:pt x="687743" y="565035"/>
                  </a:moveTo>
                  <a:lnTo>
                    <a:pt x="670026" y="594448"/>
                  </a:lnTo>
                  <a:lnTo>
                    <a:pt x="389610" y="0"/>
                  </a:lnTo>
                  <a:lnTo>
                    <a:pt x="372376" y="8128"/>
                  </a:lnTo>
                  <a:lnTo>
                    <a:pt x="652792" y="602576"/>
                  </a:lnTo>
                  <a:lnTo>
                    <a:pt x="618820" y="597547"/>
                  </a:lnTo>
                  <a:lnTo>
                    <a:pt x="685787" y="650201"/>
                  </a:lnTo>
                  <a:lnTo>
                    <a:pt x="686752" y="608330"/>
                  </a:lnTo>
                  <a:lnTo>
                    <a:pt x="687743" y="565035"/>
                  </a:lnTo>
                  <a:close/>
                </a:path>
                <a:path w="3399790" h="2782570">
                  <a:moveTo>
                    <a:pt x="1938299" y="2706039"/>
                  </a:moveTo>
                  <a:lnTo>
                    <a:pt x="1909724" y="2725089"/>
                  </a:lnTo>
                  <a:lnTo>
                    <a:pt x="1909724" y="2404364"/>
                  </a:lnTo>
                  <a:lnTo>
                    <a:pt x="1890674" y="2404364"/>
                  </a:lnTo>
                  <a:lnTo>
                    <a:pt x="1890674" y="2725089"/>
                  </a:lnTo>
                  <a:lnTo>
                    <a:pt x="1862099" y="2706039"/>
                  </a:lnTo>
                  <a:lnTo>
                    <a:pt x="1900199" y="2782239"/>
                  </a:lnTo>
                  <a:lnTo>
                    <a:pt x="1925599" y="2731439"/>
                  </a:lnTo>
                  <a:lnTo>
                    <a:pt x="1938299" y="2706039"/>
                  </a:lnTo>
                  <a:close/>
                </a:path>
                <a:path w="3399790" h="2782570">
                  <a:moveTo>
                    <a:pt x="1938299" y="1905939"/>
                  </a:moveTo>
                  <a:lnTo>
                    <a:pt x="1909724" y="1924989"/>
                  </a:lnTo>
                  <a:lnTo>
                    <a:pt x="1909724" y="1661414"/>
                  </a:lnTo>
                  <a:lnTo>
                    <a:pt x="1890674" y="1661414"/>
                  </a:lnTo>
                  <a:lnTo>
                    <a:pt x="1890674" y="1924989"/>
                  </a:lnTo>
                  <a:lnTo>
                    <a:pt x="1862099" y="1905939"/>
                  </a:lnTo>
                  <a:lnTo>
                    <a:pt x="1900199" y="1982139"/>
                  </a:lnTo>
                  <a:lnTo>
                    <a:pt x="1925599" y="1931339"/>
                  </a:lnTo>
                  <a:lnTo>
                    <a:pt x="1938299" y="1905939"/>
                  </a:lnTo>
                  <a:close/>
                </a:path>
                <a:path w="3399790" h="2782570">
                  <a:moveTo>
                    <a:pt x="1938299" y="1162989"/>
                  </a:moveTo>
                  <a:lnTo>
                    <a:pt x="1909724" y="1182039"/>
                  </a:lnTo>
                  <a:lnTo>
                    <a:pt x="1909724" y="861314"/>
                  </a:lnTo>
                  <a:lnTo>
                    <a:pt x="1890674" y="861314"/>
                  </a:lnTo>
                  <a:lnTo>
                    <a:pt x="1890674" y="1182039"/>
                  </a:lnTo>
                  <a:lnTo>
                    <a:pt x="1862099" y="1162989"/>
                  </a:lnTo>
                  <a:lnTo>
                    <a:pt x="1900199" y="1239189"/>
                  </a:lnTo>
                  <a:lnTo>
                    <a:pt x="1925599" y="1188389"/>
                  </a:lnTo>
                  <a:lnTo>
                    <a:pt x="1938299" y="1162989"/>
                  </a:lnTo>
                  <a:close/>
                </a:path>
                <a:path w="3399790" h="2782570">
                  <a:moveTo>
                    <a:pt x="3399650" y="7810"/>
                  </a:moveTo>
                  <a:lnTo>
                    <a:pt x="3382137" y="330"/>
                  </a:lnTo>
                  <a:lnTo>
                    <a:pt x="3128302" y="593915"/>
                  </a:lnTo>
                  <a:lnTo>
                    <a:pt x="3109518" y="565162"/>
                  </a:lnTo>
                  <a:lnTo>
                    <a:pt x="3114598" y="650201"/>
                  </a:lnTo>
                  <a:lnTo>
                    <a:pt x="3165284" y="607237"/>
                  </a:lnTo>
                  <a:lnTo>
                    <a:pt x="3179584" y="595122"/>
                  </a:lnTo>
                  <a:lnTo>
                    <a:pt x="3145815" y="601408"/>
                  </a:lnTo>
                  <a:lnTo>
                    <a:pt x="3399650" y="7810"/>
                  </a:lnTo>
                  <a:close/>
                </a:path>
              </a:pathLst>
            </a:custGeom>
            <a:solidFill>
              <a:srgbClr val="7F7F7F"/>
            </a:solidFill>
          </p:spPr>
          <p:txBody>
            <a:bodyPr wrap="square" lIns="0" tIns="0" rIns="0" bIns="0" rtlCol="0"/>
            <a:lstStyle/>
            <a:p>
              <a:endParaRPr/>
            </a:p>
          </p:txBody>
        </p:sp>
        <p:sp>
          <p:nvSpPr>
            <p:cNvPr id="32" name="object 32"/>
            <p:cNvSpPr/>
            <p:nvPr/>
          </p:nvSpPr>
          <p:spPr>
            <a:xfrm>
              <a:off x="3047998" y="53499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33" name="object 33"/>
            <p:cNvSpPr/>
            <p:nvPr/>
          </p:nvSpPr>
          <p:spPr>
            <a:xfrm>
              <a:off x="3047998" y="53499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34" name="object 34"/>
          <p:cNvSpPr txBox="1"/>
          <p:nvPr/>
        </p:nvSpPr>
        <p:spPr>
          <a:xfrm>
            <a:off x="3327487" y="5442203"/>
            <a:ext cx="187007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Knowledge</a:t>
            </a:r>
            <a:r>
              <a:rPr sz="1400" spc="-55" dirty="0">
                <a:solidFill>
                  <a:srgbClr val="3C1053"/>
                </a:solidFill>
                <a:latin typeface="Arial"/>
                <a:cs typeface="Arial"/>
              </a:rPr>
              <a:t> </a:t>
            </a:r>
            <a:r>
              <a:rPr sz="1400" dirty="0">
                <a:solidFill>
                  <a:srgbClr val="3C1053"/>
                </a:solidFill>
                <a:latin typeface="Arial"/>
                <a:cs typeface="Arial"/>
              </a:rPr>
              <a:t>and</a:t>
            </a:r>
            <a:r>
              <a:rPr sz="1400" spc="-95" dirty="0">
                <a:solidFill>
                  <a:srgbClr val="3C1053"/>
                </a:solidFill>
                <a:latin typeface="Arial"/>
                <a:cs typeface="Arial"/>
              </a:rPr>
              <a:t> </a:t>
            </a:r>
            <a:r>
              <a:rPr sz="1400" spc="-10" dirty="0">
                <a:solidFill>
                  <a:srgbClr val="3C1053"/>
                </a:solidFill>
                <a:latin typeface="Arial"/>
                <a:cs typeface="Arial"/>
              </a:rPr>
              <a:t>Actions</a:t>
            </a:r>
            <a:endParaRPr sz="1400">
              <a:latin typeface="Arial"/>
              <a:cs typeface="Arial"/>
            </a:endParaRPr>
          </a:p>
        </p:txBody>
      </p:sp>
      <p:grpSp>
        <p:nvGrpSpPr>
          <p:cNvPr id="35" name="object 35"/>
          <p:cNvGrpSpPr/>
          <p:nvPr/>
        </p:nvGrpSpPr>
        <p:grpSpPr>
          <a:xfrm>
            <a:off x="681037" y="3116306"/>
            <a:ext cx="3619500" cy="2233930"/>
            <a:chOff x="681037" y="3116306"/>
            <a:chExt cx="3619500" cy="2233930"/>
          </a:xfrm>
        </p:grpSpPr>
        <p:sp>
          <p:nvSpPr>
            <p:cNvPr id="36" name="object 36"/>
            <p:cNvSpPr/>
            <p:nvPr/>
          </p:nvSpPr>
          <p:spPr>
            <a:xfrm>
              <a:off x="4224299" y="5086350"/>
              <a:ext cx="76200" cy="264160"/>
            </a:xfrm>
            <a:custGeom>
              <a:avLst/>
              <a:gdLst/>
              <a:ahLst/>
              <a:cxnLst/>
              <a:rect l="l" t="t" r="r" b="b"/>
              <a:pathLst>
                <a:path w="76200" h="264160">
                  <a:moveTo>
                    <a:pt x="0" y="187369"/>
                  </a:moveTo>
                  <a:lnTo>
                    <a:pt x="38101" y="263569"/>
                  </a:lnTo>
                  <a:lnTo>
                    <a:pt x="63500" y="212769"/>
                  </a:lnTo>
                  <a:lnTo>
                    <a:pt x="28575" y="212769"/>
                  </a:lnTo>
                  <a:lnTo>
                    <a:pt x="28575" y="206419"/>
                  </a:lnTo>
                  <a:lnTo>
                    <a:pt x="0" y="187369"/>
                  </a:lnTo>
                  <a:close/>
                </a:path>
                <a:path w="76200" h="264160">
                  <a:moveTo>
                    <a:pt x="28575" y="206419"/>
                  </a:moveTo>
                  <a:lnTo>
                    <a:pt x="28575" y="212769"/>
                  </a:lnTo>
                  <a:lnTo>
                    <a:pt x="38100" y="212769"/>
                  </a:lnTo>
                  <a:lnTo>
                    <a:pt x="28575" y="206419"/>
                  </a:lnTo>
                  <a:close/>
                </a:path>
                <a:path w="76200" h="264160">
                  <a:moveTo>
                    <a:pt x="47625" y="0"/>
                  </a:moveTo>
                  <a:lnTo>
                    <a:pt x="28575" y="0"/>
                  </a:lnTo>
                  <a:lnTo>
                    <a:pt x="28575" y="206419"/>
                  </a:lnTo>
                  <a:lnTo>
                    <a:pt x="38100" y="212769"/>
                  </a:lnTo>
                  <a:lnTo>
                    <a:pt x="47625" y="206419"/>
                  </a:lnTo>
                  <a:lnTo>
                    <a:pt x="47625" y="0"/>
                  </a:lnTo>
                  <a:close/>
                </a:path>
                <a:path w="76200" h="264160">
                  <a:moveTo>
                    <a:pt x="47625" y="206419"/>
                  </a:moveTo>
                  <a:lnTo>
                    <a:pt x="38100" y="212769"/>
                  </a:lnTo>
                  <a:lnTo>
                    <a:pt x="47625" y="212769"/>
                  </a:lnTo>
                  <a:lnTo>
                    <a:pt x="47625" y="206419"/>
                  </a:lnTo>
                  <a:close/>
                </a:path>
                <a:path w="76200" h="264160">
                  <a:moveTo>
                    <a:pt x="76200" y="187369"/>
                  </a:moveTo>
                  <a:lnTo>
                    <a:pt x="47625" y="206419"/>
                  </a:lnTo>
                  <a:lnTo>
                    <a:pt x="47625" y="212769"/>
                  </a:lnTo>
                  <a:lnTo>
                    <a:pt x="63500" y="212769"/>
                  </a:lnTo>
                  <a:lnTo>
                    <a:pt x="76200" y="187369"/>
                  </a:lnTo>
                  <a:close/>
                </a:path>
              </a:pathLst>
            </a:custGeom>
            <a:solidFill>
              <a:srgbClr val="7F7F7F"/>
            </a:solidFill>
          </p:spPr>
          <p:txBody>
            <a:bodyPr wrap="square" lIns="0" tIns="0" rIns="0" bIns="0" rtlCol="0"/>
            <a:lstStyle/>
            <a:p>
              <a:endParaRPr/>
            </a:p>
          </p:txBody>
        </p:sp>
        <p:sp>
          <p:nvSpPr>
            <p:cNvPr id="37" name="object 37"/>
            <p:cNvSpPr/>
            <p:nvPr/>
          </p:nvSpPr>
          <p:spPr>
            <a:xfrm>
              <a:off x="685800" y="3121069"/>
              <a:ext cx="1676400" cy="422275"/>
            </a:xfrm>
            <a:custGeom>
              <a:avLst/>
              <a:gdLst/>
              <a:ahLst/>
              <a:cxnLst/>
              <a:rect l="l" t="t" r="r" b="b"/>
              <a:pathLst>
                <a:path w="1676400" h="422275">
                  <a:moveTo>
                    <a:pt x="1606028" y="0"/>
                  </a:moveTo>
                  <a:lnTo>
                    <a:pt x="70372" y="0"/>
                  </a:lnTo>
                  <a:lnTo>
                    <a:pt x="42980" y="5530"/>
                  </a:lnTo>
                  <a:lnTo>
                    <a:pt x="20611" y="20611"/>
                  </a:lnTo>
                  <a:lnTo>
                    <a:pt x="5530" y="42980"/>
                  </a:lnTo>
                  <a:lnTo>
                    <a:pt x="0" y="70373"/>
                  </a:lnTo>
                  <a:lnTo>
                    <a:pt x="0" y="351857"/>
                  </a:lnTo>
                  <a:lnTo>
                    <a:pt x="5530" y="379249"/>
                  </a:lnTo>
                  <a:lnTo>
                    <a:pt x="20611" y="401618"/>
                  </a:lnTo>
                  <a:lnTo>
                    <a:pt x="42980" y="416700"/>
                  </a:lnTo>
                  <a:lnTo>
                    <a:pt x="70372" y="422230"/>
                  </a:lnTo>
                  <a:lnTo>
                    <a:pt x="1606028" y="422230"/>
                  </a:lnTo>
                  <a:lnTo>
                    <a:pt x="1633419" y="416700"/>
                  </a:lnTo>
                  <a:lnTo>
                    <a:pt x="1655788" y="401618"/>
                  </a:lnTo>
                  <a:lnTo>
                    <a:pt x="1670869" y="379249"/>
                  </a:lnTo>
                  <a:lnTo>
                    <a:pt x="1676400" y="351857"/>
                  </a:lnTo>
                  <a:lnTo>
                    <a:pt x="1676400" y="70373"/>
                  </a:lnTo>
                  <a:lnTo>
                    <a:pt x="1670869" y="42980"/>
                  </a:lnTo>
                  <a:lnTo>
                    <a:pt x="1655788" y="20611"/>
                  </a:lnTo>
                  <a:lnTo>
                    <a:pt x="1633419" y="5530"/>
                  </a:lnTo>
                  <a:lnTo>
                    <a:pt x="1606028" y="0"/>
                  </a:lnTo>
                  <a:close/>
                </a:path>
              </a:pathLst>
            </a:custGeom>
            <a:solidFill>
              <a:srgbClr val="EFDDF8">
                <a:alpha val="69799"/>
              </a:srgbClr>
            </a:solidFill>
          </p:spPr>
          <p:txBody>
            <a:bodyPr wrap="square" lIns="0" tIns="0" rIns="0" bIns="0" rtlCol="0"/>
            <a:lstStyle/>
            <a:p>
              <a:endParaRPr/>
            </a:p>
          </p:txBody>
        </p:sp>
        <p:sp>
          <p:nvSpPr>
            <p:cNvPr id="38" name="object 38"/>
            <p:cNvSpPr/>
            <p:nvPr/>
          </p:nvSpPr>
          <p:spPr>
            <a:xfrm>
              <a:off x="685800" y="3121069"/>
              <a:ext cx="1676400" cy="422275"/>
            </a:xfrm>
            <a:custGeom>
              <a:avLst/>
              <a:gdLst/>
              <a:ahLst/>
              <a:cxnLst/>
              <a:rect l="l" t="t" r="r" b="b"/>
              <a:pathLst>
                <a:path w="1676400" h="422275">
                  <a:moveTo>
                    <a:pt x="0" y="70372"/>
                  </a:moveTo>
                  <a:lnTo>
                    <a:pt x="5530" y="42980"/>
                  </a:lnTo>
                  <a:lnTo>
                    <a:pt x="20611" y="20611"/>
                  </a:lnTo>
                  <a:lnTo>
                    <a:pt x="42980" y="5530"/>
                  </a:lnTo>
                  <a:lnTo>
                    <a:pt x="70372" y="0"/>
                  </a:lnTo>
                  <a:lnTo>
                    <a:pt x="1606028" y="0"/>
                  </a:lnTo>
                  <a:lnTo>
                    <a:pt x="1633419" y="5530"/>
                  </a:lnTo>
                  <a:lnTo>
                    <a:pt x="1655788" y="20611"/>
                  </a:lnTo>
                  <a:lnTo>
                    <a:pt x="1670869" y="42980"/>
                  </a:lnTo>
                  <a:lnTo>
                    <a:pt x="1676400" y="70372"/>
                  </a:lnTo>
                  <a:lnTo>
                    <a:pt x="1676400" y="351857"/>
                  </a:lnTo>
                  <a:lnTo>
                    <a:pt x="1670869" y="379249"/>
                  </a:lnTo>
                  <a:lnTo>
                    <a:pt x="1655788" y="401618"/>
                  </a:lnTo>
                  <a:lnTo>
                    <a:pt x="1633419" y="416699"/>
                  </a:lnTo>
                  <a:lnTo>
                    <a:pt x="16060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39" name="object 39"/>
          <p:cNvSpPr txBox="1"/>
          <p:nvPr/>
        </p:nvSpPr>
        <p:spPr>
          <a:xfrm>
            <a:off x="982789" y="3214115"/>
            <a:ext cx="1083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Training</a:t>
            </a:r>
            <a:r>
              <a:rPr sz="1400" spc="-9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sp>
        <p:nvSpPr>
          <p:cNvPr id="40" name="object 40"/>
          <p:cNvSpPr/>
          <p:nvPr/>
        </p:nvSpPr>
        <p:spPr>
          <a:xfrm>
            <a:off x="2362200" y="3294085"/>
            <a:ext cx="685800" cy="76200"/>
          </a:xfrm>
          <a:custGeom>
            <a:avLst/>
            <a:gdLst/>
            <a:ahLst/>
            <a:cxnLst/>
            <a:rect l="l" t="t" r="r" b="b"/>
            <a:pathLst>
              <a:path w="685800" h="76200">
                <a:moveTo>
                  <a:pt x="634998" y="38101"/>
                </a:moveTo>
                <a:lnTo>
                  <a:pt x="609598" y="76200"/>
                </a:lnTo>
                <a:lnTo>
                  <a:pt x="666750" y="47625"/>
                </a:lnTo>
                <a:lnTo>
                  <a:pt x="634998" y="47625"/>
                </a:lnTo>
                <a:lnTo>
                  <a:pt x="634998" y="38101"/>
                </a:lnTo>
                <a:close/>
              </a:path>
              <a:path w="685800" h="76200">
                <a:moveTo>
                  <a:pt x="628648" y="28575"/>
                </a:moveTo>
                <a:lnTo>
                  <a:pt x="0" y="28575"/>
                </a:lnTo>
                <a:lnTo>
                  <a:pt x="0" y="47625"/>
                </a:lnTo>
                <a:lnTo>
                  <a:pt x="628648" y="47625"/>
                </a:lnTo>
                <a:lnTo>
                  <a:pt x="634997" y="38101"/>
                </a:lnTo>
                <a:lnTo>
                  <a:pt x="628648" y="28575"/>
                </a:lnTo>
                <a:close/>
              </a:path>
              <a:path w="685800" h="76200">
                <a:moveTo>
                  <a:pt x="666746" y="28575"/>
                </a:moveTo>
                <a:lnTo>
                  <a:pt x="634998" y="28575"/>
                </a:lnTo>
                <a:lnTo>
                  <a:pt x="634998" y="47625"/>
                </a:lnTo>
                <a:lnTo>
                  <a:pt x="666750" y="47625"/>
                </a:lnTo>
                <a:lnTo>
                  <a:pt x="685798" y="38101"/>
                </a:lnTo>
                <a:lnTo>
                  <a:pt x="666746" y="28575"/>
                </a:lnTo>
                <a:close/>
              </a:path>
              <a:path w="685800" h="76200">
                <a:moveTo>
                  <a:pt x="609598" y="0"/>
                </a:moveTo>
                <a:lnTo>
                  <a:pt x="634999" y="38101"/>
                </a:lnTo>
                <a:lnTo>
                  <a:pt x="634998" y="28575"/>
                </a:lnTo>
                <a:lnTo>
                  <a:pt x="666746" y="28575"/>
                </a:lnTo>
                <a:lnTo>
                  <a:pt x="609598" y="0"/>
                </a:lnTo>
                <a:close/>
              </a:path>
            </a:pathLst>
          </a:custGeom>
          <a:solidFill>
            <a:srgbClr val="7F7F7F"/>
          </a:solidFill>
        </p:spPr>
        <p:txBody>
          <a:bodyPr wrap="square" lIns="0" tIns="0" rIns="0" bIns="0" rtlCol="0"/>
          <a:lstStyle/>
          <a:p>
            <a:endParaRPr/>
          </a:p>
        </p:txBody>
      </p:sp>
      <p:sp>
        <p:nvSpPr>
          <p:cNvPr id="41" name="object 41"/>
          <p:cNvSpPr txBox="1"/>
          <p:nvPr/>
        </p:nvSpPr>
        <p:spPr>
          <a:xfrm>
            <a:off x="7089124" y="1753615"/>
            <a:ext cx="174815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1.</a:t>
            </a:r>
            <a:r>
              <a:rPr sz="1500" b="1" spc="-25" dirty="0">
                <a:solidFill>
                  <a:srgbClr val="3C1053"/>
                </a:solidFill>
                <a:latin typeface="Arial"/>
                <a:cs typeface="Arial"/>
              </a:rPr>
              <a:t> </a:t>
            </a:r>
            <a:r>
              <a:rPr sz="1500" b="1" dirty="0">
                <a:solidFill>
                  <a:srgbClr val="3C1053"/>
                </a:solidFill>
                <a:latin typeface="Arial"/>
                <a:cs typeface="Arial"/>
              </a:rPr>
              <a:t>Prior</a:t>
            </a:r>
            <a:r>
              <a:rPr sz="1500" b="1" spc="-15" dirty="0">
                <a:solidFill>
                  <a:srgbClr val="3C1053"/>
                </a:solidFill>
                <a:latin typeface="Arial"/>
                <a:cs typeface="Arial"/>
              </a:rPr>
              <a:t> </a:t>
            </a:r>
            <a:r>
              <a:rPr sz="1500" b="1" spc="-10" dirty="0">
                <a:solidFill>
                  <a:srgbClr val="3C1053"/>
                </a:solidFill>
                <a:latin typeface="Arial"/>
                <a:cs typeface="Arial"/>
              </a:rPr>
              <a:t>Knowledge</a:t>
            </a:r>
            <a:endParaRPr sz="1500">
              <a:latin typeface="Arial"/>
              <a:cs typeface="Arial"/>
            </a:endParaRPr>
          </a:p>
        </p:txBody>
      </p:sp>
      <p:sp>
        <p:nvSpPr>
          <p:cNvPr id="47" name="object 4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42" name="object 42"/>
          <p:cNvSpPr txBox="1"/>
          <p:nvPr/>
        </p:nvSpPr>
        <p:spPr>
          <a:xfrm>
            <a:off x="7089124" y="2853944"/>
            <a:ext cx="1296670"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2.</a:t>
            </a:r>
            <a:r>
              <a:rPr sz="1500" b="1" spc="-10" dirty="0">
                <a:solidFill>
                  <a:srgbClr val="3C1053"/>
                </a:solidFill>
                <a:latin typeface="Arial"/>
                <a:cs typeface="Arial"/>
              </a:rPr>
              <a:t> Preparation</a:t>
            </a:r>
            <a:endParaRPr sz="1500">
              <a:latin typeface="Arial"/>
              <a:cs typeface="Arial"/>
            </a:endParaRPr>
          </a:p>
        </p:txBody>
      </p:sp>
      <p:sp>
        <p:nvSpPr>
          <p:cNvPr id="43" name="object 43"/>
          <p:cNvSpPr txBox="1"/>
          <p:nvPr/>
        </p:nvSpPr>
        <p:spPr>
          <a:xfrm>
            <a:off x="7089124" y="3768344"/>
            <a:ext cx="107124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3.</a:t>
            </a:r>
            <a:r>
              <a:rPr sz="1500" b="1" spc="-10" dirty="0">
                <a:solidFill>
                  <a:srgbClr val="3C1053"/>
                </a:solidFill>
                <a:latin typeface="Arial"/>
                <a:cs typeface="Arial"/>
              </a:rPr>
              <a:t> Modeling</a:t>
            </a:r>
            <a:endParaRPr sz="1500">
              <a:latin typeface="Arial"/>
              <a:cs typeface="Arial"/>
            </a:endParaRPr>
          </a:p>
        </p:txBody>
      </p:sp>
      <p:sp>
        <p:nvSpPr>
          <p:cNvPr id="44" name="object 44"/>
          <p:cNvSpPr txBox="1"/>
          <p:nvPr/>
        </p:nvSpPr>
        <p:spPr>
          <a:xfrm>
            <a:off x="7089124" y="4682744"/>
            <a:ext cx="126555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4.</a:t>
            </a:r>
            <a:r>
              <a:rPr sz="1500" b="1" spc="-65" dirty="0">
                <a:solidFill>
                  <a:srgbClr val="3C1053"/>
                </a:solidFill>
                <a:latin typeface="Arial"/>
                <a:cs typeface="Arial"/>
              </a:rPr>
              <a:t> </a:t>
            </a:r>
            <a:r>
              <a:rPr sz="1500" b="1" spc="-10" dirty="0">
                <a:solidFill>
                  <a:srgbClr val="3C1053"/>
                </a:solidFill>
                <a:latin typeface="Arial"/>
                <a:cs typeface="Arial"/>
              </a:rPr>
              <a:t>Application</a:t>
            </a:r>
            <a:endParaRPr sz="1500">
              <a:latin typeface="Arial"/>
              <a:cs typeface="Arial"/>
            </a:endParaRPr>
          </a:p>
        </p:txBody>
      </p:sp>
      <p:sp>
        <p:nvSpPr>
          <p:cNvPr id="45" name="object 45"/>
          <p:cNvSpPr txBox="1"/>
          <p:nvPr/>
        </p:nvSpPr>
        <p:spPr>
          <a:xfrm>
            <a:off x="7089124" y="5426455"/>
            <a:ext cx="1250950"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5.</a:t>
            </a:r>
            <a:r>
              <a:rPr sz="1500" b="1" spc="-10" dirty="0">
                <a:solidFill>
                  <a:srgbClr val="3C1053"/>
                </a:solidFill>
                <a:latin typeface="Arial"/>
                <a:cs typeface="Arial"/>
              </a:rPr>
              <a:t> Knowledge</a:t>
            </a:r>
            <a:endParaRPr sz="1500">
              <a:latin typeface="Arial"/>
              <a:cs typeface="Arial"/>
            </a:endParaRPr>
          </a:p>
        </p:txBody>
      </p:sp>
      <p:sp>
        <p:nvSpPr>
          <p:cNvPr id="46" name="object 46"/>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spc="-10" dirty="0"/>
              <a:t>Process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50165">
              <a:lnSpc>
                <a:spcPct val="100000"/>
              </a:lnSpc>
              <a:spcBef>
                <a:spcPts val="100"/>
              </a:spcBef>
            </a:pPr>
            <a:r>
              <a:rPr dirty="0"/>
              <a:t>1.</a:t>
            </a:r>
            <a:r>
              <a:rPr spc="45" dirty="0"/>
              <a:t> </a:t>
            </a:r>
            <a:r>
              <a:rPr dirty="0"/>
              <a:t>Prior</a:t>
            </a:r>
            <a:r>
              <a:rPr spc="-35" dirty="0"/>
              <a:t> </a:t>
            </a:r>
            <a:r>
              <a:rPr spc="-10" dirty="0"/>
              <a:t>Knowledge</a:t>
            </a:r>
          </a:p>
        </p:txBody>
      </p:sp>
      <p:sp>
        <p:nvSpPr>
          <p:cNvPr id="3" name="object 3"/>
          <p:cNvSpPr txBox="1"/>
          <p:nvPr/>
        </p:nvSpPr>
        <p:spPr>
          <a:xfrm>
            <a:off x="519595" y="1657096"/>
            <a:ext cx="3079750" cy="1738630"/>
          </a:xfrm>
          <a:prstGeom prst="rect">
            <a:avLst/>
          </a:prstGeom>
        </p:spPr>
        <p:txBody>
          <a:bodyPr vert="horz" wrap="square" lIns="0" tIns="12700" rIns="0" bIns="0" rtlCol="0">
            <a:spAutoFit/>
          </a:bodyPr>
          <a:lstStyle/>
          <a:p>
            <a:pPr marL="215900">
              <a:lnSpc>
                <a:spcPct val="100000"/>
              </a:lnSpc>
              <a:spcBef>
                <a:spcPts val="100"/>
              </a:spcBef>
            </a:pPr>
            <a:r>
              <a:rPr sz="1900" dirty="0">
                <a:solidFill>
                  <a:srgbClr val="3D3935"/>
                </a:solidFill>
                <a:latin typeface="Arial"/>
                <a:cs typeface="Arial"/>
              </a:rPr>
              <a:t>Gaining</a:t>
            </a:r>
            <a:r>
              <a:rPr sz="1900" spc="-70" dirty="0">
                <a:solidFill>
                  <a:srgbClr val="3D3935"/>
                </a:solidFill>
                <a:latin typeface="Arial"/>
                <a:cs typeface="Arial"/>
              </a:rPr>
              <a:t> </a:t>
            </a:r>
            <a:r>
              <a:rPr sz="1900" dirty="0">
                <a:solidFill>
                  <a:srgbClr val="3D3935"/>
                </a:solidFill>
                <a:latin typeface="Arial"/>
                <a:cs typeface="Arial"/>
              </a:rPr>
              <a:t>information</a:t>
            </a:r>
            <a:r>
              <a:rPr sz="1900" spc="-65" dirty="0">
                <a:solidFill>
                  <a:srgbClr val="3D3935"/>
                </a:solidFill>
                <a:latin typeface="Arial"/>
                <a:cs typeface="Arial"/>
              </a:rPr>
              <a:t> </a:t>
            </a:r>
            <a:r>
              <a:rPr sz="1900" spc="-25" dirty="0">
                <a:solidFill>
                  <a:srgbClr val="3D3935"/>
                </a:solidFill>
                <a:latin typeface="Arial"/>
                <a:cs typeface="Arial"/>
              </a:rPr>
              <a:t>on:</a:t>
            </a:r>
            <a:endParaRPr sz="1900">
              <a:latin typeface="Arial"/>
              <a:cs typeface="Arial"/>
            </a:endParaRPr>
          </a:p>
          <a:p>
            <a:pPr>
              <a:lnSpc>
                <a:spcPct val="100000"/>
              </a:lnSpc>
              <a:spcBef>
                <a:spcPts val="2135"/>
              </a:spcBef>
            </a:pPr>
            <a:endParaRPr sz="1900">
              <a:latin typeface="Arial"/>
              <a:cs typeface="Arial"/>
            </a:endParaRPr>
          </a:p>
          <a:p>
            <a:pPr marL="12700">
              <a:lnSpc>
                <a:spcPct val="100000"/>
              </a:lnSpc>
            </a:pPr>
            <a:r>
              <a:rPr sz="1900" spc="-10" dirty="0">
                <a:solidFill>
                  <a:srgbClr val="F2120C"/>
                </a:solidFill>
                <a:latin typeface="Arial"/>
                <a:cs typeface="Arial"/>
              </a:rPr>
              <a:t>-</a:t>
            </a:r>
            <a:r>
              <a:rPr sz="1900" dirty="0">
                <a:solidFill>
                  <a:srgbClr val="3D3935"/>
                </a:solidFill>
                <a:latin typeface="Arial"/>
                <a:cs typeface="Arial"/>
              </a:rPr>
              <a:t>Objective</a:t>
            </a:r>
            <a:r>
              <a:rPr sz="1900" spc="-30" dirty="0">
                <a:solidFill>
                  <a:srgbClr val="3D3935"/>
                </a:solidFill>
                <a:latin typeface="Arial"/>
                <a:cs typeface="Arial"/>
              </a:rPr>
              <a:t> </a:t>
            </a:r>
            <a:r>
              <a:rPr sz="1900" dirty="0">
                <a:solidFill>
                  <a:srgbClr val="3D3935"/>
                </a:solidFill>
                <a:latin typeface="Arial"/>
                <a:cs typeface="Arial"/>
              </a:rPr>
              <a:t>of</a:t>
            </a:r>
            <a:r>
              <a:rPr sz="1900" spc="-35" dirty="0">
                <a:solidFill>
                  <a:srgbClr val="3D3935"/>
                </a:solidFill>
                <a:latin typeface="Arial"/>
                <a:cs typeface="Arial"/>
              </a:rPr>
              <a:t> </a:t>
            </a:r>
            <a:r>
              <a:rPr sz="1900" dirty="0">
                <a:solidFill>
                  <a:srgbClr val="3D3935"/>
                </a:solidFill>
                <a:latin typeface="Arial"/>
                <a:cs typeface="Arial"/>
              </a:rPr>
              <a:t>the</a:t>
            </a:r>
            <a:r>
              <a:rPr sz="1900" spc="-25" dirty="0">
                <a:solidFill>
                  <a:srgbClr val="3D3935"/>
                </a:solidFill>
                <a:latin typeface="Arial"/>
                <a:cs typeface="Arial"/>
              </a:rPr>
              <a:t> </a:t>
            </a:r>
            <a:r>
              <a:rPr sz="1900" spc="-10" dirty="0">
                <a:solidFill>
                  <a:srgbClr val="3D3935"/>
                </a:solidFill>
                <a:latin typeface="Arial"/>
                <a:cs typeface="Arial"/>
              </a:rPr>
              <a:t>problem</a:t>
            </a:r>
            <a:endParaRPr sz="1900">
              <a:latin typeface="Arial"/>
              <a:cs typeface="Arial"/>
            </a:endParaRPr>
          </a:p>
          <a:p>
            <a:pPr marL="12700">
              <a:lnSpc>
                <a:spcPct val="100000"/>
              </a:lnSpc>
              <a:spcBef>
                <a:spcPts val="25"/>
              </a:spcBef>
            </a:pPr>
            <a:r>
              <a:rPr sz="1900" spc="-10" dirty="0">
                <a:solidFill>
                  <a:srgbClr val="F2120C"/>
                </a:solidFill>
                <a:latin typeface="Arial"/>
                <a:cs typeface="Arial"/>
              </a:rPr>
              <a:t>-</a:t>
            </a:r>
            <a:r>
              <a:rPr sz="1900" dirty="0">
                <a:solidFill>
                  <a:srgbClr val="3D3935"/>
                </a:solidFill>
                <a:latin typeface="Arial"/>
                <a:cs typeface="Arial"/>
              </a:rPr>
              <a:t>Subject</a:t>
            </a:r>
            <a:r>
              <a:rPr sz="1900" spc="-30" dirty="0">
                <a:solidFill>
                  <a:srgbClr val="3D3935"/>
                </a:solidFill>
                <a:latin typeface="Arial"/>
                <a:cs typeface="Arial"/>
              </a:rPr>
              <a:t> </a:t>
            </a:r>
            <a:r>
              <a:rPr sz="1900" dirty="0">
                <a:solidFill>
                  <a:srgbClr val="3D3935"/>
                </a:solidFill>
                <a:latin typeface="Arial"/>
                <a:cs typeface="Arial"/>
              </a:rPr>
              <a:t>area</a:t>
            </a:r>
            <a:r>
              <a:rPr sz="1900" spc="-20" dirty="0">
                <a:solidFill>
                  <a:srgbClr val="3D3935"/>
                </a:solidFill>
                <a:latin typeface="Arial"/>
                <a:cs typeface="Arial"/>
              </a:rPr>
              <a:t> </a:t>
            </a:r>
            <a:r>
              <a:rPr sz="1900" dirty="0">
                <a:solidFill>
                  <a:srgbClr val="3D3935"/>
                </a:solidFill>
                <a:latin typeface="Arial"/>
                <a:cs typeface="Arial"/>
              </a:rPr>
              <a:t>of</a:t>
            </a:r>
            <a:r>
              <a:rPr sz="1900" spc="-30" dirty="0">
                <a:solidFill>
                  <a:srgbClr val="3D3935"/>
                </a:solidFill>
                <a:latin typeface="Arial"/>
                <a:cs typeface="Arial"/>
              </a:rPr>
              <a:t> </a:t>
            </a:r>
            <a:r>
              <a:rPr sz="1900" dirty="0">
                <a:solidFill>
                  <a:srgbClr val="3D3935"/>
                </a:solidFill>
                <a:latin typeface="Arial"/>
                <a:cs typeface="Arial"/>
              </a:rPr>
              <a:t>the</a:t>
            </a:r>
            <a:r>
              <a:rPr sz="1900" spc="-20" dirty="0">
                <a:solidFill>
                  <a:srgbClr val="3D3935"/>
                </a:solidFill>
                <a:latin typeface="Arial"/>
                <a:cs typeface="Arial"/>
              </a:rPr>
              <a:t> </a:t>
            </a:r>
            <a:r>
              <a:rPr sz="1900" spc="-10" dirty="0">
                <a:solidFill>
                  <a:srgbClr val="3D3935"/>
                </a:solidFill>
                <a:latin typeface="Arial"/>
                <a:cs typeface="Arial"/>
              </a:rPr>
              <a:t>problem</a:t>
            </a:r>
            <a:endParaRPr sz="1900">
              <a:latin typeface="Arial"/>
              <a:cs typeface="Arial"/>
            </a:endParaRPr>
          </a:p>
          <a:p>
            <a:pPr marL="12700">
              <a:lnSpc>
                <a:spcPct val="100000"/>
              </a:lnSpc>
              <a:spcBef>
                <a:spcPts val="20"/>
              </a:spcBef>
            </a:pPr>
            <a:r>
              <a:rPr sz="1900" spc="-10" dirty="0">
                <a:solidFill>
                  <a:srgbClr val="F2120C"/>
                </a:solidFill>
                <a:latin typeface="Arial"/>
                <a:cs typeface="Arial"/>
              </a:rPr>
              <a:t>-</a:t>
            </a:r>
            <a:r>
              <a:rPr sz="1900" spc="-20" dirty="0">
                <a:solidFill>
                  <a:srgbClr val="3D3935"/>
                </a:solidFill>
                <a:latin typeface="Arial"/>
                <a:cs typeface="Arial"/>
              </a:rPr>
              <a:t>Data</a:t>
            </a:r>
            <a:endParaRPr sz="1900">
              <a:latin typeface="Arial"/>
              <a:cs typeface="Arial"/>
            </a:endParaRPr>
          </a:p>
        </p:txBody>
      </p:sp>
      <p:pic>
        <p:nvPicPr>
          <p:cNvPr id="4" name="object 4"/>
          <p:cNvPicPr/>
          <p:nvPr/>
        </p:nvPicPr>
        <p:blipFill>
          <a:blip r:embed="rId2" cstate="print"/>
          <a:stretch>
            <a:fillRect/>
          </a:stretch>
        </p:blipFill>
        <p:spPr>
          <a:xfrm>
            <a:off x="1155192" y="3465244"/>
            <a:ext cx="6833616" cy="2688338"/>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45" dirty="0"/>
              <a:t> </a:t>
            </a:r>
            <a:r>
              <a:rPr dirty="0"/>
              <a:t>Data</a:t>
            </a:r>
            <a:r>
              <a:rPr spc="-40" dirty="0"/>
              <a:t> </a:t>
            </a:r>
            <a:r>
              <a:rPr dirty="0"/>
              <a:t>Mining</a:t>
            </a:r>
            <a:r>
              <a:rPr spc="-40" dirty="0"/>
              <a:t> </a:t>
            </a:r>
            <a:r>
              <a:rPr dirty="0"/>
              <a:t>Process</a:t>
            </a:r>
            <a:r>
              <a:rPr spc="-40" dirty="0"/>
              <a:t> </a:t>
            </a:r>
            <a:r>
              <a:rPr dirty="0"/>
              <a:t>-</a:t>
            </a:r>
            <a:r>
              <a:rPr spc="-45" dirty="0"/>
              <a:t> </a:t>
            </a:r>
            <a:r>
              <a:rPr spc="-20" dirty="0"/>
              <a:t>CRISP-</a:t>
            </a:r>
            <a:r>
              <a:rPr spc="-25" dirty="0"/>
              <a:t>DM</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16811"/>
            <a:ext cx="7862390" cy="4858253"/>
          </a:xfrm>
          <a:prstGeom prst="rect">
            <a:avLst/>
          </a:prstGeom>
        </p:spPr>
        <p:txBody>
          <a:bodyPr vert="horz" wrap="square" lIns="0" tIns="79375" rIns="0" bIns="0" rtlCol="0">
            <a:spAutoFit/>
          </a:bodyPr>
          <a:lstStyle/>
          <a:p>
            <a:pPr marL="456565" indent="-443865">
              <a:lnSpc>
                <a:spcPct val="150000"/>
              </a:lnSpc>
              <a:spcBef>
                <a:spcPts val="625"/>
              </a:spcBef>
              <a:buClr>
                <a:srgbClr val="F2120C"/>
              </a:buClr>
              <a:buSzPct val="75000"/>
              <a:buChar char="•"/>
              <a:tabLst>
                <a:tab pos="456565" algn="l"/>
              </a:tabLst>
            </a:pPr>
            <a:r>
              <a:rPr sz="2800" dirty="0">
                <a:solidFill>
                  <a:srgbClr val="3D3935"/>
                </a:solidFill>
                <a:latin typeface="+mj-lt"/>
                <a:cs typeface="Arial"/>
              </a:rPr>
              <a:t>Business</a:t>
            </a:r>
            <a:r>
              <a:rPr sz="2800" spc="-40" dirty="0">
                <a:solidFill>
                  <a:srgbClr val="3D3935"/>
                </a:solidFill>
                <a:latin typeface="+mj-lt"/>
                <a:cs typeface="Arial"/>
              </a:rPr>
              <a:t> </a:t>
            </a:r>
            <a:r>
              <a:rPr sz="2800" spc="-10" dirty="0">
                <a:solidFill>
                  <a:srgbClr val="3D3935"/>
                </a:solidFill>
                <a:latin typeface="+mj-lt"/>
                <a:cs typeface="Arial"/>
              </a:rPr>
              <a:t>(Organizational)</a:t>
            </a:r>
            <a:r>
              <a:rPr sz="2800" spc="-40" dirty="0">
                <a:solidFill>
                  <a:srgbClr val="3D3935"/>
                </a:solidFill>
                <a:latin typeface="+mj-lt"/>
                <a:cs typeface="Arial"/>
              </a:rPr>
              <a:t> </a:t>
            </a:r>
            <a:r>
              <a:rPr sz="2800" spc="-10" dirty="0">
                <a:solidFill>
                  <a:srgbClr val="3D3935"/>
                </a:solidFill>
                <a:latin typeface="+mj-lt"/>
                <a:cs typeface="Arial"/>
              </a:rPr>
              <a:t>Understanding</a:t>
            </a:r>
            <a:endParaRPr sz="2800" dirty="0">
              <a:latin typeface="+mj-lt"/>
              <a:cs typeface="Arial"/>
            </a:endParaRPr>
          </a:p>
          <a:p>
            <a:pPr marL="901065" lvl="1" indent="-444500">
              <a:lnSpc>
                <a:spcPct val="150000"/>
              </a:lnSpc>
              <a:spcBef>
                <a:spcPts val="530"/>
              </a:spcBef>
              <a:buClr>
                <a:srgbClr val="F2120C"/>
              </a:buClr>
              <a:buSzPct val="75000"/>
              <a:buChar char="•"/>
              <a:tabLst>
                <a:tab pos="901065" algn="l"/>
              </a:tabLst>
            </a:pPr>
            <a:r>
              <a:rPr sz="2800" dirty="0">
                <a:solidFill>
                  <a:srgbClr val="3D3935"/>
                </a:solidFill>
                <a:latin typeface="+mj-lt"/>
                <a:cs typeface="Arial"/>
              </a:rPr>
              <a:t>Define</a:t>
            </a:r>
            <a:r>
              <a:rPr sz="2800" spc="-55" dirty="0">
                <a:solidFill>
                  <a:srgbClr val="3D3935"/>
                </a:solidFill>
                <a:latin typeface="+mj-lt"/>
                <a:cs typeface="Arial"/>
              </a:rPr>
              <a:t> </a:t>
            </a:r>
            <a:r>
              <a:rPr sz="2800" dirty="0">
                <a:solidFill>
                  <a:srgbClr val="3D3935"/>
                </a:solidFill>
                <a:latin typeface="+mj-lt"/>
                <a:cs typeface="Arial"/>
              </a:rPr>
              <a:t>the</a:t>
            </a:r>
            <a:r>
              <a:rPr sz="2800" spc="-50" dirty="0">
                <a:solidFill>
                  <a:srgbClr val="3D3935"/>
                </a:solidFill>
                <a:latin typeface="+mj-lt"/>
                <a:cs typeface="Arial"/>
              </a:rPr>
              <a:t> </a:t>
            </a:r>
            <a:r>
              <a:rPr sz="2800" dirty="0">
                <a:solidFill>
                  <a:srgbClr val="3D3935"/>
                </a:solidFill>
                <a:latin typeface="+mj-lt"/>
                <a:cs typeface="Arial"/>
              </a:rPr>
              <a:t>questions</a:t>
            </a:r>
            <a:r>
              <a:rPr sz="2800" spc="-55" dirty="0">
                <a:solidFill>
                  <a:srgbClr val="3D3935"/>
                </a:solidFill>
                <a:latin typeface="+mj-lt"/>
                <a:cs typeface="Arial"/>
              </a:rPr>
              <a:t> </a:t>
            </a:r>
            <a:r>
              <a:rPr sz="2800" dirty="0">
                <a:solidFill>
                  <a:srgbClr val="3D3935"/>
                </a:solidFill>
                <a:latin typeface="+mj-lt"/>
                <a:cs typeface="Arial"/>
              </a:rPr>
              <a:t>you</a:t>
            </a:r>
            <a:r>
              <a:rPr sz="2800" spc="-50" dirty="0">
                <a:solidFill>
                  <a:srgbClr val="3D3935"/>
                </a:solidFill>
                <a:latin typeface="+mj-lt"/>
                <a:cs typeface="Arial"/>
              </a:rPr>
              <a:t> </a:t>
            </a:r>
            <a:r>
              <a:rPr sz="2800" dirty="0">
                <a:solidFill>
                  <a:srgbClr val="3D3935"/>
                </a:solidFill>
                <a:latin typeface="+mj-lt"/>
                <a:cs typeface="Arial"/>
              </a:rPr>
              <a:t>want</a:t>
            </a:r>
            <a:r>
              <a:rPr sz="2800" spc="-60" dirty="0">
                <a:solidFill>
                  <a:srgbClr val="3D3935"/>
                </a:solidFill>
                <a:latin typeface="+mj-lt"/>
                <a:cs typeface="Arial"/>
              </a:rPr>
              <a:t> </a:t>
            </a:r>
            <a:r>
              <a:rPr sz="2800" dirty="0">
                <a:solidFill>
                  <a:srgbClr val="3D3935"/>
                </a:solidFill>
                <a:latin typeface="+mj-lt"/>
                <a:cs typeface="Arial"/>
              </a:rPr>
              <a:t>to</a:t>
            </a:r>
            <a:r>
              <a:rPr sz="2800" spc="-50" dirty="0">
                <a:solidFill>
                  <a:srgbClr val="3D3935"/>
                </a:solidFill>
                <a:latin typeface="+mj-lt"/>
                <a:cs typeface="Arial"/>
              </a:rPr>
              <a:t> </a:t>
            </a:r>
            <a:r>
              <a:rPr sz="2800" spc="-10" dirty="0">
                <a:solidFill>
                  <a:srgbClr val="3D3935"/>
                </a:solidFill>
                <a:latin typeface="+mj-lt"/>
                <a:cs typeface="Arial"/>
              </a:rPr>
              <a:t>answer</a:t>
            </a:r>
            <a:endParaRPr sz="2800" dirty="0">
              <a:latin typeface="+mj-lt"/>
              <a:cs typeface="Arial"/>
            </a:endParaRPr>
          </a:p>
          <a:p>
            <a:pPr marL="901065" lvl="1" indent="-444500">
              <a:lnSpc>
                <a:spcPct val="150000"/>
              </a:lnSpc>
              <a:spcBef>
                <a:spcPts val="505"/>
              </a:spcBef>
              <a:buClr>
                <a:srgbClr val="F2120C"/>
              </a:buClr>
              <a:buSzPct val="75000"/>
              <a:buChar char="•"/>
              <a:tabLst>
                <a:tab pos="901065" algn="l"/>
              </a:tabLst>
            </a:pPr>
            <a:r>
              <a:rPr sz="2800" dirty="0">
                <a:solidFill>
                  <a:srgbClr val="3D3935"/>
                </a:solidFill>
                <a:latin typeface="+mj-lt"/>
                <a:cs typeface="Arial"/>
              </a:rPr>
              <a:t>Design</a:t>
            </a:r>
            <a:r>
              <a:rPr sz="2800" spc="-55" dirty="0">
                <a:solidFill>
                  <a:srgbClr val="3D3935"/>
                </a:solidFill>
                <a:latin typeface="+mj-lt"/>
                <a:cs typeface="Arial"/>
              </a:rPr>
              <a:t> </a:t>
            </a:r>
            <a:r>
              <a:rPr sz="2800" dirty="0">
                <a:solidFill>
                  <a:srgbClr val="3D3935"/>
                </a:solidFill>
                <a:latin typeface="+mj-lt"/>
                <a:cs typeface="Arial"/>
              </a:rPr>
              <a:t>what</a:t>
            </a:r>
            <a:r>
              <a:rPr sz="2800" spc="-55" dirty="0">
                <a:solidFill>
                  <a:srgbClr val="3D3935"/>
                </a:solidFill>
                <a:latin typeface="+mj-lt"/>
                <a:cs typeface="Arial"/>
              </a:rPr>
              <a:t> </a:t>
            </a:r>
            <a:r>
              <a:rPr sz="2800" dirty="0">
                <a:solidFill>
                  <a:srgbClr val="3D3935"/>
                </a:solidFill>
                <a:latin typeface="+mj-lt"/>
                <a:cs typeface="Arial"/>
              </a:rPr>
              <a:t>you</a:t>
            </a:r>
            <a:r>
              <a:rPr sz="2800" spc="-50" dirty="0">
                <a:solidFill>
                  <a:srgbClr val="3D3935"/>
                </a:solidFill>
                <a:latin typeface="+mj-lt"/>
                <a:cs typeface="Arial"/>
              </a:rPr>
              <a:t> </a:t>
            </a:r>
            <a:r>
              <a:rPr sz="2800" dirty="0">
                <a:solidFill>
                  <a:srgbClr val="3D3935"/>
                </a:solidFill>
                <a:latin typeface="+mj-lt"/>
                <a:cs typeface="Arial"/>
              </a:rPr>
              <a:t>are</a:t>
            </a:r>
            <a:r>
              <a:rPr sz="2800" spc="-55" dirty="0">
                <a:solidFill>
                  <a:srgbClr val="3D3935"/>
                </a:solidFill>
                <a:latin typeface="+mj-lt"/>
                <a:cs typeface="Arial"/>
              </a:rPr>
              <a:t> </a:t>
            </a:r>
            <a:r>
              <a:rPr sz="2800" dirty="0">
                <a:solidFill>
                  <a:srgbClr val="3D3935"/>
                </a:solidFill>
                <a:latin typeface="+mj-lt"/>
                <a:cs typeface="Arial"/>
              </a:rPr>
              <a:t>going</a:t>
            </a:r>
            <a:r>
              <a:rPr sz="2800" spc="-50" dirty="0">
                <a:solidFill>
                  <a:srgbClr val="3D3935"/>
                </a:solidFill>
                <a:latin typeface="+mj-lt"/>
                <a:cs typeface="Arial"/>
              </a:rPr>
              <a:t> </a:t>
            </a:r>
            <a:r>
              <a:rPr sz="2800" dirty="0">
                <a:solidFill>
                  <a:srgbClr val="3D3935"/>
                </a:solidFill>
                <a:latin typeface="+mj-lt"/>
                <a:cs typeface="Arial"/>
              </a:rPr>
              <a:t>to</a:t>
            </a:r>
            <a:r>
              <a:rPr sz="2800" spc="-50" dirty="0">
                <a:solidFill>
                  <a:srgbClr val="3D3935"/>
                </a:solidFill>
                <a:latin typeface="+mj-lt"/>
                <a:cs typeface="Arial"/>
              </a:rPr>
              <a:t> </a:t>
            </a:r>
            <a:r>
              <a:rPr sz="2800" spc="-10" dirty="0">
                <a:solidFill>
                  <a:srgbClr val="3D3935"/>
                </a:solidFill>
                <a:latin typeface="+mj-lt"/>
                <a:cs typeface="Arial"/>
              </a:rPr>
              <a:t>build</a:t>
            </a:r>
            <a:endParaRPr sz="2800" dirty="0">
              <a:latin typeface="+mj-lt"/>
              <a:cs typeface="Arial"/>
            </a:endParaRPr>
          </a:p>
          <a:p>
            <a:pPr marL="514984" indent="-444500">
              <a:lnSpc>
                <a:spcPct val="150000"/>
              </a:lnSpc>
              <a:buClr>
                <a:srgbClr val="F2120C"/>
              </a:buClr>
              <a:buSzPct val="75000"/>
              <a:buChar char="•"/>
              <a:tabLst>
                <a:tab pos="514984" algn="l"/>
              </a:tabLst>
            </a:pPr>
            <a:r>
              <a:rPr sz="2800" dirty="0">
                <a:solidFill>
                  <a:srgbClr val="3D3935"/>
                </a:solidFill>
                <a:latin typeface="+mj-lt"/>
                <a:cs typeface="Arial"/>
              </a:rPr>
              <a:t>Data</a:t>
            </a:r>
            <a:r>
              <a:rPr sz="2800" spc="-55" dirty="0">
                <a:solidFill>
                  <a:srgbClr val="3D3935"/>
                </a:solidFill>
                <a:latin typeface="+mj-lt"/>
                <a:cs typeface="Arial"/>
              </a:rPr>
              <a:t> </a:t>
            </a:r>
            <a:r>
              <a:rPr sz="2800" spc="-10" dirty="0">
                <a:solidFill>
                  <a:srgbClr val="3D3935"/>
                </a:solidFill>
                <a:latin typeface="+mj-lt"/>
                <a:cs typeface="Arial"/>
              </a:rPr>
              <a:t>Understanding</a:t>
            </a:r>
            <a:endParaRPr sz="2800" dirty="0">
              <a:latin typeface="+mj-lt"/>
              <a:cs typeface="Arial"/>
            </a:endParaRPr>
          </a:p>
          <a:p>
            <a:pPr marL="959485" lvl="1" indent="-444500">
              <a:lnSpc>
                <a:spcPct val="150000"/>
              </a:lnSpc>
              <a:spcBef>
                <a:spcPts val="505"/>
              </a:spcBef>
              <a:buClr>
                <a:srgbClr val="F2120C"/>
              </a:buClr>
              <a:buSzPct val="75000"/>
              <a:buChar char="•"/>
              <a:tabLst>
                <a:tab pos="959485" algn="l"/>
              </a:tabLst>
            </a:pPr>
            <a:r>
              <a:rPr sz="2800" dirty="0">
                <a:solidFill>
                  <a:srgbClr val="3D3935"/>
                </a:solidFill>
                <a:latin typeface="+mj-lt"/>
                <a:cs typeface="Arial"/>
              </a:rPr>
              <a:t>What</a:t>
            </a:r>
            <a:r>
              <a:rPr sz="2800" spc="-45" dirty="0">
                <a:solidFill>
                  <a:srgbClr val="3D3935"/>
                </a:solidFill>
                <a:latin typeface="+mj-lt"/>
                <a:cs typeface="Arial"/>
              </a:rPr>
              <a:t> </a:t>
            </a:r>
            <a:r>
              <a:rPr sz="2800" dirty="0">
                <a:solidFill>
                  <a:srgbClr val="3D3935"/>
                </a:solidFill>
                <a:latin typeface="+mj-lt"/>
                <a:cs typeface="Arial"/>
              </a:rPr>
              <a:t>is</a:t>
            </a:r>
            <a:r>
              <a:rPr sz="2800" spc="-40" dirty="0">
                <a:solidFill>
                  <a:srgbClr val="3D3935"/>
                </a:solidFill>
                <a:latin typeface="+mj-lt"/>
                <a:cs typeface="Arial"/>
              </a:rPr>
              <a:t> </a:t>
            </a:r>
            <a:r>
              <a:rPr sz="2800" dirty="0">
                <a:solidFill>
                  <a:srgbClr val="3D3935"/>
                </a:solidFill>
                <a:latin typeface="+mj-lt"/>
                <a:cs typeface="Arial"/>
              </a:rPr>
              <a:t>the</a:t>
            </a:r>
            <a:r>
              <a:rPr sz="2800" spc="-35" dirty="0">
                <a:solidFill>
                  <a:srgbClr val="3D3935"/>
                </a:solidFill>
                <a:latin typeface="+mj-lt"/>
                <a:cs typeface="Arial"/>
              </a:rPr>
              <a:t> </a:t>
            </a:r>
            <a:r>
              <a:rPr sz="2800" dirty="0">
                <a:solidFill>
                  <a:srgbClr val="3D3935"/>
                </a:solidFill>
                <a:latin typeface="+mj-lt"/>
                <a:cs typeface="Arial"/>
              </a:rPr>
              <a:t>source</a:t>
            </a:r>
            <a:r>
              <a:rPr sz="2800" spc="-40" dirty="0">
                <a:solidFill>
                  <a:srgbClr val="3D3935"/>
                </a:solidFill>
                <a:latin typeface="+mj-lt"/>
                <a:cs typeface="Arial"/>
              </a:rPr>
              <a:t> </a:t>
            </a:r>
            <a:r>
              <a:rPr sz="2800" dirty="0">
                <a:solidFill>
                  <a:srgbClr val="3D3935"/>
                </a:solidFill>
                <a:latin typeface="+mj-lt"/>
                <a:cs typeface="Arial"/>
              </a:rPr>
              <a:t>of</a:t>
            </a:r>
            <a:r>
              <a:rPr sz="2800" spc="-40" dirty="0">
                <a:solidFill>
                  <a:srgbClr val="3D3935"/>
                </a:solidFill>
                <a:latin typeface="+mj-lt"/>
                <a:cs typeface="Arial"/>
              </a:rPr>
              <a:t> </a:t>
            </a:r>
            <a:r>
              <a:rPr sz="2800" dirty="0">
                <a:solidFill>
                  <a:srgbClr val="3D3935"/>
                </a:solidFill>
                <a:latin typeface="+mj-lt"/>
                <a:cs typeface="Arial"/>
              </a:rPr>
              <a:t>the</a:t>
            </a:r>
            <a:r>
              <a:rPr sz="2800" spc="-40" dirty="0">
                <a:solidFill>
                  <a:srgbClr val="3D3935"/>
                </a:solidFill>
                <a:latin typeface="+mj-lt"/>
                <a:cs typeface="Arial"/>
              </a:rPr>
              <a:t> </a:t>
            </a:r>
            <a:r>
              <a:rPr sz="2800" spc="-10" dirty="0">
                <a:solidFill>
                  <a:srgbClr val="3D3935"/>
                </a:solidFill>
                <a:latin typeface="+mj-lt"/>
                <a:cs typeface="Arial"/>
              </a:rPr>
              <a:t>data?</a:t>
            </a:r>
            <a:endParaRPr sz="2800" dirty="0">
              <a:latin typeface="+mj-lt"/>
              <a:cs typeface="Arial"/>
            </a:endParaRPr>
          </a:p>
          <a:p>
            <a:pPr marL="959485" lvl="1" indent="-444500">
              <a:lnSpc>
                <a:spcPct val="150000"/>
              </a:lnSpc>
              <a:spcBef>
                <a:spcPts val="525"/>
              </a:spcBef>
              <a:buClr>
                <a:srgbClr val="F2120C"/>
              </a:buClr>
              <a:buSzPct val="75000"/>
              <a:buChar char="•"/>
              <a:tabLst>
                <a:tab pos="959485" algn="l"/>
              </a:tabLst>
            </a:pPr>
            <a:r>
              <a:rPr sz="2800" dirty="0">
                <a:solidFill>
                  <a:srgbClr val="3D3935"/>
                </a:solidFill>
                <a:latin typeface="+mj-lt"/>
                <a:cs typeface="Arial"/>
              </a:rPr>
              <a:t>How</a:t>
            </a:r>
            <a:r>
              <a:rPr sz="2800" spc="-30" dirty="0">
                <a:solidFill>
                  <a:srgbClr val="3D3935"/>
                </a:solidFill>
                <a:latin typeface="+mj-lt"/>
                <a:cs typeface="Arial"/>
              </a:rPr>
              <a:t> </a:t>
            </a:r>
            <a:r>
              <a:rPr sz="2800" dirty="0">
                <a:solidFill>
                  <a:srgbClr val="3D3935"/>
                </a:solidFill>
                <a:latin typeface="+mj-lt"/>
                <a:cs typeface="Arial"/>
              </a:rPr>
              <a:t>was</a:t>
            </a:r>
            <a:r>
              <a:rPr sz="2800" spc="-35" dirty="0">
                <a:solidFill>
                  <a:srgbClr val="3D3935"/>
                </a:solidFill>
                <a:latin typeface="+mj-lt"/>
                <a:cs typeface="Arial"/>
              </a:rPr>
              <a:t> </a:t>
            </a:r>
            <a:r>
              <a:rPr sz="2800" dirty="0">
                <a:solidFill>
                  <a:srgbClr val="3D3935"/>
                </a:solidFill>
                <a:latin typeface="+mj-lt"/>
                <a:cs typeface="Arial"/>
              </a:rPr>
              <a:t>it</a:t>
            </a:r>
            <a:r>
              <a:rPr sz="2800" spc="-35" dirty="0">
                <a:solidFill>
                  <a:srgbClr val="3D3935"/>
                </a:solidFill>
                <a:latin typeface="+mj-lt"/>
                <a:cs typeface="Arial"/>
              </a:rPr>
              <a:t> </a:t>
            </a:r>
            <a:r>
              <a:rPr sz="2800" spc="-10" dirty="0">
                <a:solidFill>
                  <a:srgbClr val="3D3935"/>
                </a:solidFill>
                <a:latin typeface="+mj-lt"/>
                <a:cs typeface="Arial"/>
              </a:rPr>
              <a:t>collected?</a:t>
            </a:r>
            <a:endParaRPr sz="2800" dirty="0">
              <a:latin typeface="+mj-lt"/>
              <a:cs typeface="Arial"/>
            </a:endParaRPr>
          </a:p>
          <a:p>
            <a:pPr marL="959485" lvl="1" indent="-444500">
              <a:lnSpc>
                <a:spcPct val="150000"/>
              </a:lnSpc>
              <a:spcBef>
                <a:spcPts val="530"/>
              </a:spcBef>
              <a:buClr>
                <a:srgbClr val="F2120C"/>
              </a:buClr>
              <a:buSzPct val="75000"/>
              <a:buChar char="•"/>
              <a:tabLst>
                <a:tab pos="959485" algn="l"/>
              </a:tabLst>
            </a:pPr>
            <a:r>
              <a:rPr sz="2800" dirty="0">
                <a:solidFill>
                  <a:srgbClr val="3D3935"/>
                </a:solidFill>
                <a:latin typeface="+mj-lt"/>
                <a:cs typeface="Arial"/>
              </a:rPr>
              <a:t>How</a:t>
            </a:r>
            <a:r>
              <a:rPr sz="2800" spc="-55" dirty="0">
                <a:solidFill>
                  <a:srgbClr val="3D3935"/>
                </a:solidFill>
                <a:latin typeface="+mj-lt"/>
                <a:cs typeface="Arial"/>
              </a:rPr>
              <a:t> </a:t>
            </a:r>
            <a:r>
              <a:rPr sz="2800" dirty="0">
                <a:solidFill>
                  <a:srgbClr val="3D3935"/>
                </a:solidFill>
                <a:latin typeface="+mj-lt"/>
                <a:cs typeface="Arial"/>
              </a:rPr>
              <a:t>accurate</a:t>
            </a:r>
            <a:r>
              <a:rPr sz="2800" spc="-55" dirty="0">
                <a:solidFill>
                  <a:srgbClr val="3D3935"/>
                </a:solidFill>
                <a:latin typeface="+mj-lt"/>
                <a:cs typeface="Arial"/>
              </a:rPr>
              <a:t> </a:t>
            </a:r>
            <a:r>
              <a:rPr sz="2800" dirty="0">
                <a:solidFill>
                  <a:srgbClr val="3D3935"/>
                </a:solidFill>
                <a:latin typeface="+mj-lt"/>
                <a:cs typeface="Arial"/>
              </a:rPr>
              <a:t>or</a:t>
            </a:r>
            <a:r>
              <a:rPr sz="2800" spc="-55" dirty="0">
                <a:solidFill>
                  <a:srgbClr val="3D3935"/>
                </a:solidFill>
                <a:latin typeface="+mj-lt"/>
                <a:cs typeface="Arial"/>
              </a:rPr>
              <a:t> </a:t>
            </a:r>
            <a:r>
              <a:rPr sz="2800" dirty="0">
                <a:solidFill>
                  <a:srgbClr val="3D3935"/>
                </a:solidFill>
                <a:latin typeface="+mj-lt"/>
                <a:cs typeface="Arial"/>
              </a:rPr>
              <a:t>reliable</a:t>
            </a:r>
            <a:r>
              <a:rPr sz="2800" spc="-55" dirty="0">
                <a:solidFill>
                  <a:srgbClr val="3D3935"/>
                </a:solidFill>
                <a:latin typeface="+mj-lt"/>
                <a:cs typeface="Arial"/>
              </a:rPr>
              <a:t> </a:t>
            </a:r>
            <a:r>
              <a:rPr sz="2800" dirty="0">
                <a:solidFill>
                  <a:srgbClr val="3D3935"/>
                </a:solidFill>
                <a:latin typeface="+mj-lt"/>
                <a:cs typeface="Arial"/>
              </a:rPr>
              <a:t>is</a:t>
            </a:r>
            <a:r>
              <a:rPr sz="2800" spc="-55" dirty="0">
                <a:solidFill>
                  <a:srgbClr val="3D3935"/>
                </a:solidFill>
                <a:latin typeface="+mj-lt"/>
                <a:cs typeface="Arial"/>
              </a:rPr>
              <a:t> </a:t>
            </a:r>
            <a:r>
              <a:rPr sz="2800" spc="-25" dirty="0">
                <a:solidFill>
                  <a:srgbClr val="3D3935"/>
                </a:solidFill>
                <a:latin typeface="+mj-lt"/>
                <a:cs typeface="Arial"/>
              </a:rPr>
              <a:t>it?</a:t>
            </a:r>
            <a:endParaRPr sz="2800" dirty="0">
              <a:latin typeface="+mj-lt"/>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FF98-2B6C-4152-4B48-9BBD20D233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0C96F1-2122-91AC-A948-0C9B0B5D424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C8CB8A36-E7F5-331C-F978-5EEA9167CB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41EEF26-3BC0-EEFD-E9FF-1551D0301E75}"/>
              </a:ext>
            </a:extLst>
          </p:cNvPr>
          <p:cNvSpPr txBox="1"/>
          <p:nvPr/>
        </p:nvSpPr>
        <p:spPr>
          <a:xfrm>
            <a:off x="640805" y="1276601"/>
            <a:ext cx="7862390" cy="5183983"/>
          </a:xfrm>
          <a:prstGeom prst="rect">
            <a:avLst/>
          </a:prstGeom>
        </p:spPr>
        <p:txBody>
          <a:bodyPr vert="horz" wrap="square" lIns="0" tIns="79375" rIns="0" bIns="0" rtlCol="0">
            <a:spAutoFit/>
          </a:bodyPr>
          <a:lstStyle/>
          <a:p>
            <a:pPr>
              <a:lnSpc>
                <a:spcPct val="150000"/>
              </a:lnSpc>
            </a:pPr>
            <a:r>
              <a:rPr lang="en-US" sz="2800" dirty="0">
                <a:latin typeface="+mj-lt"/>
              </a:rPr>
              <a:t>A government agency wants to improve traffic management and reduce congestion in major cities. They plan to use data mining techniques to analyze past traffic patterns and predict future congestion hotspots.</a:t>
            </a:r>
          </a:p>
          <a:p>
            <a:pPr>
              <a:lnSpc>
                <a:spcPct val="150000"/>
              </a:lnSpc>
            </a:pPr>
            <a:r>
              <a:rPr lang="en-US" sz="2800" dirty="0">
                <a:latin typeface="+mj-lt"/>
              </a:rPr>
              <a:t>Using the </a:t>
            </a:r>
            <a:r>
              <a:rPr lang="en-US" sz="2800" b="1" dirty="0">
                <a:latin typeface="+mj-lt"/>
              </a:rPr>
              <a:t>CRISP-DM framework</a:t>
            </a:r>
            <a:r>
              <a:rPr lang="en-US" sz="2800" dirty="0">
                <a:latin typeface="+mj-lt"/>
              </a:rPr>
              <a:t>, how should the agency approach this project, specifically focusing on </a:t>
            </a:r>
            <a:r>
              <a:rPr lang="en-US" sz="2800" b="1" dirty="0">
                <a:latin typeface="+mj-lt"/>
              </a:rPr>
              <a:t>Business Understanding</a:t>
            </a:r>
            <a:r>
              <a:rPr lang="en-US" sz="2800" dirty="0">
                <a:latin typeface="+mj-lt"/>
              </a:rPr>
              <a:t> and </a:t>
            </a:r>
            <a:r>
              <a:rPr lang="en-US" sz="2800" b="1" dirty="0">
                <a:latin typeface="+mj-lt"/>
              </a:rPr>
              <a:t>Data Understanding</a:t>
            </a:r>
            <a:r>
              <a:rPr lang="en-US" sz="2800" dirty="0">
                <a:latin typeface="+mj-lt"/>
              </a:rPr>
              <a:t>?</a:t>
            </a:r>
          </a:p>
        </p:txBody>
      </p:sp>
    </p:spTree>
    <p:extLst>
      <p:ext uri="{BB962C8B-B14F-4D97-AF65-F5344CB8AC3E}">
        <p14:creationId xmlns:p14="http://schemas.microsoft.com/office/powerpoint/2010/main" val="702565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6D0BE-B579-3CC8-DFCD-8983C45291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6962F2B-094C-ED31-1E33-96281526CD64}"/>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5FA9C2E1-485D-F5EB-CC6B-8A0B637F2E8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CCF9DEA-1F6C-3160-CBBE-007CE0FAC04C}"/>
              </a:ext>
            </a:extLst>
          </p:cNvPr>
          <p:cNvSpPr txBox="1"/>
          <p:nvPr/>
        </p:nvSpPr>
        <p:spPr>
          <a:xfrm>
            <a:off x="640805" y="1276601"/>
            <a:ext cx="7862390" cy="4819909"/>
          </a:xfrm>
          <a:prstGeom prst="rect">
            <a:avLst/>
          </a:prstGeom>
        </p:spPr>
        <p:txBody>
          <a:bodyPr vert="horz" wrap="square" lIns="0" tIns="79375" rIns="0" bIns="0" rtlCol="0">
            <a:spAutoFit/>
          </a:bodyPr>
          <a:lstStyle/>
          <a:p>
            <a:r>
              <a:rPr lang="en-US" sz="2800" b="1" dirty="0">
                <a:latin typeface="+mj-lt"/>
              </a:rPr>
              <a:t>Example: Australia - Sydney Traffic Management</a:t>
            </a:r>
          </a:p>
          <a:p>
            <a:r>
              <a:rPr lang="en-US" sz="2800" b="1" dirty="0">
                <a:latin typeface="+mj-lt"/>
              </a:rPr>
              <a:t>Business Understanding:</a:t>
            </a:r>
          </a:p>
          <a:p>
            <a:pPr marL="457200" indent="-457200">
              <a:buFont typeface="Arial" panose="020B0604020202020204" pitchFamily="34" charset="0"/>
              <a:buChar char="•"/>
            </a:pPr>
            <a:r>
              <a:rPr lang="en-US" sz="2800" b="1" dirty="0">
                <a:latin typeface="+mj-lt"/>
              </a:rPr>
              <a:t>Goal:</a:t>
            </a:r>
            <a:r>
              <a:rPr lang="en-US" sz="2800" dirty="0">
                <a:latin typeface="+mj-lt"/>
              </a:rPr>
              <a:t> Reduce congestion and optimize traffic signal timings in Sydney.</a:t>
            </a:r>
          </a:p>
          <a:p>
            <a:pPr marL="457200" indent="-457200">
              <a:buFont typeface="Arial" panose="020B0604020202020204" pitchFamily="34" charset="0"/>
              <a:buChar char="•"/>
            </a:pPr>
            <a:r>
              <a:rPr lang="en-US" sz="2800" b="1" dirty="0">
                <a:latin typeface="+mj-lt"/>
              </a:rPr>
              <a:t>Key Questions:</a:t>
            </a:r>
            <a:endParaRPr lang="en-US" sz="2800" dirty="0">
              <a:latin typeface="+mj-lt"/>
            </a:endParaRPr>
          </a:p>
          <a:p>
            <a:pPr marL="914400" lvl="1" indent="-457200">
              <a:buFont typeface="Arial" panose="020B0604020202020204" pitchFamily="34" charset="0"/>
              <a:buChar char="•"/>
            </a:pPr>
            <a:r>
              <a:rPr lang="en-US" sz="2800" dirty="0">
                <a:latin typeface="+mj-lt"/>
              </a:rPr>
              <a:t>What are the peak congestion times and locations?</a:t>
            </a:r>
          </a:p>
          <a:p>
            <a:pPr marL="914400" lvl="1" indent="-457200">
              <a:buFont typeface="Arial" panose="020B0604020202020204" pitchFamily="34" charset="0"/>
              <a:buChar char="•"/>
            </a:pPr>
            <a:r>
              <a:rPr lang="en-US" sz="2800" dirty="0">
                <a:latin typeface="+mj-lt"/>
              </a:rPr>
              <a:t>How do weather conditions and public events impact traffic flow?</a:t>
            </a:r>
          </a:p>
          <a:p>
            <a:pPr marL="914400" lvl="1" indent="-457200">
              <a:buFont typeface="Arial" panose="020B0604020202020204" pitchFamily="34" charset="0"/>
              <a:buChar char="•"/>
            </a:pPr>
            <a:r>
              <a:rPr lang="en-US" sz="2800" dirty="0">
                <a:latin typeface="+mj-lt"/>
              </a:rPr>
              <a:t>Can predictive models help adjust traffic signals dynamically?</a:t>
            </a:r>
          </a:p>
        </p:txBody>
      </p:sp>
    </p:spTree>
    <p:extLst>
      <p:ext uri="{BB962C8B-B14F-4D97-AF65-F5344CB8AC3E}">
        <p14:creationId xmlns:p14="http://schemas.microsoft.com/office/powerpoint/2010/main" val="3838375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B91C-D06E-15A1-3560-3D1C2FA24F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AC36FA-BBB7-E771-9A9E-EB7EC913CF9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AA85A245-4F2C-B5B2-9B95-409046A62FE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ED1DD0B-25CA-A067-F7A4-0868892955EF}"/>
              </a:ext>
            </a:extLst>
          </p:cNvPr>
          <p:cNvSpPr txBox="1"/>
          <p:nvPr/>
        </p:nvSpPr>
        <p:spPr>
          <a:xfrm>
            <a:off x="640805" y="1276601"/>
            <a:ext cx="7862390" cy="4537652"/>
          </a:xfrm>
          <a:prstGeom prst="rect">
            <a:avLst/>
          </a:prstGeom>
        </p:spPr>
        <p:txBody>
          <a:bodyPr vert="horz" wrap="square" lIns="0" tIns="79375" rIns="0" bIns="0" rtlCol="0">
            <a:spAutoFit/>
          </a:bodyPr>
          <a:lstStyle/>
          <a:p>
            <a:pPr>
              <a:lnSpc>
                <a:spcPct val="150000"/>
              </a:lnSpc>
            </a:pPr>
            <a:r>
              <a:rPr lang="en-US" sz="2800" b="1" dirty="0">
                <a:latin typeface="+mj-lt"/>
              </a:rPr>
              <a:t>Data Understanding:</a:t>
            </a:r>
          </a:p>
          <a:p>
            <a:pPr marL="457200" indent="-457200">
              <a:lnSpc>
                <a:spcPct val="150000"/>
              </a:lnSpc>
              <a:buFont typeface="Arial" panose="020B0604020202020204" pitchFamily="34" charset="0"/>
              <a:buChar char="•"/>
            </a:pPr>
            <a:r>
              <a:rPr lang="en-US" sz="2800" b="1" dirty="0">
                <a:latin typeface="+mj-lt"/>
              </a:rPr>
              <a:t>Source of Data: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Sydney Transport Open Data API</a:t>
            </a:r>
          </a:p>
          <a:p>
            <a:pPr marL="914400" lvl="1" indent="-457200">
              <a:lnSpc>
                <a:spcPct val="150000"/>
              </a:lnSpc>
              <a:buFont typeface="Arial" panose="020B0604020202020204" pitchFamily="34" charset="0"/>
              <a:buChar char="•"/>
            </a:pPr>
            <a:r>
              <a:rPr lang="en-US" sz="2800" dirty="0">
                <a:latin typeface="+mj-lt"/>
              </a:rPr>
              <a:t>GPS data from ride-sharing services (Uber, Ola, </a:t>
            </a:r>
            <a:r>
              <a:rPr lang="en-US" sz="2800" dirty="0" err="1">
                <a:latin typeface="+mj-lt"/>
              </a:rPr>
              <a:t>DiDi</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CCTV footage and road sensors from Transport for NSW</a:t>
            </a:r>
          </a:p>
        </p:txBody>
      </p:sp>
    </p:spTree>
    <p:extLst>
      <p:ext uri="{BB962C8B-B14F-4D97-AF65-F5344CB8AC3E}">
        <p14:creationId xmlns:p14="http://schemas.microsoft.com/office/powerpoint/2010/main" val="1850177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37A6-256F-07EF-F1F1-50DEAEA71B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F7A2A39-2D1C-4293-4D94-8A8105F202A3}"/>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671059E2-3EE4-4049-69BF-8AEE7A82679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D19AAFD-DA62-3F10-DE5C-83C8B6F54CDB}"/>
              </a:ext>
            </a:extLst>
          </p:cNvPr>
          <p:cNvSpPr txBox="1"/>
          <p:nvPr/>
        </p:nvSpPr>
        <p:spPr>
          <a:xfrm>
            <a:off x="640805" y="1905000"/>
            <a:ext cx="7862390" cy="3244991"/>
          </a:xfrm>
          <a:prstGeom prst="rect">
            <a:avLst/>
          </a:prstGeom>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Collection:</a:t>
            </a:r>
            <a:endParaRPr kumimoji="0" lang="en-US" altLang="en-US" sz="2800" b="0" i="0" u="none" strike="noStrike" cap="none" normalizeH="0" baseline="0" dirty="0">
              <a:ln>
                <a:noFill/>
              </a:ln>
              <a:solidFill>
                <a:schemeClr val="tx1"/>
              </a:solidFill>
              <a:effectLst/>
              <a:latin typeface="+mj-lt"/>
            </a:endParaRPr>
          </a:p>
          <a:p>
            <a:pPr marL="457200"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Live traffic feeds, toll booth logs, and public transport schedules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Historical accident reports and roadwork schedules</a:t>
            </a:r>
          </a:p>
        </p:txBody>
      </p:sp>
    </p:spTree>
    <p:extLst>
      <p:ext uri="{BB962C8B-B14F-4D97-AF65-F5344CB8AC3E}">
        <p14:creationId xmlns:p14="http://schemas.microsoft.com/office/powerpoint/2010/main" val="3022165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3141-B9DC-B3E4-10ED-D3EED94F9AF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77D7-B9D3-D5C7-F124-B518FEE77EC0}"/>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E3F2F21C-D9BA-1F92-9BF3-0C4C0206BE4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0262C0B-BD03-CE0F-800B-108A92B8B7E6}"/>
              </a:ext>
            </a:extLst>
          </p:cNvPr>
          <p:cNvSpPr txBox="1"/>
          <p:nvPr/>
        </p:nvSpPr>
        <p:spPr>
          <a:xfrm>
            <a:off x="640805" y="1905000"/>
            <a:ext cx="7862390" cy="3244991"/>
          </a:xfrm>
          <a:prstGeom prst="rect">
            <a:avLst/>
          </a:prstGeom>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Accuracy &amp; Reliability:</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Real-time data needs validation against historical trends.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Incomplete GPS data may require interpolation techniques.</a:t>
            </a:r>
          </a:p>
        </p:txBody>
      </p:sp>
    </p:spTree>
    <p:extLst>
      <p:ext uri="{BB962C8B-B14F-4D97-AF65-F5344CB8AC3E}">
        <p14:creationId xmlns:p14="http://schemas.microsoft.com/office/powerpoint/2010/main" val="2752535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8A3BB-81B9-86BB-AE78-847DBDD93B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9EC7AD-4A4E-8C5E-F998-CF94E7B4445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F29A99EF-9D5C-D80A-F5B1-32FC804AD78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0C7C797B-2BBA-B9D8-11B9-81E6B35B8A48}"/>
              </a:ext>
            </a:extLst>
          </p:cNvPr>
          <p:cNvSpPr txBox="1"/>
          <p:nvPr/>
        </p:nvSpPr>
        <p:spPr>
          <a:xfrm>
            <a:off x="640805" y="1360485"/>
            <a:ext cx="7862390" cy="4819909"/>
          </a:xfrm>
          <a:prstGeom prst="rect">
            <a:avLst/>
          </a:prstGeom>
        </p:spPr>
        <p:txBody>
          <a:bodyPr vert="horz" wrap="square" lIns="0" tIns="79375" rIns="0" bIns="0" rtlCol="0">
            <a:spAutoFit/>
          </a:bodyPr>
          <a:lstStyle/>
          <a:p>
            <a:r>
              <a:rPr lang="en-US" sz="2800" b="1" dirty="0">
                <a:latin typeface="+mj-lt"/>
              </a:rPr>
              <a:t>Example: Global - Air Pollution &amp; Traffic in London</a:t>
            </a:r>
          </a:p>
          <a:p>
            <a:r>
              <a:rPr lang="en-US" sz="2800" b="1" dirty="0">
                <a:latin typeface="+mj-lt"/>
              </a:rPr>
              <a:t>Business Understanding:</a:t>
            </a:r>
          </a:p>
          <a:p>
            <a:pPr marL="457200" indent="-457200">
              <a:buFont typeface="Arial" panose="020B0604020202020204" pitchFamily="34" charset="0"/>
              <a:buChar char="•"/>
            </a:pPr>
            <a:r>
              <a:rPr lang="en-US" sz="2800" b="1" dirty="0">
                <a:latin typeface="+mj-lt"/>
              </a:rPr>
              <a:t>Goal:</a:t>
            </a:r>
            <a:r>
              <a:rPr lang="en-US" sz="2800" dirty="0">
                <a:latin typeface="+mj-lt"/>
              </a:rPr>
              <a:t> Reduce traffic-related air pollution in central London.</a:t>
            </a:r>
          </a:p>
          <a:p>
            <a:pPr marL="457200" indent="-457200">
              <a:buFont typeface="Arial" panose="020B0604020202020204" pitchFamily="34" charset="0"/>
              <a:buChar char="•"/>
            </a:pPr>
            <a:r>
              <a:rPr lang="en-US" sz="2800" b="1" dirty="0">
                <a:latin typeface="+mj-lt"/>
              </a:rPr>
              <a:t>Key Questions:</a:t>
            </a:r>
            <a:endParaRPr lang="en-US" sz="2800" dirty="0">
              <a:latin typeface="+mj-lt"/>
            </a:endParaRPr>
          </a:p>
          <a:p>
            <a:pPr marL="914400" lvl="1" indent="-457200">
              <a:buFont typeface="Arial" panose="020B0604020202020204" pitchFamily="34" charset="0"/>
              <a:buChar char="•"/>
            </a:pPr>
            <a:r>
              <a:rPr lang="en-US" sz="2800" dirty="0">
                <a:latin typeface="+mj-lt"/>
              </a:rPr>
              <a:t>Which areas have the highest levels of vehicle emissions?</a:t>
            </a:r>
          </a:p>
          <a:p>
            <a:pPr marL="914400" lvl="1" indent="-457200">
              <a:buFont typeface="Arial" panose="020B0604020202020204" pitchFamily="34" charset="0"/>
              <a:buChar char="•"/>
            </a:pPr>
            <a:r>
              <a:rPr lang="en-US" sz="2800" dirty="0">
                <a:latin typeface="+mj-lt"/>
              </a:rPr>
              <a:t>How do different traffic policies (e.g., congestion charges) impact pollution levels?</a:t>
            </a:r>
          </a:p>
          <a:p>
            <a:pPr marL="914400" lvl="1" indent="-457200">
              <a:buFont typeface="Arial" panose="020B0604020202020204" pitchFamily="34" charset="0"/>
              <a:buChar char="•"/>
            </a:pPr>
            <a:r>
              <a:rPr lang="en-US" sz="2800" dirty="0">
                <a:latin typeface="+mj-lt"/>
              </a:rPr>
              <a:t>Can traffic re-routing reduce pollution exposure for pedestrians?</a:t>
            </a:r>
          </a:p>
        </p:txBody>
      </p:sp>
    </p:spTree>
    <p:extLst>
      <p:ext uri="{BB962C8B-B14F-4D97-AF65-F5344CB8AC3E}">
        <p14:creationId xmlns:p14="http://schemas.microsoft.com/office/powerpoint/2010/main" val="155871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40" dirty="0"/>
              <a:t> </a:t>
            </a:r>
            <a:r>
              <a:rPr dirty="0"/>
              <a:t>is</a:t>
            </a:r>
            <a:r>
              <a:rPr spc="-35" dirty="0"/>
              <a:t> </a:t>
            </a:r>
            <a:r>
              <a:rPr dirty="0"/>
              <a:t>Data</a:t>
            </a:r>
            <a:r>
              <a:rPr spc="-35" dirty="0"/>
              <a:t> </a:t>
            </a:r>
            <a:r>
              <a:rPr spc="-10" dirty="0"/>
              <a:t>mining?</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7920990" cy="2606739"/>
          </a:xfrm>
          <a:prstGeom prst="rect">
            <a:avLst/>
          </a:prstGeom>
        </p:spPr>
        <p:txBody>
          <a:bodyPr vert="horz" wrap="square" lIns="0" tIns="9525" rIns="0" bIns="0" rtlCol="0">
            <a:spAutoFit/>
          </a:bodyPr>
          <a:lstStyle/>
          <a:p>
            <a:pPr marL="12700" marR="5080">
              <a:lnSpc>
                <a:spcPct val="101099"/>
              </a:lnSpc>
              <a:spcBef>
                <a:spcPts val="75"/>
              </a:spcBef>
            </a:pPr>
            <a:r>
              <a:rPr lang="en-US" sz="2800" b="1" dirty="0">
                <a:latin typeface="+mj-lt"/>
              </a:rPr>
              <a:t>Data Mining</a:t>
            </a:r>
            <a:r>
              <a:rPr lang="en-US" sz="2800" dirty="0">
                <a:latin typeface="+mj-lt"/>
              </a:rPr>
              <a:t> is the process of discovering patterns, relationships, and insights from large datasets using statistical, machine learning, and computational techniques. It is widely used in various industries such as healthcare, finance, marketing, and cybersecurity to make data-driven decisions.</a:t>
            </a:r>
            <a:endParaRPr sz="2800" dirty="0">
              <a:latin typeface="+mj-lt"/>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79F9C-FE25-772C-76F2-EE35344AFD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1F59AA-613A-D389-E67B-B23FCE08E477}"/>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FCB2FFA4-FC4E-7BAC-B45B-76CE120C2A7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C41E56A-796A-F63F-2447-4B6078F68630}"/>
              </a:ext>
            </a:extLst>
          </p:cNvPr>
          <p:cNvSpPr txBox="1"/>
          <p:nvPr/>
        </p:nvSpPr>
        <p:spPr>
          <a:xfrm>
            <a:off x="640805" y="1360485"/>
            <a:ext cx="7862390" cy="3891322"/>
          </a:xfrm>
          <a:prstGeom prst="rect">
            <a:avLst/>
          </a:prstGeom>
        </p:spPr>
        <p:txBody>
          <a:bodyPr vert="horz" wrap="square" lIns="0" tIns="79375" rIns="0" bIns="0" rtlCol="0">
            <a:spAutoFit/>
          </a:bodyPr>
          <a:lstStyle/>
          <a:p>
            <a:pPr>
              <a:lnSpc>
                <a:spcPct val="150000"/>
              </a:lnSpc>
            </a:pPr>
            <a:r>
              <a:rPr lang="en-US" sz="2800" b="1" dirty="0">
                <a:latin typeface="+mj-lt"/>
              </a:rPr>
              <a:t>Data Understanding:</a:t>
            </a:r>
          </a:p>
          <a:p>
            <a:pPr marL="457200" indent="-457200">
              <a:lnSpc>
                <a:spcPct val="150000"/>
              </a:lnSpc>
              <a:buFont typeface="Arial" panose="020B0604020202020204" pitchFamily="34" charset="0"/>
              <a:buChar char="•"/>
            </a:pPr>
            <a:r>
              <a:rPr lang="en-US" sz="2800" b="1" dirty="0">
                <a:latin typeface="+mj-lt"/>
              </a:rPr>
              <a:t>Source of Data: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London Air Quality Network</a:t>
            </a:r>
          </a:p>
          <a:p>
            <a:pPr marL="914400" lvl="1" indent="-457200">
              <a:lnSpc>
                <a:spcPct val="150000"/>
              </a:lnSpc>
              <a:buFont typeface="Arial" panose="020B0604020202020204" pitchFamily="34" charset="0"/>
              <a:buChar char="•"/>
            </a:pPr>
            <a:r>
              <a:rPr lang="en-US" sz="2800" dirty="0">
                <a:latin typeface="+mj-lt"/>
              </a:rPr>
              <a:t>Traffic density reports from the Transport for London (TfL)</a:t>
            </a:r>
          </a:p>
          <a:p>
            <a:pPr marL="914400" lvl="1" indent="-457200">
              <a:lnSpc>
                <a:spcPct val="150000"/>
              </a:lnSpc>
              <a:buFont typeface="Arial" panose="020B0604020202020204" pitchFamily="34" charset="0"/>
              <a:buChar char="•"/>
            </a:pPr>
            <a:r>
              <a:rPr lang="en-US" sz="2800" dirty="0">
                <a:latin typeface="+mj-lt"/>
              </a:rPr>
              <a:t>Google Maps and Waze traffic patterns</a:t>
            </a:r>
          </a:p>
        </p:txBody>
      </p:sp>
    </p:spTree>
    <p:extLst>
      <p:ext uri="{BB962C8B-B14F-4D97-AF65-F5344CB8AC3E}">
        <p14:creationId xmlns:p14="http://schemas.microsoft.com/office/powerpoint/2010/main" val="515085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6EB4-364A-39AC-2FE5-0887392F1B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BBBA7C-953C-27A3-9B3C-CC5ED58AAE5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2A899903-B6B9-BF93-308C-32EF9ADE26D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16ADD9E-D5D6-3F50-81A7-77CA89C2A300}"/>
              </a:ext>
            </a:extLst>
          </p:cNvPr>
          <p:cNvSpPr txBox="1"/>
          <p:nvPr/>
        </p:nvSpPr>
        <p:spPr>
          <a:xfrm>
            <a:off x="0" y="1360485"/>
            <a:ext cx="9143999" cy="5183983"/>
          </a:xfrm>
          <a:prstGeom prst="rect">
            <a:avLst/>
          </a:prstGeom>
          <a:solidFill>
            <a:schemeClr val="bg1"/>
          </a:solidFill>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Collection:</a:t>
            </a:r>
          </a:p>
          <a:p>
            <a:pPr marL="457200"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IoT sensors measuring real-time CO2 and NOx emissions</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Historical traffic congestion data from TfL’s traffic monitoring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Accuracy &amp; Reliability:</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IoT sensor data may have calibration errors.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Seasonal variations (e.g., winter heating emissions) must be accounted for.</a:t>
            </a:r>
          </a:p>
        </p:txBody>
      </p:sp>
    </p:spTree>
    <p:extLst>
      <p:ext uri="{BB962C8B-B14F-4D97-AF65-F5344CB8AC3E}">
        <p14:creationId xmlns:p14="http://schemas.microsoft.com/office/powerpoint/2010/main" val="931266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336BD-BF23-191B-5467-113ACBEC4E5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2C0D2A-BE99-892E-894F-9D2768D762D4}"/>
              </a:ext>
            </a:extLst>
          </p:cNvPr>
          <p:cNvSpPr txBox="1">
            <a:spLocks noGrp="1"/>
          </p:cNvSpPr>
          <p:nvPr>
            <p:ph type="title"/>
          </p:nvPr>
        </p:nvSpPr>
        <p:spPr>
          <a:xfrm>
            <a:off x="519610" y="713232"/>
            <a:ext cx="6553200" cy="459100"/>
          </a:xfrm>
          <a:prstGeom prst="rect">
            <a:avLst/>
          </a:prstGeom>
        </p:spPr>
        <p:txBody>
          <a:bodyPr vert="horz" wrap="square" lIns="0" tIns="12700" rIns="0" bIns="0" rtlCol="0">
            <a:spAutoFit/>
          </a:bodyPr>
          <a:lstStyle/>
          <a:p>
            <a:pPr marL="12700">
              <a:lnSpc>
                <a:spcPct val="100000"/>
              </a:lnSpc>
              <a:spcBef>
                <a:spcPts val="100"/>
              </a:spcBef>
            </a:pPr>
            <a:r>
              <a:rPr lang="en-US" b="1" dirty="0"/>
              <a:t>Key Takeaway</a:t>
            </a:r>
            <a:endParaRPr lang="en-US" spc="-25" dirty="0"/>
          </a:p>
        </p:txBody>
      </p:sp>
      <p:sp>
        <p:nvSpPr>
          <p:cNvPr id="4" name="object 4">
            <a:extLst>
              <a:ext uri="{FF2B5EF4-FFF2-40B4-BE49-F238E27FC236}">
                <a16:creationId xmlns:a16="http://schemas.microsoft.com/office/drawing/2014/main" id="{1C3345AC-950A-F3CC-3CCE-2A6FF473022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893A454-5188-A705-06F7-CB33E9D2BDA0}"/>
              </a:ext>
            </a:extLst>
          </p:cNvPr>
          <p:cNvSpPr txBox="1"/>
          <p:nvPr/>
        </p:nvSpPr>
        <p:spPr>
          <a:xfrm>
            <a:off x="1" y="1806504"/>
            <a:ext cx="9143999" cy="3244991"/>
          </a:xfrm>
          <a:prstGeom prst="rect">
            <a:avLst/>
          </a:prstGeom>
          <a:solidFill>
            <a:schemeClr val="bg1"/>
          </a:solidFill>
        </p:spPr>
        <p:txBody>
          <a:bodyPr vert="horz" wrap="square" lIns="0" tIns="79375" rIns="0" bIns="0" rtlCol="0">
            <a:spAutoFit/>
          </a:bodyPr>
          <a:lstStyle/>
          <a:p>
            <a:pPr marL="82550">
              <a:lnSpc>
                <a:spcPct val="150000"/>
              </a:lnSpc>
            </a:pPr>
            <a:r>
              <a:rPr lang="en-US" sz="2800" dirty="0">
                <a:latin typeface="+mj-lt"/>
              </a:rPr>
              <a:t>Using </a:t>
            </a:r>
            <a:r>
              <a:rPr lang="en-US" sz="2800" b="1" dirty="0">
                <a:latin typeface="+mj-lt"/>
              </a:rPr>
              <a:t>CRISP-DM</a:t>
            </a:r>
            <a:r>
              <a:rPr lang="en-US" sz="2800" dirty="0">
                <a:latin typeface="+mj-lt"/>
              </a:rPr>
              <a:t>, both Sydney and London can define their problem statement (Business Understanding) and systematically analyze traffic and environmental data (Data Understanding) to develop </a:t>
            </a:r>
            <a:r>
              <a:rPr lang="en-US" sz="2800" b="1" dirty="0">
                <a:latin typeface="+mj-lt"/>
              </a:rPr>
              <a:t>data-driven policies for congestion management and pollution reduction</a:t>
            </a:r>
            <a:r>
              <a:rPr lang="en-US" sz="2800" dirty="0">
                <a:latin typeface="+mj-lt"/>
              </a:rPr>
              <a:t>.</a:t>
            </a:r>
          </a:p>
        </p:txBody>
      </p:sp>
    </p:spTree>
    <p:extLst>
      <p:ext uri="{BB962C8B-B14F-4D97-AF65-F5344CB8AC3E}">
        <p14:creationId xmlns:p14="http://schemas.microsoft.com/office/powerpoint/2010/main" val="2290509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2.</a:t>
            </a:r>
            <a:r>
              <a:rPr spc="-30" dirty="0"/>
              <a:t> </a:t>
            </a:r>
            <a:r>
              <a:rPr dirty="0"/>
              <a:t>Data</a:t>
            </a:r>
            <a:r>
              <a:rPr spc="-20" dirty="0"/>
              <a:t> </a:t>
            </a:r>
            <a:r>
              <a:rPr spc="-10" dirty="0"/>
              <a:t>Preparation</a:t>
            </a:r>
          </a:p>
        </p:txBody>
      </p:sp>
      <p:sp>
        <p:nvSpPr>
          <p:cNvPr id="3" name="object 3"/>
          <p:cNvSpPr txBox="1"/>
          <p:nvPr/>
        </p:nvSpPr>
        <p:spPr>
          <a:xfrm>
            <a:off x="722795" y="1529080"/>
            <a:ext cx="2980055" cy="3362960"/>
          </a:xfrm>
          <a:prstGeom prst="rect">
            <a:avLst/>
          </a:prstGeom>
        </p:spPr>
        <p:txBody>
          <a:bodyPr vert="horz" wrap="square" lIns="0" tIns="140335" rIns="0" bIns="0" rtlCol="0">
            <a:spAutoFit/>
          </a:bodyPr>
          <a:lstStyle/>
          <a:p>
            <a:pPr marL="354965" indent="-342265">
              <a:lnSpc>
                <a:spcPct val="100000"/>
              </a:lnSpc>
              <a:spcBef>
                <a:spcPts val="1105"/>
              </a:spcBef>
              <a:buClr>
                <a:srgbClr val="F2120C"/>
              </a:buClr>
              <a:buChar char="•"/>
              <a:tabLst>
                <a:tab pos="354965" algn="l"/>
              </a:tabLst>
            </a:pPr>
            <a:r>
              <a:rPr sz="1900" dirty="0">
                <a:solidFill>
                  <a:srgbClr val="3D3935"/>
                </a:solidFill>
                <a:latin typeface="Arial"/>
                <a:cs typeface="Arial"/>
              </a:rPr>
              <a:t>Data</a:t>
            </a:r>
            <a:r>
              <a:rPr sz="1900" spc="-35" dirty="0">
                <a:solidFill>
                  <a:srgbClr val="3D3935"/>
                </a:solidFill>
                <a:latin typeface="Arial"/>
                <a:cs typeface="Arial"/>
              </a:rPr>
              <a:t> </a:t>
            </a:r>
            <a:r>
              <a:rPr sz="1900" spc="-10" dirty="0">
                <a:solidFill>
                  <a:srgbClr val="3D3935"/>
                </a:solidFill>
                <a:latin typeface="Arial"/>
                <a:cs typeface="Arial"/>
              </a:rPr>
              <a:t>Exploration</a:t>
            </a:r>
            <a:endParaRPr sz="1900">
              <a:latin typeface="Arial"/>
              <a:cs typeface="Arial"/>
            </a:endParaRPr>
          </a:p>
          <a:p>
            <a:pPr marL="354965" indent="-342265">
              <a:lnSpc>
                <a:spcPct val="100000"/>
              </a:lnSpc>
              <a:spcBef>
                <a:spcPts val="1010"/>
              </a:spcBef>
              <a:buClr>
                <a:srgbClr val="F2120C"/>
              </a:buClr>
              <a:buChar char="•"/>
              <a:tabLst>
                <a:tab pos="354965" algn="l"/>
              </a:tabLst>
            </a:pPr>
            <a:r>
              <a:rPr sz="1900" dirty="0">
                <a:solidFill>
                  <a:srgbClr val="3D3935"/>
                </a:solidFill>
                <a:latin typeface="Arial"/>
                <a:cs typeface="Arial"/>
              </a:rPr>
              <a:t>Data</a:t>
            </a:r>
            <a:r>
              <a:rPr sz="1900" spc="-35" dirty="0">
                <a:solidFill>
                  <a:srgbClr val="3D3935"/>
                </a:solidFill>
                <a:latin typeface="Arial"/>
                <a:cs typeface="Arial"/>
              </a:rPr>
              <a:t> </a:t>
            </a:r>
            <a:r>
              <a:rPr sz="1900" spc="-10" dirty="0">
                <a:solidFill>
                  <a:srgbClr val="3D3935"/>
                </a:solidFill>
                <a:latin typeface="Arial"/>
                <a:cs typeface="Arial"/>
              </a:rPr>
              <a:t>quality</a:t>
            </a:r>
            <a:endParaRPr sz="1900">
              <a:latin typeface="Arial"/>
              <a:cs typeface="Arial"/>
            </a:endParaRPr>
          </a:p>
          <a:p>
            <a:pPr marL="354965" indent="-342265">
              <a:lnSpc>
                <a:spcPct val="100000"/>
              </a:lnSpc>
              <a:spcBef>
                <a:spcPts val="1030"/>
              </a:spcBef>
              <a:buClr>
                <a:srgbClr val="F2120C"/>
              </a:buClr>
              <a:buChar char="•"/>
              <a:tabLst>
                <a:tab pos="354965" algn="l"/>
              </a:tabLst>
            </a:pPr>
            <a:r>
              <a:rPr sz="1900" dirty="0">
                <a:solidFill>
                  <a:srgbClr val="3D3935"/>
                </a:solidFill>
                <a:latin typeface="Arial"/>
                <a:cs typeface="Arial"/>
              </a:rPr>
              <a:t>Handling</a:t>
            </a:r>
            <a:r>
              <a:rPr sz="1900" spc="-65" dirty="0">
                <a:solidFill>
                  <a:srgbClr val="3D3935"/>
                </a:solidFill>
                <a:latin typeface="Arial"/>
                <a:cs typeface="Arial"/>
              </a:rPr>
              <a:t> </a:t>
            </a:r>
            <a:r>
              <a:rPr sz="1900" dirty="0">
                <a:solidFill>
                  <a:srgbClr val="3D3935"/>
                </a:solidFill>
                <a:latin typeface="Arial"/>
                <a:cs typeface="Arial"/>
              </a:rPr>
              <a:t>missing</a:t>
            </a:r>
            <a:r>
              <a:rPr sz="1900" spc="-60" dirty="0">
                <a:solidFill>
                  <a:srgbClr val="3D3935"/>
                </a:solidFill>
                <a:latin typeface="Arial"/>
                <a:cs typeface="Arial"/>
              </a:rPr>
              <a:t> </a:t>
            </a:r>
            <a:r>
              <a:rPr sz="1900" spc="-10" dirty="0">
                <a:solidFill>
                  <a:srgbClr val="3D3935"/>
                </a:solidFill>
                <a:latin typeface="Arial"/>
                <a:cs typeface="Arial"/>
              </a:rPr>
              <a:t>values</a:t>
            </a:r>
            <a:endParaRPr sz="1900">
              <a:latin typeface="Arial"/>
              <a:cs typeface="Arial"/>
            </a:endParaRPr>
          </a:p>
          <a:p>
            <a:pPr marL="354965" indent="-342265">
              <a:lnSpc>
                <a:spcPct val="100000"/>
              </a:lnSpc>
              <a:spcBef>
                <a:spcPts val="1010"/>
              </a:spcBef>
              <a:buClr>
                <a:srgbClr val="F2120C"/>
              </a:buClr>
              <a:buChar char="•"/>
              <a:tabLst>
                <a:tab pos="354965" algn="l"/>
              </a:tabLst>
            </a:pPr>
            <a:r>
              <a:rPr sz="1900" dirty="0">
                <a:solidFill>
                  <a:srgbClr val="3D3935"/>
                </a:solidFill>
                <a:latin typeface="Arial"/>
                <a:cs typeface="Arial"/>
              </a:rPr>
              <a:t>Data</a:t>
            </a:r>
            <a:r>
              <a:rPr sz="1900" spc="-40" dirty="0">
                <a:solidFill>
                  <a:srgbClr val="3D3935"/>
                </a:solidFill>
                <a:latin typeface="Arial"/>
                <a:cs typeface="Arial"/>
              </a:rPr>
              <a:t> </a:t>
            </a:r>
            <a:r>
              <a:rPr sz="1900" dirty="0">
                <a:solidFill>
                  <a:srgbClr val="3D3935"/>
                </a:solidFill>
                <a:latin typeface="Arial"/>
                <a:cs typeface="Arial"/>
              </a:rPr>
              <a:t>type</a:t>
            </a:r>
            <a:r>
              <a:rPr sz="1900" spc="-35" dirty="0">
                <a:solidFill>
                  <a:srgbClr val="3D3935"/>
                </a:solidFill>
                <a:latin typeface="Arial"/>
                <a:cs typeface="Arial"/>
              </a:rPr>
              <a:t> </a:t>
            </a:r>
            <a:r>
              <a:rPr sz="1900" spc="-10" dirty="0">
                <a:solidFill>
                  <a:srgbClr val="3D3935"/>
                </a:solidFill>
                <a:latin typeface="Arial"/>
                <a:cs typeface="Arial"/>
              </a:rPr>
              <a:t>conversion</a:t>
            </a:r>
            <a:endParaRPr sz="1900">
              <a:latin typeface="Arial"/>
              <a:cs typeface="Arial"/>
            </a:endParaRPr>
          </a:p>
          <a:p>
            <a:pPr marL="354965" indent="-342265">
              <a:lnSpc>
                <a:spcPct val="100000"/>
              </a:lnSpc>
              <a:spcBef>
                <a:spcPts val="1030"/>
              </a:spcBef>
              <a:buClr>
                <a:srgbClr val="F2120C"/>
              </a:buClr>
              <a:buChar char="•"/>
              <a:tabLst>
                <a:tab pos="354965" algn="l"/>
              </a:tabLst>
            </a:pPr>
            <a:r>
              <a:rPr sz="1900" spc="-10" dirty="0">
                <a:solidFill>
                  <a:srgbClr val="3D3935"/>
                </a:solidFill>
                <a:latin typeface="Arial"/>
                <a:cs typeface="Arial"/>
              </a:rPr>
              <a:t>Transformation</a:t>
            </a:r>
            <a:endParaRPr sz="1900">
              <a:latin typeface="Arial"/>
              <a:cs typeface="Arial"/>
            </a:endParaRPr>
          </a:p>
          <a:p>
            <a:pPr marL="354965" indent="-342265">
              <a:lnSpc>
                <a:spcPct val="100000"/>
              </a:lnSpc>
              <a:spcBef>
                <a:spcPts val="915"/>
              </a:spcBef>
              <a:buClr>
                <a:srgbClr val="F2120C"/>
              </a:buClr>
              <a:buChar char="•"/>
              <a:tabLst>
                <a:tab pos="354965" algn="l"/>
              </a:tabLst>
            </a:pPr>
            <a:r>
              <a:rPr sz="1900" spc="-10" dirty="0">
                <a:solidFill>
                  <a:srgbClr val="3D3935"/>
                </a:solidFill>
                <a:latin typeface="Arial"/>
                <a:cs typeface="Arial"/>
              </a:rPr>
              <a:t>Outliers</a:t>
            </a:r>
            <a:endParaRPr sz="1900">
              <a:latin typeface="Arial"/>
              <a:cs typeface="Arial"/>
            </a:endParaRPr>
          </a:p>
          <a:p>
            <a:pPr marL="354965" indent="-342265">
              <a:lnSpc>
                <a:spcPct val="100000"/>
              </a:lnSpc>
              <a:spcBef>
                <a:spcPts val="1030"/>
              </a:spcBef>
              <a:buClr>
                <a:srgbClr val="F2120C"/>
              </a:buClr>
              <a:buChar char="•"/>
              <a:tabLst>
                <a:tab pos="354965" algn="l"/>
              </a:tabLst>
            </a:pPr>
            <a:r>
              <a:rPr sz="1900" dirty="0">
                <a:solidFill>
                  <a:srgbClr val="3D3935"/>
                </a:solidFill>
                <a:latin typeface="Arial"/>
                <a:cs typeface="Arial"/>
              </a:rPr>
              <a:t>Feature</a:t>
            </a:r>
            <a:r>
              <a:rPr sz="1900" spc="-55" dirty="0">
                <a:solidFill>
                  <a:srgbClr val="3D3935"/>
                </a:solidFill>
                <a:latin typeface="Arial"/>
                <a:cs typeface="Arial"/>
              </a:rPr>
              <a:t> </a:t>
            </a:r>
            <a:r>
              <a:rPr sz="1900" spc="-10" dirty="0">
                <a:solidFill>
                  <a:srgbClr val="3D3935"/>
                </a:solidFill>
                <a:latin typeface="Arial"/>
                <a:cs typeface="Arial"/>
              </a:rPr>
              <a:t>selection</a:t>
            </a:r>
            <a:endParaRPr sz="1900">
              <a:latin typeface="Arial"/>
              <a:cs typeface="Arial"/>
            </a:endParaRPr>
          </a:p>
          <a:p>
            <a:pPr marL="354965" indent="-342265">
              <a:lnSpc>
                <a:spcPct val="100000"/>
              </a:lnSpc>
              <a:spcBef>
                <a:spcPts val="1010"/>
              </a:spcBef>
              <a:buClr>
                <a:srgbClr val="F2120C"/>
              </a:buClr>
              <a:buChar char="•"/>
              <a:tabLst>
                <a:tab pos="354965" algn="l"/>
              </a:tabLst>
            </a:pPr>
            <a:r>
              <a:rPr sz="1900" spc="-10" dirty="0">
                <a:solidFill>
                  <a:srgbClr val="3D3935"/>
                </a:solidFill>
                <a:latin typeface="Arial"/>
                <a:cs typeface="Arial"/>
              </a:rPr>
              <a:t>Sampling</a:t>
            </a:r>
            <a:endParaRPr sz="1900">
              <a:latin typeface="Arial"/>
              <a:cs typeface="Arial"/>
            </a:endParaRPr>
          </a:p>
        </p:txBody>
      </p:sp>
      <p:pic>
        <p:nvPicPr>
          <p:cNvPr id="4" name="object 4"/>
          <p:cNvPicPr/>
          <p:nvPr/>
        </p:nvPicPr>
        <p:blipFill>
          <a:blip r:embed="rId2" cstate="print"/>
          <a:stretch>
            <a:fillRect/>
          </a:stretch>
        </p:blipFill>
        <p:spPr>
          <a:xfrm>
            <a:off x="4666488" y="3169919"/>
            <a:ext cx="3639312" cy="2874264"/>
          </a:xfrm>
          <a:prstGeom prst="rect">
            <a:avLst/>
          </a:prstGeom>
        </p:spPr>
      </p:pic>
      <p:sp>
        <p:nvSpPr>
          <p:cNvPr id="5" name="object 5"/>
          <p:cNvSpPr txBox="1"/>
          <p:nvPr/>
        </p:nvSpPr>
        <p:spPr>
          <a:xfrm>
            <a:off x="4863010" y="1261364"/>
            <a:ext cx="1517650" cy="1391285"/>
          </a:xfrm>
          <a:prstGeom prst="rect">
            <a:avLst/>
          </a:prstGeom>
        </p:spPr>
        <p:txBody>
          <a:bodyPr vert="horz" wrap="square" lIns="0" tIns="12700" rIns="0" bIns="0" rtlCol="0">
            <a:spAutoFit/>
          </a:bodyPr>
          <a:lstStyle/>
          <a:p>
            <a:pPr marL="297815" indent="-285115">
              <a:lnSpc>
                <a:spcPts val="2125"/>
              </a:lnSpc>
              <a:spcBef>
                <a:spcPts val="100"/>
              </a:spcBef>
              <a:buChar char="•"/>
              <a:tabLst>
                <a:tab pos="297815" algn="l"/>
              </a:tabLst>
            </a:pPr>
            <a:r>
              <a:rPr sz="1800" dirty="0">
                <a:solidFill>
                  <a:srgbClr val="551775"/>
                </a:solidFill>
                <a:latin typeface="Arial"/>
                <a:cs typeface="Arial"/>
              </a:rPr>
              <a:t>A</a:t>
            </a:r>
            <a:r>
              <a:rPr sz="1800" spc="-105" dirty="0">
                <a:solidFill>
                  <a:srgbClr val="551775"/>
                </a:solidFill>
                <a:latin typeface="Arial"/>
                <a:cs typeface="Arial"/>
              </a:rPr>
              <a:t> </a:t>
            </a:r>
            <a:r>
              <a:rPr sz="1800" spc="-10" dirty="0">
                <a:solidFill>
                  <a:srgbClr val="551775"/>
                </a:solidFill>
                <a:latin typeface="Arial"/>
                <a:cs typeface="Arial"/>
              </a:rPr>
              <a:t>dataset</a:t>
            </a:r>
            <a:endParaRPr sz="1800">
              <a:latin typeface="Arial"/>
              <a:cs typeface="Arial"/>
            </a:endParaRPr>
          </a:p>
          <a:p>
            <a:pPr marL="297815" indent="-285115">
              <a:lnSpc>
                <a:spcPts val="2125"/>
              </a:lnSpc>
              <a:buChar char="•"/>
              <a:tabLst>
                <a:tab pos="297815" algn="l"/>
              </a:tabLst>
            </a:pPr>
            <a:r>
              <a:rPr sz="1800" dirty="0">
                <a:solidFill>
                  <a:srgbClr val="551775"/>
                </a:solidFill>
                <a:latin typeface="Arial"/>
                <a:cs typeface="Arial"/>
              </a:rPr>
              <a:t>A</a:t>
            </a:r>
            <a:r>
              <a:rPr sz="1800" spc="-114" dirty="0">
                <a:solidFill>
                  <a:srgbClr val="551775"/>
                </a:solidFill>
                <a:latin typeface="Arial"/>
                <a:cs typeface="Arial"/>
              </a:rPr>
              <a:t> </a:t>
            </a:r>
            <a:r>
              <a:rPr sz="1800" dirty="0">
                <a:solidFill>
                  <a:srgbClr val="551775"/>
                </a:solidFill>
                <a:latin typeface="Arial"/>
                <a:cs typeface="Arial"/>
              </a:rPr>
              <a:t>data</a:t>
            </a:r>
            <a:r>
              <a:rPr sz="1800" spc="-10" dirty="0">
                <a:solidFill>
                  <a:srgbClr val="551775"/>
                </a:solidFill>
                <a:latin typeface="Arial"/>
                <a:cs typeface="Arial"/>
              </a:rPr>
              <a:t> </a:t>
            </a:r>
            <a:r>
              <a:rPr sz="1800" spc="-20" dirty="0">
                <a:solidFill>
                  <a:srgbClr val="551775"/>
                </a:solidFill>
                <a:latin typeface="Arial"/>
                <a:cs typeface="Arial"/>
              </a:rPr>
              <a:t>point</a:t>
            </a:r>
            <a:endParaRPr sz="1800">
              <a:latin typeface="Arial"/>
              <a:cs typeface="Arial"/>
            </a:endParaRPr>
          </a:p>
          <a:p>
            <a:pPr marL="297815" indent="-285115">
              <a:lnSpc>
                <a:spcPts val="2135"/>
              </a:lnSpc>
              <a:spcBef>
                <a:spcPts val="45"/>
              </a:spcBef>
              <a:buChar char="•"/>
              <a:tabLst>
                <a:tab pos="297815" algn="l"/>
              </a:tabLst>
            </a:pPr>
            <a:r>
              <a:rPr sz="1800" dirty="0">
                <a:solidFill>
                  <a:srgbClr val="551775"/>
                </a:solidFill>
                <a:latin typeface="Arial"/>
                <a:cs typeface="Arial"/>
              </a:rPr>
              <a:t>An</a:t>
            </a:r>
            <a:r>
              <a:rPr sz="1800" spc="-10" dirty="0">
                <a:solidFill>
                  <a:srgbClr val="551775"/>
                </a:solidFill>
                <a:latin typeface="Arial"/>
                <a:cs typeface="Arial"/>
              </a:rPr>
              <a:t> attribute</a:t>
            </a:r>
            <a:endParaRPr sz="1800">
              <a:latin typeface="Arial"/>
              <a:cs typeface="Arial"/>
            </a:endParaRPr>
          </a:p>
          <a:p>
            <a:pPr marL="297815" indent="-285115">
              <a:lnSpc>
                <a:spcPts val="2135"/>
              </a:lnSpc>
              <a:buChar char="•"/>
              <a:tabLst>
                <a:tab pos="297815" algn="l"/>
              </a:tabLst>
            </a:pPr>
            <a:r>
              <a:rPr sz="1800" dirty="0">
                <a:solidFill>
                  <a:srgbClr val="551775"/>
                </a:solidFill>
                <a:latin typeface="Arial"/>
                <a:cs typeface="Arial"/>
              </a:rPr>
              <a:t>A</a:t>
            </a:r>
            <a:r>
              <a:rPr sz="1800" spc="-105" dirty="0">
                <a:solidFill>
                  <a:srgbClr val="551775"/>
                </a:solidFill>
                <a:latin typeface="Arial"/>
                <a:cs typeface="Arial"/>
              </a:rPr>
              <a:t> </a:t>
            </a:r>
            <a:r>
              <a:rPr sz="1800" spc="-10" dirty="0">
                <a:solidFill>
                  <a:srgbClr val="551775"/>
                </a:solidFill>
                <a:latin typeface="Arial"/>
                <a:cs typeface="Arial"/>
              </a:rPr>
              <a:t>label</a:t>
            </a:r>
            <a:endParaRPr sz="1800">
              <a:latin typeface="Arial"/>
              <a:cs typeface="Arial"/>
            </a:endParaRPr>
          </a:p>
          <a:p>
            <a:pPr marL="297815" indent="-285115">
              <a:lnSpc>
                <a:spcPct val="100000"/>
              </a:lnSpc>
              <a:spcBef>
                <a:spcPts val="25"/>
              </a:spcBef>
              <a:buChar char="•"/>
              <a:tabLst>
                <a:tab pos="297815" algn="l"/>
              </a:tabLst>
            </a:pPr>
            <a:r>
              <a:rPr sz="1800" spc="-10" dirty="0">
                <a:solidFill>
                  <a:srgbClr val="551775"/>
                </a:solidFill>
                <a:latin typeface="Arial"/>
                <a:cs typeface="Arial"/>
              </a:rPr>
              <a:t>Identifiers</a:t>
            </a:r>
            <a:endParaRPr sz="18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25" dirty="0"/>
              <a:t> </a:t>
            </a:r>
            <a:r>
              <a:rPr spc="-10" dirty="0"/>
              <a:t>Modeling</a:t>
            </a:r>
          </a:p>
        </p:txBody>
      </p:sp>
      <p:grpSp>
        <p:nvGrpSpPr>
          <p:cNvPr id="3" name="object 3"/>
          <p:cNvGrpSpPr/>
          <p:nvPr/>
        </p:nvGrpSpPr>
        <p:grpSpPr>
          <a:xfrm>
            <a:off x="4348162" y="2281237"/>
            <a:ext cx="2438400" cy="352425"/>
            <a:chOff x="4348162" y="2281237"/>
            <a:chExt cx="2438400" cy="352425"/>
          </a:xfrm>
        </p:grpSpPr>
        <p:sp>
          <p:nvSpPr>
            <p:cNvPr id="4" name="object 4"/>
            <p:cNvSpPr/>
            <p:nvPr/>
          </p:nvSpPr>
          <p:spPr>
            <a:xfrm>
              <a:off x="4352925" y="228600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5" y="338408"/>
                  </a:lnTo>
                  <a:lnTo>
                    <a:pt x="2412061" y="326161"/>
                  </a:lnTo>
                  <a:lnTo>
                    <a:pt x="2424308" y="307995"/>
                  </a:lnTo>
                  <a:lnTo>
                    <a:pt x="2428800" y="285750"/>
                  </a:lnTo>
                  <a:lnTo>
                    <a:pt x="2428800" y="57150"/>
                  </a:lnTo>
                  <a:lnTo>
                    <a:pt x="2424308" y="34904"/>
                  </a:lnTo>
                  <a:lnTo>
                    <a:pt x="2412061" y="16738"/>
                  </a:lnTo>
                  <a:lnTo>
                    <a:pt x="2393895" y="4491"/>
                  </a:lnTo>
                  <a:lnTo>
                    <a:pt x="2371650" y="0"/>
                  </a:lnTo>
                  <a:close/>
                </a:path>
              </a:pathLst>
            </a:custGeom>
            <a:solidFill>
              <a:srgbClr val="F2F2F2">
                <a:alpha val="69799"/>
              </a:srgbClr>
            </a:solidFill>
          </p:spPr>
          <p:txBody>
            <a:bodyPr wrap="square" lIns="0" tIns="0" rIns="0" bIns="0" rtlCol="0"/>
            <a:lstStyle/>
            <a:p>
              <a:endParaRPr/>
            </a:p>
          </p:txBody>
        </p:sp>
        <p:sp>
          <p:nvSpPr>
            <p:cNvPr id="5" name="object 5"/>
            <p:cNvSpPr/>
            <p:nvPr/>
          </p:nvSpPr>
          <p:spPr>
            <a:xfrm>
              <a:off x="4352925" y="228600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6" name="object 6"/>
          <p:cNvSpPr txBox="1"/>
          <p:nvPr/>
        </p:nvSpPr>
        <p:spPr>
          <a:xfrm>
            <a:off x="5091075" y="2339340"/>
            <a:ext cx="95250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Build</a:t>
            </a:r>
            <a:r>
              <a:rPr sz="1400" spc="-40" dirty="0">
                <a:solidFill>
                  <a:srgbClr val="3C1053"/>
                </a:solidFill>
                <a:latin typeface="Arial"/>
                <a:cs typeface="Arial"/>
              </a:rPr>
              <a:t> </a:t>
            </a:r>
            <a:r>
              <a:rPr sz="1400" spc="-10" dirty="0">
                <a:solidFill>
                  <a:srgbClr val="3C1053"/>
                </a:solidFill>
                <a:latin typeface="Arial"/>
                <a:cs typeface="Arial"/>
              </a:rPr>
              <a:t>model</a:t>
            </a:r>
            <a:endParaRPr sz="1400">
              <a:latin typeface="Arial"/>
              <a:cs typeface="Arial"/>
            </a:endParaRPr>
          </a:p>
        </p:txBody>
      </p:sp>
      <p:grpSp>
        <p:nvGrpSpPr>
          <p:cNvPr id="7" name="object 7"/>
          <p:cNvGrpSpPr/>
          <p:nvPr/>
        </p:nvGrpSpPr>
        <p:grpSpPr>
          <a:xfrm>
            <a:off x="4348162" y="3024187"/>
            <a:ext cx="2438400" cy="352425"/>
            <a:chOff x="4348162" y="3024187"/>
            <a:chExt cx="2438400" cy="352425"/>
          </a:xfrm>
        </p:grpSpPr>
        <p:sp>
          <p:nvSpPr>
            <p:cNvPr id="8" name="object 8"/>
            <p:cNvSpPr/>
            <p:nvPr/>
          </p:nvSpPr>
          <p:spPr>
            <a:xfrm>
              <a:off x="4352925" y="302895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5" y="338408"/>
                  </a:lnTo>
                  <a:lnTo>
                    <a:pt x="2412061" y="326161"/>
                  </a:lnTo>
                  <a:lnTo>
                    <a:pt x="2424308" y="307995"/>
                  </a:lnTo>
                  <a:lnTo>
                    <a:pt x="2428800" y="285750"/>
                  </a:lnTo>
                  <a:lnTo>
                    <a:pt x="2428800" y="57150"/>
                  </a:lnTo>
                  <a:lnTo>
                    <a:pt x="2424308" y="34904"/>
                  </a:lnTo>
                  <a:lnTo>
                    <a:pt x="2412061" y="16738"/>
                  </a:lnTo>
                  <a:lnTo>
                    <a:pt x="2393895" y="4491"/>
                  </a:lnTo>
                  <a:lnTo>
                    <a:pt x="2371650" y="0"/>
                  </a:lnTo>
                  <a:close/>
                </a:path>
              </a:pathLst>
            </a:custGeom>
            <a:solidFill>
              <a:srgbClr val="F2F2F2">
                <a:alpha val="69799"/>
              </a:srgbClr>
            </a:solidFill>
          </p:spPr>
          <p:txBody>
            <a:bodyPr wrap="square" lIns="0" tIns="0" rIns="0" bIns="0" rtlCol="0"/>
            <a:lstStyle/>
            <a:p>
              <a:endParaRPr/>
            </a:p>
          </p:txBody>
        </p:sp>
        <p:sp>
          <p:nvSpPr>
            <p:cNvPr id="9" name="object 9"/>
            <p:cNvSpPr/>
            <p:nvPr/>
          </p:nvSpPr>
          <p:spPr>
            <a:xfrm>
              <a:off x="4352925" y="302895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0" name="object 10"/>
          <p:cNvSpPr txBox="1"/>
          <p:nvPr/>
        </p:nvSpPr>
        <p:spPr>
          <a:xfrm>
            <a:off x="5140287" y="3080003"/>
            <a:ext cx="854710"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C1053"/>
                </a:solidFill>
                <a:latin typeface="Arial"/>
                <a:cs typeface="Arial"/>
              </a:rPr>
              <a:t>Evaluation</a:t>
            </a:r>
            <a:endParaRPr sz="1400">
              <a:latin typeface="Arial"/>
              <a:cs typeface="Arial"/>
            </a:endParaRPr>
          </a:p>
        </p:txBody>
      </p:sp>
      <p:grpSp>
        <p:nvGrpSpPr>
          <p:cNvPr id="11" name="object 11"/>
          <p:cNvGrpSpPr/>
          <p:nvPr/>
        </p:nvGrpSpPr>
        <p:grpSpPr>
          <a:xfrm>
            <a:off x="1985963" y="3024187"/>
            <a:ext cx="1685925" cy="352425"/>
            <a:chOff x="1985963" y="3024187"/>
            <a:chExt cx="1685925" cy="352425"/>
          </a:xfrm>
        </p:grpSpPr>
        <p:sp>
          <p:nvSpPr>
            <p:cNvPr id="12" name="object 12"/>
            <p:cNvSpPr/>
            <p:nvPr/>
          </p:nvSpPr>
          <p:spPr>
            <a:xfrm>
              <a:off x="1990726" y="3028950"/>
              <a:ext cx="1676400" cy="342900"/>
            </a:xfrm>
            <a:custGeom>
              <a:avLst/>
              <a:gdLst/>
              <a:ahLst/>
              <a:cxnLst/>
              <a:rect l="l" t="t" r="r" b="b"/>
              <a:pathLst>
                <a:path w="1676400" h="342900">
                  <a:moveTo>
                    <a:pt x="1619248" y="0"/>
                  </a:moveTo>
                  <a:lnTo>
                    <a:pt x="57150" y="0"/>
                  </a:lnTo>
                  <a:lnTo>
                    <a:pt x="34904" y="4491"/>
                  </a:lnTo>
                  <a:lnTo>
                    <a:pt x="16738" y="16738"/>
                  </a:lnTo>
                  <a:lnTo>
                    <a:pt x="4491" y="34904"/>
                  </a:lnTo>
                  <a:lnTo>
                    <a:pt x="0" y="57150"/>
                  </a:lnTo>
                  <a:lnTo>
                    <a:pt x="0" y="285748"/>
                  </a:lnTo>
                  <a:lnTo>
                    <a:pt x="4491" y="307994"/>
                  </a:lnTo>
                  <a:lnTo>
                    <a:pt x="16738" y="326161"/>
                  </a:lnTo>
                  <a:lnTo>
                    <a:pt x="34904" y="338408"/>
                  </a:lnTo>
                  <a:lnTo>
                    <a:pt x="57150" y="342900"/>
                  </a:lnTo>
                  <a:lnTo>
                    <a:pt x="1619248" y="342900"/>
                  </a:lnTo>
                  <a:lnTo>
                    <a:pt x="1641494" y="338408"/>
                  </a:lnTo>
                  <a:lnTo>
                    <a:pt x="1659660" y="326161"/>
                  </a:lnTo>
                  <a:lnTo>
                    <a:pt x="1671908" y="307994"/>
                  </a:lnTo>
                  <a:lnTo>
                    <a:pt x="1676399" y="285748"/>
                  </a:lnTo>
                  <a:lnTo>
                    <a:pt x="1676399" y="57150"/>
                  </a:lnTo>
                  <a:lnTo>
                    <a:pt x="1671908" y="34904"/>
                  </a:lnTo>
                  <a:lnTo>
                    <a:pt x="1659660" y="16738"/>
                  </a:lnTo>
                  <a:lnTo>
                    <a:pt x="1641494" y="4491"/>
                  </a:lnTo>
                  <a:lnTo>
                    <a:pt x="1619248" y="0"/>
                  </a:lnTo>
                  <a:close/>
                </a:path>
              </a:pathLst>
            </a:custGeom>
            <a:solidFill>
              <a:srgbClr val="F2F2F2">
                <a:alpha val="69799"/>
              </a:srgbClr>
            </a:solidFill>
          </p:spPr>
          <p:txBody>
            <a:bodyPr wrap="square" lIns="0" tIns="0" rIns="0" bIns="0" rtlCol="0"/>
            <a:lstStyle/>
            <a:p>
              <a:endParaRPr/>
            </a:p>
          </p:txBody>
        </p:sp>
        <p:sp>
          <p:nvSpPr>
            <p:cNvPr id="13" name="object 13"/>
            <p:cNvSpPr/>
            <p:nvPr/>
          </p:nvSpPr>
          <p:spPr>
            <a:xfrm>
              <a:off x="1990726" y="3028950"/>
              <a:ext cx="1676400" cy="342900"/>
            </a:xfrm>
            <a:custGeom>
              <a:avLst/>
              <a:gdLst/>
              <a:ahLst/>
              <a:cxnLst/>
              <a:rect l="l" t="t" r="r" b="b"/>
              <a:pathLst>
                <a:path w="1676400" h="342900">
                  <a:moveTo>
                    <a:pt x="0" y="57150"/>
                  </a:moveTo>
                  <a:lnTo>
                    <a:pt x="4491" y="34905"/>
                  </a:lnTo>
                  <a:lnTo>
                    <a:pt x="16738" y="16739"/>
                  </a:lnTo>
                  <a:lnTo>
                    <a:pt x="34904" y="4491"/>
                  </a:lnTo>
                  <a:lnTo>
                    <a:pt x="57150" y="0"/>
                  </a:lnTo>
                  <a:lnTo>
                    <a:pt x="1619250" y="0"/>
                  </a:lnTo>
                  <a:lnTo>
                    <a:pt x="1641495" y="4491"/>
                  </a:lnTo>
                  <a:lnTo>
                    <a:pt x="1659661" y="16739"/>
                  </a:lnTo>
                  <a:lnTo>
                    <a:pt x="1671908" y="34905"/>
                  </a:lnTo>
                  <a:lnTo>
                    <a:pt x="1676400" y="57150"/>
                  </a:lnTo>
                  <a:lnTo>
                    <a:pt x="1676400" y="285749"/>
                  </a:lnTo>
                  <a:lnTo>
                    <a:pt x="1671908" y="307994"/>
                  </a:lnTo>
                  <a:lnTo>
                    <a:pt x="1659661" y="326160"/>
                  </a:lnTo>
                  <a:lnTo>
                    <a:pt x="1641495" y="338408"/>
                  </a:lnTo>
                  <a:lnTo>
                    <a:pt x="1619250" y="342900"/>
                  </a:lnTo>
                  <a:lnTo>
                    <a:pt x="57150" y="342900"/>
                  </a:lnTo>
                  <a:lnTo>
                    <a:pt x="34904" y="338408"/>
                  </a:lnTo>
                  <a:lnTo>
                    <a:pt x="16738" y="326160"/>
                  </a:lnTo>
                  <a:lnTo>
                    <a:pt x="4491" y="307994"/>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4" name="object 14"/>
          <p:cNvSpPr txBox="1"/>
          <p:nvPr/>
        </p:nvSpPr>
        <p:spPr>
          <a:xfrm>
            <a:off x="2441893" y="3080003"/>
            <a:ext cx="774700" cy="238760"/>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3C1053"/>
                </a:solidFill>
                <a:latin typeface="Arial"/>
                <a:cs typeface="Arial"/>
              </a:rPr>
              <a:t>Test</a:t>
            </a:r>
            <a:r>
              <a:rPr sz="1400" spc="-4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15" name="object 15"/>
          <p:cNvGrpSpPr/>
          <p:nvPr/>
        </p:nvGrpSpPr>
        <p:grpSpPr>
          <a:xfrm>
            <a:off x="3667126" y="2628900"/>
            <a:ext cx="3112770" cy="1490980"/>
            <a:chOff x="3667126" y="2628900"/>
            <a:chExt cx="3112770" cy="1490980"/>
          </a:xfrm>
        </p:grpSpPr>
        <p:sp>
          <p:nvSpPr>
            <p:cNvPr id="16" name="object 16"/>
            <p:cNvSpPr/>
            <p:nvPr/>
          </p:nvSpPr>
          <p:spPr>
            <a:xfrm>
              <a:off x="3667125" y="2628899"/>
              <a:ext cx="1938655" cy="610235"/>
            </a:xfrm>
            <a:custGeom>
              <a:avLst/>
              <a:gdLst/>
              <a:ahLst/>
              <a:cxnLst/>
              <a:rect l="l" t="t" r="r" b="b"/>
              <a:pathLst>
                <a:path w="1938654" h="610235">
                  <a:moveTo>
                    <a:pt x="685800" y="571512"/>
                  </a:moveTo>
                  <a:lnTo>
                    <a:pt x="666750" y="561987"/>
                  </a:lnTo>
                  <a:lnTo>
                    <a:pt x="609600" y="533412"/>
                  </a:lnTo>
                  <a:lnTo>
                    <a:pt x="628650" y="561987"/>
                  </a:lnTo>
                  <a:lnTo>
                    <a:pt x="0" y="561987"/>
                  </a:lnTo>
                  <a:lnTo>
                    <a:pt x="0" y="581037"/>
                  </a:lnTo>
                  <a:lnTo>
                    <a:pt x="628650" y="581037"/>
                  </a:lnTo>
                  <a:lnTo>
                    <a:pt x="609600" y="609612"/>
                  </a:lnTo>
                  <a:lnTo>
                    <a:pt x="666750" y="581037"/>
                  </a:lnTo>
                  <a:lnTo>
                    <a:pt x="685800" y="571512"/>
                  </a:lnTo>
                  <a:close/>
                </a:path>
                <a:path w="1938654" h="610235">
                  <a:moveTo>
                    <a:pt x="1938299" y="324002"/>
                  </a:moveTo>
                  <a:lnTo>
                    <a:pt x="1909724" y="343052"/>
                  </a:lnTo>
                  <a:lnTo>
                    <a:pt x="1909724" y="0"/>
                  </a:lnTo>
                  <a:lnTo>
                    <a:pt x="1890674" y="0"/>
                  </a:lnTo>
                  <a:lnTo>
                    <a:pt x="1890674" y="343052"/>
                  </a:lnTo>
                  <a:lnTo>
                    <a:pt x="1862099" y="324002"/>
                  </a:lnTo>
                  <a:lnTo>
                    <a:pt x="1900199" y="400202"/>
                  </a:lnTo>
                  <a:lnTo>
                    <a:pt x="1925599" y="349402"/>
                  </a:lnTo>
                  <a:lnTo>
                    <a:pt x="1938299" y="324002"/>
                  </a:lnTo>
                  <a:close/>
                </a:path>
              </a:pathLst>
            </a:custGeom>
            <a:solidFill>
              <a:srgbClr val="A5A5A5"/>
            </a:solidFill>
          </p:spPr>
          <p:txBody>
            <a:bodyPr wrap="square" lIns="0" tIns="0" rIns="0" bIns="0" rtlCol="0"/>
            <a:lstStyle/>
            <a:p>
              <a:endParaRPr/>
            </a:p>
          </p:txBody>
        </p:sp>
        <p:sp>
          <p:nvSpPr>
            <p:cNvPr id="17" name="object 17"/>
            <p:cNvSpPr/>
            <p:nvPr/>
          </p:nvSpPr>
          <p:spPr>
            <a:xfrm>
              <a:off x="4345998" y="377190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4" y="338408"/>
                  </a:lnTo>
                  <a:lnTo>
                    <a:pt x="2412060" y="326161"/>
                  </a:lnTo>
                  <a:lnTo>
                    <a:pt x="2424308" y="307995"/>
                  </a:lnTo>
                  <a:lnTo>
                    <a:pt x="2428800" y="285750"/>
                  </a:lnTo>
                  <a:lnTo>
                    <a:pt x="2428800" y="57150"/>
                  </a:lnTo>
                  <a:lnTo>
                    <a:pt x="2424308" y="34904"/>
                  </a:lnTo>
                  <a:lnTo>
                    <a:pt x="2412060" y="16738"/>
                  </a:lnTo>
                  <a:lnTo>
                    <a:pt x="2393894" y="4491"/>
                  </a:lnTo>
                  <a:lnTo>
                    <a:pt x="2371650" y="0"/>
                  </a:lnTo>
                  <a:close/>
                </a:path>
              </a:pathLst>
            </a:custGeom>
            <a:solidFill>
              <a:srgbClr val="F2F2F2">
                <a:alpha val="69799"/>
              </a:srgbClr>
            </a:solidFill>
          </p:spPr>
          <p:txBody>
            <a:bodyPr wrap="square" lIns="0" tIns="0" rIns="0" bIns="0" rtlCol="0"/>
            <a:lstStyle/>
            <a:p>
              <a:endParaRPr/>
            </a:p>
          </p:txBody>
        </p:sp>
        <p:sp>
          <p:nvSpPr>
            <p:cNvPr id="18" name="object 18"/>
            <p:cNvSpPr/>
            <p:nvPr/>
          </p:nvSpPr>
          <p:spPr>
            <a:xfrm>
              <a:off x="4345998" y="377190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9" name="object 19"/>
          <p:cNvSpPr txBox="1"/>
          <p:nvPr/>
        </p:nvSpPr>
        <p:spPr>
          <a:xfrm>
            <a:off x="5089704" y="3823716"/>
            <a:ext cx="9417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Final</a:t>
            </a:r>
            <a:r>
              <a:rPr sz="1400" spc="-25" dirty="0">
                <a:solidFill>
                  <a:srgbClr val="3C1053"/>
                </a:solidFill>
                <a:latin typeface="Arial"/>
                <a:cs typeface="Arial"/>
              </a:rPr>
              <a:t> </a:t>
            </a:r>
            <a:r>
              <a:rPr sz="1400" spc="-10" dirty="0">
                <a:solidFill>
                  <a:srgbClr val="3C1053"/>
                </a:solidFill>
                <a:latin typeface="Arial"/>
                <a:cs typeface="Arial"/>
              </a:rPr>
              <a:t>Model</a:t>
            </a:r>
            <a:endParaRPr sz="1400">
              <a:latin typeface="Arial"/>
              <a:cs typeface="Arial"/>
            </a:endParaRPr>
          </a:p>
        </p:txBody>
      </p:sp>
      <p:grpSp>
        <p:nvGrpSpPr>
          <p:cNvPr id="20" name="object 20"/>
          <p:cNvGrpSpPr/>
          <p:nvPr/>
        </p:nvGrpSpPr>
        <p:grpSpPr>
          <a:xfrm>
            <a:off x="1985963" y="2281237"/>
            <a:ext cx="1685925" cy="352425"/>
            <a:chOff x="1985963" y="2281237"/>
            <a:chExt cx="1685925" cy="352425"/>
          </a:xfrm>
        </p:grpSpPr>
        <p:sp>
          <p:nvSpPr>
            <p:cNvPr id="21" name="object 21"/>
            <p:cNvSpPr/>
            <p:nvPr/>
          </p:nvSpPr>
          <p:spPr>
            <a:xfrm>
              <a:off x="1990726" y="2286000"/>
              <a:ext cx="1676400" cy="342900"/>
            </a:xfrm>
            <a:custGeom>
              <a:avLst/>
              <a:gdLst/>
              <a:ahLst/>
              <a:cxnLst/>
              <a:rect l="l" t="t" r="r" b="b"/>
              <a:pathLst>
                <a:path w="1676400" h="342900">
                  <a:moveTo>
                    <a:pt x="1619248" y="0"/>
                  </a:moveTo>
                  <a:lnTo>
                    <a:pt x="57150" y="0"/>
                  </a:lnTo>
                  <a:lnTo>
                    <a:pt x="34904" y="4491"/>
                  </a:lnTo>
                  <a:lnTo>
                    <a:pt x="16738" y="16738"/>
                  </a:lnTo>
                  <a:lnTo>
                    <a:pt x="4491" y="34904"/>
                  </a:lnTo>
                  <a:lnTo>
                    <a:pt x="0" y="57150"/>
                  </a:lnTo>
                  <a:lnTo>
                    <a:pt x="0" y="285748"/>
                  </a:lnTo>
                  <a:lnTo>
                    <a:pt x="4491" y="307994"/>
                  </a:lnTo>
                  <a:lnTo>
                    <a:pt x="16738" y="326161"/>
                  </a:lnTo>
                  <a:lnTo>
                    <a:pt x="34904" y="338408"/>
                  </a:lnTo>
                  <a:lnTo>
                    <a:pt x="57150" y="342900"/>
                  </a:lnTo>
                  <a:lnTo>
                    <a:pt x="1619248" y="342900"/>
                  </a:lnTo>
                  <a:lnTo>
                    <a:pt x="1641494" y="338408"/>
                  </a:lnTo>
                  <a:lnTo>
                    <a:pt x="1659660" y="326161"/>
                  </a:lnTo>
                  <a:lnTo>
                    <a:pt x="1671908" y="307994"/>
                  </a:lnTo>
                  <a:lnTo>
                    <a:pt x="1676399" y="285748"/>
                  </a:lnTo>
                  <a:lnTo>
                    <a:pt x="1676399" y="57150"/>
                  </a:lnTo>
                  <a:lnTo>
                    <a:pt x="1671908" y="34904"/>
                  </a:lnTo>
                  <a:lnTo>
                    <a:pt x="1659660" y="16738"/>
                  </a:lnTo>
                  <a:lnTo>
                    <a:pt x="1641494" y="4491"/>
                  </a:lnTo>
                  <a:lnTo>
                    <a:pt x="1619248" y="0"/>
                  </a:lnTo>
                  <a:close/>
                </a:path>
              </a:pathLst>
            </a:custGeom>
            <a:solidFill>
              <a:srgbClr val="F2F2F2">
                <a:alpha val="69799"/>
              </a:srgbClr>
            </a:solidFill>
          </p:spPr>
          <p:txBody>
            <a:bodyPr wrap="square" lIns="0" tIns="0" rIns="0" bIns="0" rtlCol="0"/>
            <a:lstStyle/>
            <a:p>
              <a:endParaRPr/>
            </a:p>
          </p:txBody>
        </p:sp>
        <p:sp>
          <p:nvSpPr>
            <p:cNvPr id="22" name="object 22"/>
            <p:cNvSpPr/>
            <p:nvPr/>
          </p:nvSpPr>
          <p:spPr>
            <a:xfrm>
              <a:off x="1990726" y="2286000"/>
              <a:ext cx="1676400" cy="342900"/>
            </a:xfrm>
            <a:custGeom>
              <a:avLst/>
              <a:gdLst/>
              <a:ahLst/>
              <a:cxnLst/>
              <a:rect l="l" t="t" r="r" b="b"/>
              <a:pathLst>
                <a:path w="1676400" h="342900">
                  <a:moveTo>
                    <a:pt x="0" y="57150"/>
                  </a:moveTo>
                  <a:lnTo>
                    <a:pt x="4491" y="34905"/>
                  </a:lnTo>
                  <a:lnTo>
                    <a:pt x="16738" y="16739"/>
                  </a:lnTo>
                  <a:lnTo>
                    <a:pt x="34904" y="4491"/>
                  </a:lnTo>
                  <a:lnTo>
                    <a:pt x="57150" y="0"/>
                  </a:lnTo>
                  <a:lnTo>
                    <a:pt x="1619250" y="0"/>
                  </a:lnTo>
                  <a:lnTo>
                    <a:pt x="1641495" y="4491"/>
                  </a:lnTo>
                  <a:lnTo>
                    <a:pt x="1659661" y="16739"/>
                  </a:lnTo>
                  <a:lnTo>
                    <a:pt x="1671908" y="34905"/>
                  </a:lnTo>
                  <a:lnTo>
                    <a:pt x="1676400" y="57150"/>
                  </a:lnTo>
                  <a:lnTo>
                    <a:pt x="1676400" y="285749"/>
                  </a:lnTo>
                  <a:lnTo>
                    <a:pt x="1671908" y="307994"/>
                  </a:lnTo>
                  <a:lnTo>
                    <a:pt x="1659661" y="326160"/>
                  </a:lnTo>
                  <a:lnTo>
                    <a:pt x="1641495" y="338408"/>
                  </a:lnTo>
                  <a:lnTo>
                    <a:pt x="1619250" y="342900"/>
                  </a:lnTo>
                  <a:lnTo>
                    <a:pt x="57150" y="342900"/>
                  </a:lnTo>
                  <a:lnTo>
                    <a:pt x="34904" y="338408"/>
                  </a:lnTo>
                  <a:lnTo>
                    <a:pt x="16738" y="326160"/>
                  </a:lnTo>
                  <a:lnTo>
                    <a:pt x="4491" y="307994"/>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23" name="object 23"/>
          <p:cNvSpPr txBox="1"/>
          <p:nvPr/>
        </p:nvSpPr>
        <p:spPr>
          <a:xfrm>
            <a:off x="2287715" y="2339340"/>
            <a:ext cx="1083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Training</a:t>
            </a:r>
            <a:r>
              <a:rPr sz="1400" spc="-9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24" name="object 24"/>
          <p:cNvGrpSpPr/>
          <p:nvPr/>
        </p:nvGrpSpPr>
        <p:grpSpPr>
          <a:xfrm>
            <a:off x="5523643" y="2436576"/>
            <a:ext cx="1501140" cy="1336040"/>
            <a:chOff x="5523643" y="2436576"/>
            <a:chExt cx="1501140" cy="1336040"/>
          </a:xfrm>
        </p:grpSpPr>
        <p:sp>
          <p:nvSpPr>
            <p:cNvPr id="25" name="object 25"/>
            <p:cNvSpPr/>
            <p:nvPr/>
          </p:nvSpPr>
          <p:spPr>
            <a:xfrm>
              <a:off x="5523643" y="3371686"/>
              <a:ext cx="76200" cy="400685"/>
            </a:xfrm>
            <a:custGeom>
              <a:avLst/>
              <a:gdLst/>
              <a:ahLst/>
              <a:cxnLst/>
              <a:rect l="l" t="t" r="r" b="b"/>
              <a:pathLst>
                <a:path w="76200" h="400685">
                  <a:moveTo>
                    <a:pt x="0" y="323518"/>
                  </a:moveTo>
                  <a:lnTo>
                    <a:pt x="36780" y="400363"/>
                  </a:lnTo>
                  <a:lnTo>
                    <a:pt x="63195" y="349735"/>
                  </a:lnTo>
                  <a:lnTo>
                    <a:pt x="47180" y="349735"/>
                  </a:lnTo>
                  <a:lnTo>
                    <a:pt x="28133" y="349407"/>
                  </a:lnTo>
                  <a:lnTo>
                    <a:pt x="28242" y="343058"/>
                  </a:lnTo>
                  <a:lnTo>
                    <a:pt x="0" y="323518"/>
                  </a:lnTo>
                  <a:close/>
                </a:path>
                <a:path w="76200" h="400685">
                  <a:moveTo>
                    <a:pt x="47289" y="343386"/>
                  </a:moveTo>
                  <a:lnTo>
                    <a:pt x="37656" y="349571"/>
                  </a:lnTo>
                  <a:lnTo>
                    <a:pt x="47180" y="349735"/>
                  </a:lnTo>
                  <a:lnTo>
                    <a:pt x="47289" y="343386"/>
                  </a:lnTo>
                  <a:close/>
                </a:path>
                <a:path w="76200" h="400685">
                  <a:moveTo>
                    <a:pt x="76188" y="324831"/>
                  </a:moveTo>
                  <a:lnTo>
                    <a:pt x="47289" y="343386"/>
                  </a:lnTo>
                  <a:lnTo>
                    <a:pt x="47180" y="349735"/>
                  </a:lnTo>
                  <a:lnTo>
                    <a:pt x="63195" y="349735"/>
                  </a:lnTo>
                  <a:lnTo>
                    <a:pt x="76188" y="324831"/>
                  </a:lnTo>
                  <a:close/>
                </a:path>
                <a:path w="76200" h="400685">
                  <a:moveTo>
                    <a:pt x="28242" y="343058"/>
                  </a:moveTo>
                  <a:lnTo>
                    <a:pt x="28133" y="349407"/>
                  </a:lnTo>
                  <a:lnTo>
                    <a:pt x="37656" y="349571"/>
                  </a:lnTo>
                  <a:lnTo>
                    <a:pt x="28242" y="343058"/>
                  </a:lnTo>
                  <a:close/>
                </a:path>
                <a:path w="76200" h="400685">
                  <a:moveTo>
                    <a:pt x="34156" y="0"/>
                  </a:moveTo>
                  <a:lnTo>
                    <a:pt x="28242" y="343058"/>
                  </a:lnTo>
                  <a:lnTo>
                    <a:pt x="37656" y="349571"/>
                  </a:lnTo>
                  <a:lnTo>
                    <a:pt x="47289" y="343386"/>
                  </a:lnTo>
                  <a:lnTo>
                    <a:pt x="53204" y="327"/>
                  </a:lnTo>
                  <a:lnTo>
                    <a:pt x="34156" y="0"/>
                  </a:lnTo>
                  <a:close/>
                </a:path>
              </a:pathLst>
            </a:custGeom>
            <a:solidFill>
              <a:srgbClr val="A5A5A5"/>
            </a:solidFill>
          </p:spPr>
          <p:txBody>
            <a:bodyPr wrap="square" lIns="0" tIns="0" rIns="0" bIns="0" rtlCol="0"/>
            <a:lstStyle/>
            <a:p>
              <a:endParaRPr/>
            </a:p>
          </p:txBody>
        </p:sp>
        <p:sp>
          <p:nvSpPr>
            <p:cNvPr id="26" name="object 26"/>
            <p:cNvSpPr/>
            <p:nvPr/>
          </p:nvSpPr>
          <p:spPr>
            <a:xfrm>
              <a:off x="6781271" y="2436576"/>
              <a:ext cx="243840" cy="768985"/>
            </a:xfrm>
            <a:custGeom>
              <a:avLst/>
              <a:gdLst/>
              <a:ahLst/>
              <a:cxnLst/>
              <a:rect l="l" t="t" r="r" b="b"/>
              <a:pathLst>
                <a:path w="243840" h="768985">
                  <a:moveTo>
                    <a:pt x="43220" y="750997"/>
                  </a:moveTo>
                  <a:lnTo>
                    <a:pt x="21460" y="757107"/>
                  </a:lnTo>
                  <a:lnTo>
                    <a:pt x="20660" y="757107"/>
                  </a:lnTo>
                  <a:lnTo>
                    <a:pt x="0" y="759082"/>
                  </a:lnTo>
                  <a:lnTo>
                    <a:pt x="905" y="768564"/>
                  </a:lnTo>
                  <a:lnTo>
                    <a:pt x="23201" y="766433"/>
                  </a:lnTo>
                  <a:lnTo>
                    <a:pt x="23482" y="766433"/>
                  </a:lnTo>
                  <a:lnTo>
                    <a:pt x="46156" y="760067"/>
                  </a:lnTo>
                  <a:lnTo>
                    <a:pt x="46296" y="760067"/>
                  </a:lnTo>
                  <a:lnTo>
                    <a:pt x="65662" y="751155"/>
                  </a:lnTo>
                  <a:lnTo>
                    <a:pt x="42877" y="751155"/>
                  </a:lnTo>
                  <a:lnTo>
                    <a:pt x="43220" y="750997"/>
                  </a:lnTo>
                  <a:close/>
                </a:path>
                <a:path w="243840" h="768985">
                  <a:moveTo>
                    <a:pt x="54359" y="28279"/>
                  </a:moveTo>
                  <a:lnTo>
                    <a:pt x="50690" y="31826"/>
                  </a:lnTo>
                  <a:lnTo>
                    <a:pt x="53195" y="38212"/>
                  </a:lnTo>
                  <a:lnTo>
                    <a:pt x="64508" y="43397"/>
                  </a:lnTo>
                  <a:lnTo>
                    <a:pt x="85248" y="56622"/>
                  </a:lnTo>
                  <a:lnTo>
                    <a:pt x="124724" y="92603"/>
                  </a:lnTo>
                  <a:lnTo>
                    <a:pt x="160247" y="139500"/>
                  </a:lnTo>
                  <a:lnTo>
                    <a:pt x="190336" y="195121"/>
                  </a:lnTo>
                  <a:lnTo>
                    <a:pt x="213558" y="257255"/>
                  </a:lnTo>
                  <a:lnTo>
                    <a:pt x="228512" y="323693"/>
                  </a:lnTo>
                  <a:lnTo>
                    <a:pt x="232413" y="357464"/>
                  </a:lnTo>
                  <a:lnTo>
                    <a:pt x="232456" y="357836"/>
                  </a:lnTo>
                  <a:lnTo>
                    <a:pt x="233819" y="392236"/>
                  </a:lnTo>
                  <a:lnTo>
                    <a:pt x="232481" y="426651"/>
                  </a:lnTo>
                  <a:lnTo>
                    <a:pt x="228550" y="460813"/>
                  </a:lnTo>
                  <a:lnTo>
                    <a:pt x="213600" y="527278"/>
                  </a:lnTo>
                  <a:lnTo>
                    <a:pt x="190362" y="589423"/>
                  </a:lnTo>
                  <a:lnTo>
                    <a:pt x="160257" y="645038"/>
                  </a:lnTo>
                  <a:lnTo>
                    <a:pt x="124740" y="691917"/>
                  </a:lnTo>
                  <a:lnTo>
                    <a:pt x="85328" y="727891"/>
                  </a:lnTo>
                  <a:lnTo>
                    <a:pt x="45847" y="749788"/>
                  </a:lnTo>
                  <a:lnTo>
                    <a:pt x="43306" y="750997"/>
                  </a:lnTo>
                  <a:lnTo>
                    <a:pt x="42877" y="751155"/>
                  </a:lnTo>
                  <a:lnTo>
                    <a:pt x="65662" y="751155"/>
                  </a:lnTo>
                  <a:lnTo>
                    <a:pt x="111457" y="718771"/>
                  </a:lnTo>
                  <a:lnTo>
                    <a:pt x="150422" y="675777"/>
                  </a:lnTo>
                  <a:lnTo>
                    <a:pt x="184283" y="623023"/>
                  </a:lnTo>
                  <a:lnTo>
                    <a:pt x="211730" y="562670"/>
                  </a:lnTo>
                  <a:lnTo>
                    <a:pt x="231411" y="496863"/>
                  </a:lnTo>
                  <a:lnTo>
                    <a:pt x="241942" y="427743"/>
                  </a:lnTo>
                  <a:lnTo>
                    <a:pt x="243337" y="392610"/>
                  </a:lnTo>
                  <a:lnTo>
                    <a:pt x="241988" y="357836"/>
                  </a:lnTo>
                  <a:lnTo>
                    <a:pt x="241974" y="357464"/>
                  </a:lnTo>
                  <a:lnTo>
                    <a:pt x="238098" y="323693"/>
                  </a:lnTo>
                  <a:lnTo>
                    <a:pt x="237973" y="322604"/>
                  </a:lnTo>
                  <a:lnTo>
                    <a:pt x="222773" y="254844"/>
                  </a:lnTo>
                  <a:lnTo>
                    <a:pt x="199139" y="191486"/>
                  </a:lnTo>
                  <a:lnTo>
                    <a:pt x="168456" y="134670"/>
                  </a:lnTo>
                  <a:lnTo>
                    <a:pt x="132072" y="86542"/>
                  </a:lnTo>
                  <a:lnTo>
                    <a:pt x="91290" y="49259"/>
                  </a:lnTo>
                  <a:lnTo>
                    <a:pt x="69640" y="35373"/>
                  </a:lnTo>
                  <a:lnTo>
                    <a:pt x="54359" y="28279"/>
                  </a:lnTo>
                  <a:close/>
                </a:path>
                <a:path w="243840" h="768985">
                  <a:moveTo>
                    <a:pt x="83611" y="0"/>
                  </a:moveTo>
                  <a:lnTo>
                    <a:pt x="1052" y="21023"/>
                  </a:lnTo>
                  <a:lnTo>
                    <a:pt x="67407" y="74456"/>
                  </a:lnTo>
                  <a:lnTo>
                    <a:pt x="53195" y="38212"/>
                  </a:lnTo>
                  <a:lnTo>
                    <a:pt x="48695" y="36150"/>
                  </a:lnTo>
                  <a:lnTo>
                    <a:pt x="52685" y="27501"/>
                  </a:lnTo>
                  <a:lnTo>
                    <a:pt x="55163" y="27501"/>
                  </a:lnTo>
                  <a:lnTo>
                    <a:pt x="83611" y="0"/>
                  </a:lnTo>
                  <a:close/>
                </a:path>
                <a:path w="243840" h="768985">
                  <a:moveTo>
                    <a:pt x="50690" y="31826"/>
                  </a:moveTo>
                  <a:lnTo>
                    <a:pt x="48695" y="36150"/>
                  </a:lnTo>
                  <a:lnTo>
                    <a:pt x="53195" y="38212"/>
                  </a:lnTo>
                  <a:lnTo>
                    <a:pt x="50690" y="31826"/>
                  </a:lnTo>
                  <a:close/>
                </a:path>
                <a:path w="243840" h="768985">
                  <a:moveTo>
                    <a:pt x="52685" y="27501"/>
                  </a:moveTo>
                  <a:lnTo>
                    <a:pt x="50690" y="31826"/>
                  </a:lnTo>
                  <a:lnTo>
                    <a:pt x="54359" y="28279"/>
                  </a:lnTo>
                  <a:lnTo>
                    <a:pt x="52685" y="27501"/>
                  </a:lnTo>
                  <a:close/>
                </a:path>
                <a:path w="243840" h="768985">
                  <a:moveTo>
                    <a:pt x="55163" y="27501"/>
                  </a:moveTo>
                  <a:lnTo>
                    <a:pt x="52685" y="27501"/>
                  </a:lnTo>
                  <a:lnTo>
                    <a:pt x="54359" y="28279"/>
                  </a:lnTo>
                  <a:lnTo>
                    <a:pt x="55163" y="27501"/>
                  </a:lnTo>
                  <a:close/>
                </a:path>
              </a:pathLst>
            </a:custGeom>
            <a:solidFill>
              <a:srgbClr val="3C1053"/>
            </a:solidFill>
          </p:spPr>
          <p:txBody>
            <a:bodyPr wrap="square" lIns="0" tIns="0" rIns="0" bIns="0" rtlCol="0"/>
            <a:lstStyle/>
            <a:p>
              <a:endParaRPr/>
            </a:p>
          </p:txBody>
        </p:sp>
      </p:grpSp>
      <p:sp>
        <p:nvSpPr>
          <p:cNvPr id="27" name="object 2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722795" y="1657096"/>
            <a:ext cx="3656329"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Spliting</a:t>
            </a:r>
            <a:r>
              <a:rPr sz="1900" spc="-35" dirty="0">
                <a:solidFill>
                  <a:srgbClr val="3D3935"/>
                </a:solidFill>
                <a:latin typeface="Arial"/>
                <a:cs typeface="Arial"/>
              </a:rPr>
              <a:t> </a:t>
            </a:r>
            <a:r>
              <a:rPr sz="1900" dirty="0">
                <a:solidFill>
                  <a:srgbClr val="3D3935"/>
                </a:solidFill>
                <a:latin typeface="Arial"/>
                <a:cs typeface="Arial"/>
              </a:rPr>
              <a:t>training</a:t>
            </a:r>
            <a:r>
              <a:rPr sz="1900" spc="-30" dirty="0">
                <a:solidFill>
                  <a:srgbClr val="3D3935"/>
                </a:solidFill>
                <a:latin typeface="Arial"/>
                <a:cs typeface="Arial"/>
              </a:rPr>
              <a:t> </a:t>
            </a:r>
            <a:r>
              <a:rPr sz="1900" dirty="0">
                <a:solidFill>
                  <a:srgbClr val="3D3935"/>
                </a:solidFill>
                <a:latin typeface="Arial"/>
                <a:cs typeface="Arial"/>
              </a:rPr>
              <a:t>and</a:t>
            </a:r>
            <a:r>
              <a:rPr sz="1900" spc="-30" dirty="0">
                <a:solidFill>
                  <a:srgbClr val="3D3935"/>
                </a:solidFill>
                <a:latin typeface="Arial"/>
                <a:cs typeface="Arial"/>
              </a:rPr>
              <a:t> </a:t>
            </a:r>
            <a:r>
              <a:rPr sz="1900" dirty="0">
                <a:solidFill>
                  <a:srgbClr val="3D3935"/>
                </a:solidFill>
                <a:latin typeface="Arial"/>
                <a:cs typeface="Arial"/>
              </a:rPr>
              <a:t>test</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spc="-20" dirty="0">
                <a:solidFill>
                  <a:srgbClr val="3D3935"/>
                </a:solidFill>
                <a:latin typeface="Arial"/>
                <a:cs typeface="Arial"/>
              </a:rPr>
              <a:t>sets</a:t>
            </a:r>
            <a:endParaRPr sz="1900">
              <a:latin typeface="Arial"/>
              <a:cs typeface="Arial"/>
            </a:endParaRPr>
          </a:p>
        </p:txBody>
      </p:sp>
      <p:pic>
        <p:nvPicPr>
          <p:cNvPr id="4" name="object 4"/>
          <p:cNvPicPr/>
          <p:nvPr/>
        </p:nvPicPr>
        <p:blipFill>
          <a:blip r:embed="rId2" cstate="print"/>
          <a:stretch>
            <a:fillRect/>
          </a:stretch>
        </p:blipFill>
        <p:spPr>
          <a:xfrm>
            <a:off x="1423416" y="2182367"/>
            <a:ext cx="6412992" cy="1901952"/>
          </a:xfrm>
          <a:prstGeom prst="rect">
            <a:avLst/>
          </a:prstGeom>
        </p:spPr>
      </p:pic>
      <p:pic>
        <p:nvPicPr>
          <p:cNvPr id="5" name="object 5"/>
          <p:cNvPicPr/>
          <p:nvPr/>
        </p:nvPicPr>
        <p:blipFill>
          <a:blip r:embed="rId3" cstate="print"/>
          <a:stretch>
            <a:fillRect/>
          </a:stretch>
        </p:blipFill>
        <p:spPr>
          <a:xfrm>
            <a:off x="1435608" y="4191000"/>
            <a:ext cx="6425184" cy="1219200"/>
          </a:xfrm>
          <a:prstGeom prst="rect">
            <a:avLst/>
          </a:prstGeom>
        </p:spPr>
      </p:pic>
      <p:sp>
        <p:nvSpPr>
          <p:cNvPr id="6" name="object 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722795" y="1657096"/>
            <a:ext cx="3656329"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Spliting</a:t>
            </a:r>
            <a:r>
              <a:rPr sz="1900" spc="-35" dirty="0">
                <a:solidFill>
                  <a:srgbClr val="3D3935"/>
                </a:solidFill>
                <a:latin typeface="Arial"/>
                <a:cs typeface="Arial"/>
              </a:rPr>
              <a:t> </a:t>
            </a:r>
            <a:r>
              <a:rPr sz="1900" dirty="0">
                <a:solidFill>
                  <a:srgbClr val="3D3935"/>
                </a:solidFill>
                <a:latin typeface="Arial"/>
                <a:cs typeface="Arial"/>
              </a:rPr>
              <a:t>training</a:t>
            </a:r>
            <a:r>
              <a:rPr sz="1900" spc="-30" dirty="0">
                <a:solidFill>
                  <a:srgbClr val="3D3935"/>
                </a:solidFill>
                <a:latin typeface="Arial"/>
                <a:cs typeface="Arial"/>
              </a:rPr>
              <a:t> </a:t>
            </a:r>
            <a:r>
              <a:rPr sz="1900" dirty="0">
                <a:solidFill>
                  <a:srgbClr val="3D3935"/>
                </a:solidFill>
                <a:latin typeface="Arial"/>
                <a:cs typeface="Arial"/>
              </a:rPr>
              <a:t>and</a:t>
            </a:r>
            <a:r>
              <a:rPr sz="1900" spc="-30" dirty="0">
                <a:solidFill>
                  <a:srgbClr val="3D3935"/>
                </a:solidFill>
                <a:latin typeface="Arial"/>
                <a:cs typeface="Arial"/>
              </a:rPr>
              <a:t> </a:t>
            </a:r>
            <a:r>
              <a:rPr sz="1900" dirty="0">
                <a:solidFill>
                  <a:srgbClr val="3D3935"/>
                </a:solidFill>
                <a:latin typeface="Arial"/>
                <a:cs typeface="Arial"/>
              </a:rPr>
              <a:t>test</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spc="-20" dirty="0">
                <a:solidFill>
                  <a:srgbClr val="3D3935"/>
                </a:solidFill>
                <a:latin typeface="Arial"/>
                <a:cs typeface="Arial"/>
              </a:rPr>
              <a:t>sets</a:t>
            </a:r>
            <a:endParaRPr sz="1900">
              <a:latin typeface="Arial"/>
              <a:cs typeface="Arial"/>
            </a:endParaRPr>
          </a:p>
        </p:txBody>
      </p:sp>
      <p:pic>
        <p:nvPicPr>
          <p:cNvPr id="4" name="object 4"/>
          <p:cNvPicPr/>
          <p:nvPr/>
        </p:nvPicPr>
        <p:blipFill>
          <a:blip r:embed="rId2" cstate="print"/>
          <a:stretch>
            <a:fillRect/>
          </a:stretch>
        </p:blipFill>
        <p:spPr>
          <a:xfrm>
            <a:off x="2465832" y="2276855"/>
            <a:ext cx="4389119" cy="3511296"/>
          </a:xfrm>
          <a:prstGeom prst="rect">
            <a:avLst/>
          </a:prstGeom>
        </p:spPr>
      </p:pic>
      <p:pic>
        <p:nvPicPr>
          <p:cNvPr id="5" name="object 5"/>
          <p:cNvPicPr/>
          <p:nvPr/>
        </p:nvPicPr>
        <p:blipFill>
          <a:blip r:embed="rId3" cstate="print"/>
          <a:stretch>
            <a:fillRect/>
          </a:stretch>
        </p:blipFill>
        <p:spPr>
          <a:xfrm>
            <a:off x="7158037" y="5081587"/>
            <a:ext cx="85725" cy="66525"/>
          </a:xfrm>
          <a:prstGeom prst="rect">
            <a:avLst/>
          </a:prstGeom>
        </p:spPr>
      </p:pic>
      <p:pic>
        <p:nvPicPr>
          <p:cNvPr id="6" name="object 6"/>
          <p:cNvPicPr/>
          <p:nvPr/>
        </p:nvPicPr>
        <p:blipFill>
          <a:blip r:embed="rId4" cstate="print"/>
          <a:stretch>
            <a:fillRect/>
          </a:stretch>
        </p:blipFill>
        <p:spPr>
          <a:xfrm>
            <a:off x="7156450" y="5251450"/>
            <a:ext cx="88900" cy="69700"/>
          </a:xfrm>
          <a:prstGeom prst="rect">
            <a:avLst/>
          </a:prstGeom>
        </p:spPr>
      </p:pic>
      <p:sp>
        <p:nvSpPr>
          <p:cNvPr id="7" name="object 7"/>
          <p:cNvSpPr txBox="1"/>
          <p:nvPr/>
        </p:nvSpPr>
        <p:spPr>
          <a:xfrm>
            <a:off x="7470124" y="5062728"/>
            <a:ext cx="865505" cy="363855"/>
          </a:xfrm>
          <a:prstGeom prst="rect">
            <a:avLst/>
          </a:prstGeom>
        </p:spPr>
        <p:txBody>
          <a:bodyPr vert="horz" wrap="square" lIns="0" tIns="9525" rIns="0" bIns="0" rtlCol="0">
            <a:spAutoFit/>
          </a:bodyPr>
          <a:lstStyle/>
          <a:p>
            <a:pPr marL="12700" marR="5080">
              <a:lnSpc>
                <a:spcPct val="101800"/>
              </a:lnSpc>
              <a:spcBef>
                <a:spcPts val="75"/>
              </a:spcBef>
            </a:pPr>
            <a:r>
              <a:rPr sz="1100" dirty="0">
                <a:solidFill>
                  <a:srgbClr val="3C1053"/>
                </a:solidFill>
                <a:latin typeface="Arial"/>
                <a:cs typeface="Arial"/>
              </a:rPr>
              <a:t>Training</a:t>
            </a:r>
            <a:r>
              <a:rPr sz="1100" spc="-45" dirty="0">
                <a:solidFill>
                  <a:srgbClr val="3C1053"/>
                </a:solidFill>
                <a:latin typeface="Arial"/>
                <a:cs typeface="Arial"/>
              </a:rPr>
              <a:t> </a:t>
            </a:r>
            <a:r>
              <a:rPr sz="1100" spc="-20" dirty="0">
                <a:solidFill>
                  <a:srgbClr val="3C1053"/>
                </a:solidFill>
                <a:latin typeface="Arial"/>
                <a:cs typeface="Arial"/>
              </a:rPr>
              <a:t>Data </a:t>
            </a:r>
            <a:r>
              <a:rPr sz="1100" dirty="0">
                <a:solidFill>
                  <a:srgbClr val="3C1053"/>
                </a:solidFill>
                <a:latin typeface="Arial"/>
                <a:cs typeface="Arial"/>
              </a:rPr>
              <a:t>Test</a:t>
            </a:r>
            <a:r>
              <a:rPr sz="1100" spc="-30" dirty="0">
                <a:solidFill>
                  <a:srgbClr val="3C1053"/>
                </a:solidFill>
                <a:latin typeface="Arial"/>
                <a:cs typeface="Arial"/>
              </a:rPr>
              <a:t> </a:t>
            </a:r>
            <a:r>
              <a:rPr sz="1100" spc="-20" dirty="0">
                <a:solidFill>
                  <a:srgbClr val="3C1053"/>
                </a:solidFill>
                <a:latin typeface="Arial"/>
                <a:cs typeface="Arial"/>
              </a:rPr>
              <a:t>Data</a:t>
            </a:r>
            <a:endParaRPr sz="11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25" dirty="0"/>
              <a:t> </a:t>
            </a:r>
            <a:r>
              <a:rPr spc="-10" dirty="0"/>
              <a:t>Modeling</a:t>
            </a:r>
          </a:p>
        </p:txBody>
      </p:sp>
      <p:pic>
        <p:nvPicPr>
          <p:cNvPr id="3" name="object 3"/>
          <p:cNvPicPr/>
          <p:nvPr/>
        </p:nvPicPr>
        <p:blipFill>
          <a:blip r:embed="rId2" cstate="print"/>
          <a:stretch>
            <a:fillRect/>
          </a:stretch>
        </p:blipFill>
        <p:spPr>
          <a:xfrm>
            <a:off x="1389888" y="2154935"/>
            <a:ext cx="3560064" cy="3218688"/>
          </a:xfrm>
          <a:prstGeom prst="rect">
            <a:avLst/>
          </a:prstGeom>
        </p:spPr>
      </p:pic>
      <p:pic>
        <p:nvPicPr>
          <p:cNvPr id="4" name="object 4"/>
          <p:cNvPicPr/>
          <p:nvPr/>
        </p:nvPicPr>
        <p:blipFill>
          <a:blip r:embed="rId3" cstate="print"/>
          <a:stretch>
            <a:fillRect/>
          </a:stretch>
        </p:blipFill>
        <p:spPr>
          <a:xfrm>
            <a:off x="5867400" y="3267455"/>
            <a:ext cx="1243583" cy="390144"/>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676681" y="1394967"/>
            <a:ext cx="2740660"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Evaluation</a:t>
            </a:r>
            <a:r>
              <a:rPr sz="1900" spc="-30" dirty="0">
                <a:solidFill>
                  <a:srgbClr val="3D3935"/>
                </a:solidFill>
                <a:latin typeface="Arial"/>
                <a:cs typeface="Arial"/>
              </a:rPr>
              <a:t> </a:t>
            </a:r>
            <a:r>
              <a:rPr sz="1900" dirty="0">
                <a:solidFill>
                  <a:srgbClr val="3D3935"/>
                </a:solidFill>
                <a:latin typeface="Arial"/>
                <a:cs typeface="Arial"/>
              </a:rPr>
              <a:t>of</a:t>
            </a:r>
            <a:r>
              <a:rPr sz="1900" spc="-40" dirty="0">
                <a:solidFill>
                  <a:srgbClr val="3D3935"/>
                </a:solidFill>
                <a:latin typeface="Arial"/>
                <a:cs typeface="Arial"/>
              </a:rPr>
              <a:t> </a:t>
            </a:r>
            <a:r>
              <a:rPr sz="1900" dirty="0">
                <a:solidFill>
                  <a:srgbClr val="3D3935"/>
                </a:solidFill>
                <a:latin typeface="Arial"/>
                <a:cs typeface="Arial"/>
              </a:rPr>
              <a:t>test</a:t>
            </a:r>
            <a:r>
              <a:rPr sz="1900" spc="-35" dirty="0">
                <a:solidFill>
                  <a:srgbClr val="3D3935"/>
                </a:solidFill>
                <a:latin typeface="Arial"/>
                <a:cs typeface="Arial"/>
              </a:rPr>
              <a:t> </a:t>
            </a:r>
            <a:r>
              <a:rPr sz="1900" spc="-10" dirty="0">
                <a:solidFill>
                  <a:srgbClr val="3D3935"/>
                </a:solidFill>
                <a:latin typeface="Arial"/>
                <a:cs typeface="Arial"/>
              </a:rPr>
              <a:t>dataset</a:t>
            </a:r>
            <a:endParaRPr sz="1900">
              <a:latin typeface="Arial"/>
              <a:cs typeface="Arial"/>
            </a:endParaRPr>
          </a:p>
        </p:txBody>
      </p:sp>
      <p:pic>
        <p:nvPicPr>
          <p:cNvPr id="4" name="object 4"/>
          <p:cNvPicPr/>
          <p:nvPr/>
        </p:nvPicPr>
        <p:blipFill>
          <a:blip r:embed="rId2" cstate="print"/>
          <a:stretch>
            <a:fillRect/>
          </a:stretch>
        </p:blipFill>
        <p:spPr>
          <a:xfrm>
            <a:off x="1642872" y="1999488"/>
            <a:ext cx="6483096" cy="1341119"/>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120" dirty="0"/>
              <a:t> </a:t>
            </a:r>
            <a:r>
              <a:rPr spc="-10" dirty="0"/>
              <a:t>Application</a:t>
            </a: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722795" y="1529080"/>
            <a:ext cx="2272665" cy="2119630"/>
          </a:xfrm>
          <a:prstGeom prst="rect">
            <a:avLst/>
          </a:prstGeom>
        </p:spPr>
        <p:txBody>
          <a:bodyPr vert="horz" wrap="square" lIns="0" tIns="10795" rIns="0" bIns="0" rtlCol="0">
            <a:spAutoFit/>
          </a:bodyPr>
          <a:lstStyle/>
          <a:p>
            <a:pPr marL="12700" marR="5080">
              <a:lnSpc>
                <a:spcPct val="144700"/>
              </a:lnSpc>
              <a:spcBef>
                <a:spcPts val="85"/>
              </a:spcBef>
            </a:pPr>
            <a:r>
              <a:rPr sz="1900" dirty="0">
                <a:solidFill>
                  <a:srgbClr val="3D3935"/>
                </a:solidFill>
                <a:latin typeface="Arial"/>
                <a:cs typeface="Arial"/>
              </a:rPr>
              <a:t>Product</a:t>
            </a:r>
            <a:r>
              <a:rPr sz="1900" spc="-40" dirty="0">
                <a:solidFill>
                  <a:srgbClr val="3D3935"/>
                </a:solidFill>
                <a:latin typeface="Arial"/>
                <a:cs typeface="Arial"/>
              </a:rPr>
              <a:t> </a:t>
            </a:r>
            <a:r>
              <a:rPr sz="1900" spc="-10" dirty="0">
                <a:solidFill>
                  <a:srgbClr val="3D3935"/>
                </a:solidFill>
                <a:latin typeface="Arial"/>
                <a:cs typeface="Arial"/>
              </a:rPr>
              <a:t>readiness </a:t>
            </a:r>
            <a:r>
              <a:rPr sz="1900" spc="-25" dirty="0">
                <a:solidFill>
                  <a:srgbClr val="3D3935"/>
                </a:solidFill>
                <a:latin typeface="Arial"/>
                <a:cs typeface="Arial"/>
              </a:rPr>
              <a:t>Technical</a:t>
            </a:r>
            <a:r>
              <a:rPr sz="1900" spc="-60" dirty="0">
                <a:solidFill>
                  <a:srgbClr val="3D3935"/>
                </a:solidFill>
                <a:latin typeface="Arial"/>
                <a:cs typeface="Arial"/>
              </a:rPr>
              <a:t> </a:t>
            </a:r>
            <a:r>
              <a:rPr sz="1900" spc="-10" dirty="0">
                <a:solidFill>
                  <a:srgbClr val="3D3935"/>
                </a:solidFill>
                <a:latin typeface="Arial"/>
                <a:cs typeface="Arial"/>
              </a:rPr>
              <a:t>integration </a:t>
            </a:r>
            <a:r>
              <a:rPr sz="1900" dirty="0">
                <a:solidFill>
                  <a:srgbClr val="3D3935"/>
                </a:solidFill>
                <a:latin typeface="Arial"/>
                <a:cs typeface="Arial"/>
              </a:rPr>
              <a:t>Model</a:t>
            </a:r>
            <a:r>
              <a:rPr sz="1900" spc="-55" dirty="0">
                <a:solidFill>
                  <a:srgbClr val="3D3935"/>
                </a:solidFill>
                <a:latin typeface="Arial"/>
                <a:cs typeface="Arial"/>
              </a:rPr>
              <a:t> </a:t>
            </a:r>
            <a:r>
              <a:rPr sz="1900" dirty="0">
                <a:solidFill>
                  <a:srgbClr val="3D3935"/>
                </a:solidFill>
                <a:latin typeface="Arial"/>
                <a:cs typeface="Arial"/>
              </a:rPr>
              <a:t>response</a:t>
            </a:r>
            <a:r>
              <a:rPr sz="1900" spc="-55" dirty="0">
                <a:solidFill>
                  <a:srgbClr val="3D3935"/>
                </a:solidFill>
                <a:latin typeface="Arial"/>
                <a:cs typeface="Arial"/>
              </a:rPr>
              <a:t> </a:t>
            </a:r>
            <a:r>
              <a:rPr sz="1900" spc="-20" dirty="0">
                <a:solidFill>
                  <a:srgbClr val="3D3935"/>
                </a:solidFill>
                <a:latin typeface="Arial"/>
                <a:cs typeface="Arial"/>
              </a:rPr>
              <a:t>time </a:t>
            </a:r>
            <a:r>
              <a:rPr sz="1900" spc="-10" dirty="0">
                <a:solidFill>
                  <a:srgbClr val="3D3935"/>
                </a:solidFill>
                <a:latin typeface="Arial"/>
                <a:cs typeface="Arial"/>
              </a:rPr>
              <a:t>Remodeling Assimilation</a:t>
            </a:r>
            <a:endParaRPr sz="1900">
              <a:latin typeface="Arial"/>
              <a:cs typeface="Arial"/>
            </a:endParaRPr>
          </a:p>
        </p:txBody>
      </p:sp>
      <p:sp>
        <p:nvSpPr>
          <p:cNvPr id="4" name="object 4"/>
          <p:cNvSpPr txBox="1"/>
          <p:nvPr/>
        </p:nvSpPr>
        <p:spPr>
          <a:xfrm>
            <a:off x="4473186" y="1438147"/>
            <a:ext cx="4204335" cy="2250440"/>
          </a:xfrm>
          <a:prstGeom prst="rect">
            <a:avLst/>
          </a:prstGeom>
        </p:spPr>
        <p:txBody>
          <a:bodyPr vert="horz" wrap="square" lIns="0" tIns="70485" rIns="0" bIns="0" rtlCol="0">
            <a:spAutoFit/>
          </a:bodyPr>
          <a:lstStyle/>
          <a:p>
            <a:pPr marL="456565" indent="-443865">
              <a:lnSpc>
                <a:spcPct val="100000"/>
              </a:lnSpc>
              <a:spcBef>
                <a:spcPts val="555"/>
              </a:spcBef>
              <a:buClr>
                <a:srgbClr val="F2120C"/>
              </a:buClr>
              <a:buSzPct val="77777"/>
              <a:buChar char="•"/>
              <a:tabLst>
                <a:tab pos="456565" algn="l"/>
              </a:tabLst>
            </a:pPr>
            <a:r>
              <a:rPr sz="1800" spc="-10" dirty="0">
                <a:solidFill>
                  <a:srgbClr val="3D3935"/>
                </a:solidFill>
                <a:latin typeface="Arial"/>
                <a:cs typeface="Arial"/>
              </a:rPr>
              <a:t>Deployment</a:t>
            </a:r>
            <a:endParaRPr sz="1800">
              <a:latin typeface="Arial"/>
              <a:cs typeface="Arial"/>
            </a:endParaRPr>
          </a:p>
          <a:p>
            <a:pPr marL="901065" lvl="1" indent="-443865">
              <a:lnSpc>
                <a:spcPct val="100000"/>
              </a:lnSpc>
              <a:spcBef>
                <a:spcPts val="455"/>
              </a:spcBef>
              <a:buClr>
                <a:srgbClr val="F2120C"/>
              </a:buClr>
              <a:buSzPct val="77777"/>
              <a:buChar char="•"/>
              <a:tabLst>
                <a:tab pos="901065" algn="l"/>
              </a:tabLst>
            </a:pPr>
            <a:r>
              <a:rPr sz="1800" dirty="0">
                <a:solidFill>
                  <a:srgbClr val="3D3935"/>
                </a:solidFill>
                <a:latin typeface="Arial"/>
                <a:cs typeface="Arial"/>
              </a:rPr>
              <a:t>Automation</a:t>
            </a:r>
            <a:r>
              <a:rPr sz="1800" spc="-25" dirty="0">
                <a:solidFill>
                  <a:srgbClr val="3D3935"/>
                </a:solidFill>
                <a:latin typeface="Arial"/>
                <a:cs typeface="Arial"/>
              </a:rPr>
              <a:t> </a:t>
            </a:r>
            <a:r>
              <a:rPr sz="1800" dirty="0">
                <a:solidFill>
                  <a:srgbClr val="3D3935"/>
                </a:solidFill>
                <a:latin typeface="Arial"/>
                <a:cs typeface="Arial"/>
              </a:rPr>
              <a:t>of</a:t>
            </a:r>
            <a:r>
              <a:rPr sz="1800" spc="-25" dirty="0">
                <a:solidFill>
                  <a:srgbClr val="3D3935"/>
                </a:solidFill>
                <a:latin typeface="Arial"/>
                <a:cs typeface="Arial"/>
              </a:rPr>
              <a:t> </a:t>
            </a:r>
            <a:r>
              <a:rPr sz="1800" spc="-10" dirty="0">
                <a:solidFill>
                  <a:srgbClr val="3D3935"/>
                </a:solidFill>
                <a:latin typeface="Arial"/>
                <a:cs typeface="Arial"/>
              </a:rPr>
              <a:t>model</a:t>
            </a:r>
            <a:endParaRPr sz="1800">
              <a:latin typeface="Arial"/>
              <a:cs typeface="Arial"/>
            </a:endParaRPr>
          </a:p>
          <a:p>
            <a:pPr marL="901065" lvl="1" indent="-443865">
              <a:lnSpc>
                <a:spcPct val="100000"/>
              </a:lnSpc>
              <a:spcBef>
                <a:spcPts val="530"/>
              </a:spcBef>
              <a:buClr>
                <a:srgbClr val="F2120C"/>
              </a:buClr>
              <a:buSzPct val="77777"/>
              <a:buChar char="•"/>
              <a:tabLst>
                <a:tab pos="901065" algn="l"/>
              </a:tabLst>
            </a:pPr>
            <a:r>
              <a:rPr sz="1800" dirty="0">
                <a:solidFill>
                  <a:srgbClr val="3D3935"/>
                </a:solidFill>
                <a:latin typeface="Arial"/>
                <a:cs typeface="Arial"/>
              </a:rPr>
              <a:t>Communication</a:t>
            </a:r>
            <a:r>
              <a:rPr sz="1800" spc="-40" dirty="0">
                <a:solidFill>
                  <a:srgbClr val="3D3935"/>
                </a:solidFill>
                <a:latin typeface="Arial"/>
                <a:cs typeface="Arial"/>
              </a:rPr>
              <a:t> </a:t>
            </a:r>
            <a:r>
              <a:rPr sz="1800" dirty="0">
                <a:solidFill>
                  <a:srgbClr val="3D3935"/>
                </a:solidFill>
                <a:latin typeface="Arial"/>
                <a:cs typeface="Arial"/>
              </a:rPr>
              <a:t>with</a:t>
            </a:r>
            <a:r>
              <a:rPr sz="1800" spc="-35" dirty="0">
                <a:solidFill>
                  <a:srgbClr val="3D3935"/>
                </a:solidFill>
                <a:latin typeface="Arial"/>
                <a:cs typeface="Arial"/>
              </a:rPr>
              <a:t> </a:t>
            </a:r>
            <a:r>
              <a:rPr sz="1800" spc="-10" dirty="0">
                <a:solidFill>
                  <a:srgbClr val="3D3935"/>
                </a:solidFill>
                <a:latin typeface="Arial"/>
                <a:cs typeface="Arial"/>
              </a:rPr>
              <a:t>end-</a:t>
            </a:r>
            <a:r>
              <a:rPr sz="1800" spc="-20" dirty="0">
                <a:solidFill>
                  <a:srgbClr val="3D3935"/>
                </a:solidFill>
                <a:latin typeface="Arial"/>
                <a:cs typeface="Arial"/>
              </a:rPr>
              <a:t>users</a:t>
            </a:r>
            <a:endParaRPr sz="1800">
              <a:latin typeface="Arial"/>
              <a:cs typeface="Arial"/>
            </a:endParaRPr>
          </a:p>
          <a:p>
            <a:pPr marL="901065" lvl="1" indent="-443865">
              <a:lnSpc>
                <a:spcPct val="100000"/>
              </a:lnSpc>
              <a:spcBef>
                <a:spcPts val="430"/>
              </a:spcBef>
              <a:buClr>
                <a:srgbClr val="F2120C"/>
              </a:buClr>
              <a:buSzPct val="77777"/>
              <a:buChar char="•"/>
              <a:tabLst>
                <a:tab pos="901065" algn="l"/>
              </a:tabLst>
            </a:pPr>
            <a:r>
              <a:rPr sz="1800" dirty="0">
                <a:solidFill>
                  <a:srgbClr val="3D3935"/>
                </a:solidFill>
                <a:latin typeface="Arial"/>
                <a:cs typeface="Arial"/>
              </a:rPr>
              <a:t>Integration</a:t>
            </a:r>
            <a:r>
              <a:rPr sz="1800" spc="-40" dirty="0">
                <a:solidFill>
                  <a:srgbClr val="3D3935"/>
                </a:solidFill>
                <a:latin typeface="Arial"/>
                <a:cs typeface="Arial"/>
              </a:rPr>
              <a:t> </a:t>
            </a:r>
            <a:r>
              <a:rPr sz="1800" dirty="0">
                <a:solidFill>
                  <a:srgbClr val="3D3935"/>
                </a:solidFill>
                <a:latin typeface="Arial"/>
                <a:cs typeface="Arial"/>
              </a:rPr>
              <a:t>with</a:t>
            </a:r>
            <a:r>
              <a:rPr sz="1800" spc="-35" dirty="0">
                <a:solidFill>
                  <a:srgbClr val="3D3935"/>
                </a:solidFill>
                <a:latin typeface="Arial"/>
                <a:cs typeface="Arial"/>
              </a:rPr>
              <a:t> </a:t>
            </a:r>
            <a:r>
              <a:rPr sz="1800" dirty="0">
                <a:solidFill>
                  <a:srgbClr val="3D3935"/>
                </a:solidFill>
                <a:latin typeface="Arial"/>
                <a:cs typeface="Arial"/>
              </a:rPr>
              <a:t>existing</a:t>
            </a:r>
            <a:r>
              <a:rPr sz="1800" spc="-40" dirty="0">
                <a:solidFill>
                  <a:srgbClr val="3D3935"/>
                </a:solidFill>
                <a:latin typeface="Arial"/>
                <a:cs typeface="Arial"/>
              </a:rPr>
              <a:t> </a:t>
            </a:r>
            <a:r>
              <a:rPr sz="1800" spc="-10" dirty="0">
                <a:solidFill>
                  <a:srgbClr val="3D3935"/>
                </a:solidFill>
                <a:latin typeface="Arial"/>
                <a:cs typeface="Arial"/>
              </a:rPr>
              <a:t>systems</a:t>
            </a:r>
            <a:endParaRPr sz="1800">
              <a:latin typeface="Arial"/>
              <a:cs typeface="Arial"/>
            </a:endParaRPr>
          </a:p>
          <a:p>
            <a:pPr marL="901700" marR="563245" lvl="1" indent="-444500">
              <a:lnSpc>
                <a:spcPct val="99400"/>
              </a:lnSpc>
              <a:spcBef>
                <a:spcPts val="565"/>
              </a:spcBef>
              <a:buClr>
                <a:srgbClr val="F2120C"/>
              </a:buClr>
              <a:buSzPct val="77777"/>
              <a:buChar char="•"/>
              <a:tabLst>
                <a:tab pos="901700" algn="l"/>
              </a:tabLst>
            </a:pPr>
            <a:r>
              <a:rPr sz="1800" dirty="0">
                <a:solidFill>
                  <a:srgbClr val="3D3935"/>
                </a:solidFill>
                <a:latin typeface="Arial"/>
                <a:cs typeface="Arial"/>
              </a:rPr>
              <a:t>Continuous</a:t>
            </a:r>
            <a:r>
              <a:rPr sz="1800" spc="-55" dirty="0">
                <a:solidFill>
                  <a:srgbClr val="3D3935"/>
                </a:solidFill>
                <a:latin typeface="Arial"/>
                <a:cs typeface="Arial"/>
              </a:rPr>
              <a:t> </a:t>
            </a:r>
            <a:r>
              <a:rPr sz="1800" dirty="0">
                <a:solidFill>
                  <a:srgbClr val="3D3935"/>
                </a:solidFill>
                <a:latin typeface="Arial"/>
                <a:cs typeface="Arial"/>
              </a:rPr>
              <a:t>monitoring</a:t>
            </a:r>
            <a:r>
              <a:rPr sz="1800" spc="-50" dirty="0">
                <a:solidFill>
                  <a:srgbClr val="3D3935"/>
                </a:solidFill>
                <a:latin typeface="Arial"/>
                <a:cs typeface="Arial"/>
              </a:rPr>
              <a:t> </a:t>
            </a:r>
            <a:r>
              <a:rPr sz="1800" spc="-25" dirty="0">
                <a:solidFill>
                  <a:srgbClr val="3D3935"/>
                </a:solidFill>
                <a:latin typeface="Arial"/>
                <a:cs typeface="Arial"/>
              </a:rPr>
              <a:t>and </a:t>
            </a:r>
            <a:r>
              <a:rPr sz="1800" dirty="0">
                <a:solidFill>
                  <a:srgbClr val="3D3935"/>
                </a:solidFill>
                <a:latin typeface="Arial"/>
                <a:cs typeface="Arial"/>
              </a:rPr>
              <a:t>gaining</a:t>
            </a:r>
            <a:r>
              <a:rPr sz="1800" spc="-35" dirty="0">
                <a:solidFill>
                  <a:srgbClr val="3D3935"/>
                </a:solidFill>
                <a:latin typeface="Arial"/>
                <a:cs typeface="Arial"/>
              </a:rPr>
              <a:t> </a:t>
            </a:r>
            <a:r>
              <a:rPr sz="1800" dirty="0">
                <a:solidFill>
                  <a:srgbClr val="3D3935"/>
                </a:solidFill>
                <a:latin typeface="Arial"/>
                <a:cs typeface="Arial"/>
              </a:rPr>
              <a:t>feedback</a:t>
            </a:r>
            <a:r>
              <a:rPr sz="1800" spc="-35" dirty="0">
                <a:solidFill>
                  <a:srgbClr val="3D3935"/>
                </a:solidFill>
                <a:latin typeface="Arial"/>
                <a:cs typeface="Arial"/>
              </a:rPr>
              <a:t> </a:t>
            </a:r>
            <a:r>
              <a:rPr sz="1800" spc="-25" dirty="0">
                <a:solidFill>
                  <a:srgbClr val="3D3935"/>
                </a:solidFill>
                <a:latin typeface="Arial"/>
                <a:cs typeface="Arial"/>
              </a:rPr>
              <a:t>for </a:t>
            </a:r>
            <a:r>
              <a:rPr sz="1800" dirty="0">
                <a:solidFill>
                  <a:srgbClr val="3D3935"/>
                </a:solidFill>
                <a:latin typeface="Arial"/>
                <a:cs typeface="Arial"/>
              </a:rPr>
              <a:t>improvement</a:t>
            </a:r>
            <a:r>
              <a:rPr sz="1800" spc="-50" dirty="0">
                <a:solidFill>
                  <a:srgbClr val="3D3935"/>
                </a:solidFill>
                <a:latin typeface="Arial"/>
                <a:cs typeface="Arial"/>
              </a:rPr>
              <a:t> </a:t>
            </a:r>
            <a:r>
              <a:rPr sz="1800" spc="-10" dirty="0">
                <a:solidFill>
                  <a:srgbClr val="3D3935"/>
                </a:solidFill>
                <a:latin typeface="Arial"/>
                <a:cs typeface="Arial"/>
              </a:rPr>
              <a:t>(</a:t>
            </a:r>
            <a:r>
              <a:rPr sz="1800" i="1" spc="-10" dirty="0">
                <a:solidFill>
                  <a:srgbClr val="3D3935"/>
                </a:solidFill>
                <a:latin typeface="Arial"/>
                <a:cs typeface="Arial"/>
              </a:rPr>
              <a:t>fine-tuning</a:t>
            </a:r>
            <a:r>
              <a:rPr sz="1800" spc="-10" dirty="0">
                <a:solidFill>
                  <a:srgbClr val="3D3935"/>
                </a:solidFill>
                <a:latin typeface="Arial"/>
                <a:cs typeface="Arial"/>
              </a:rPr>
              <a:t>)</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2AA4-3824-7352-0F25-A748C8CF1D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42C45B-931C-37BD-F9C0-B44A19AD1127}"/>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Key Aspects of Data Mining</a:t>
            </a:r>
            <a:endParaRPr spc="-10" dirty="0"/>
          </a:p>
        </p:txBody>
      </p:sp>
      <p:sp>
        <p:nvSpPr>
          <p:cNvPr id="4" name="object 4">
            <a:extLst>
              <a:ext uri="{FF2B5EF4-FFF2-40B4-BE49-F238E27FC236}">
                <a16:creationId xmlns:a16="http://schemas.microsoft.com/office/drawing/2014/main" id="{560D3E7A-E54B-9838-6350-A62AC293937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494AADC-5255-6B0E-C8EB-5A4117F36E14}"/>
              </a:ext>
            </a:extLst>
          </p:cNvPr>
          <p:cNvSpPr txBox="1"/>
          <p:nvPr/>
        </p:nvSpPr>
        <p:spPr>
          <a:xfrm>
            <a:off x="519610" y="1483359"/>
            <a:ext cx="7920990" cy="3080395"/>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Extracting knowledge from structured and unstructured data.</a:t>
            </a:r>
          </a:p>
          <a:p>
            <a:pPr marL="469900" marR="5080" indent="-457200">
              <a:lnSpc>
                <a:spcPct val="101099"/>
              </a:lnSpc>
              <a:spcBef>
                <a:spcPts val="75"/>
              </a:spcBef>
              <a:buFont typeface="Arial" panose="020B0604020202020204" pitchFamily="34" charset="0"/>
              <a:buChar char="•"/>
            </a:pPr>
            <a:r>
              <a:rPr lang="en-US" sz="2800" dirty="0">
                <a:latin typeface="+mj-lt"/>
              </a:rPr>
              <a:t>Identifying hidden patterns in large datasets.</a:t>
            </a:r>
          </a:p>
          <a:p>
            <a:pPr marL="469900" marR="5080" indent="-457200">
              <a:lnSpc>
                <a:spcPct val="101099"/>
              </a:lnSpc>
              <a:spcBef>
                <a:spcPts val="75"/>
              </a:spcBef>
              <a:buFont typeface="Arial" panose="020B0604020202020204" pitchFamily="34" charset="0"/>
              <a:buChar char="•"/>
            </a:pPr>
            <a:r>
              <a:rPr lang="en-US" sz="2800" dirty="0">
                <a:latin typeface="+mj-lt"/>
              </a:rPr>
              <a:t>Predicting outcomes using machine learning models.</a:t>
            </a:r>
          </a:p>
          <a:p>
            <a:pPr marL="469900" marR="5080" indent="-457200">
              <a:lnSpc>
                <a:spcPct val="101099"/>
              </a:lnSpc>
              <a:spcBef>
                <a:spcPts val="75"/>
              </a:spcBef>
              <a:buFont typeface="Arial" panose="020B0604020202020204" pitchFamily="34" charset="0"/>
              <a:buChar char="•"/>
            </a:pPr>
            <a:r>
              <a:rPr lang="en-US" sz="2800" dirty="0">
                <a:latin typeface="+mj-lt"/>
              </a:rPr>
              <a:t>Enhancing decision-making through data-driven insights.</a:t>
            </a:r>
            <a:endParaRPr sz="2800" dirty="0">
              <a:latin typeface="+mj-lt"/>
              <a:cs typeface="Arial"/>
            </a:endParaRPr>
          </a:p>
        </p:txBody>
      </p:sp>
    </p:spTree>
    <p:extLst>
      <p:ext uri="{BB962C8B-B14F-4D97-AF65-F5344CB8AC3E}">
        <p14:creationId xmlns:p14="http://schemas.microsoft.com/office/powerpoint/2010/main" val="998244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Keys</a:t>
            </a:r>
            <a:r>
              <a:rPr spc="-50" dirty="0"/>
              <a:t> </a:t>
            </a:r>
            <a:r>
              <a:rPr dirty="0"/>
              <a:t>to</a:t>
            </a:r>
            <a:r>
              <a:rPr spc="-40" dirty="0"/>
              <a:t> </a:t>
            </a:r>
            <a:r>
              <a:rPr dirty="0"/>
              <a:t>Successful</a:t>
            </a:r>
            <a:r>
              <a:rPr spc="-50" dirty="0"/>
              <a:t> </a:t>
            </a:r>
            <a:r>
              <a:rPr spc="-10" dirty="0"/>
              <a:t>Deployment</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867"/>
            <a:ext cx="7314565" cy="1750695"/>
          </a:xfrm>
          <a:prstGeom prst="rect">
            <a:avLst/>
          </a:prstGeom>
        </p:spPr>
        <p:txBody>
          <a:bodyPr vert="horz" wrap="square" lIns="0" tIns="9525" rIns="0" bIns="0" rtlCol="0">
            <a:spAutoFit/>
          </a:bodyPr>
          <a:lstStyle/>
          <a:p>
            <a:pPr marL="456565" marR="5080" indent="-444500">
              <a:lnSpc>
                <a:spcPct val="100800"/>
              </a:lnSpc>
              <a:spcBef>
                <a:spcPts val="75"/>
              </a:spcBef>
              <a:buClr>
                <a:srgbClr val="F2120C"/>
              </a:buClr>
              <a:buSzPct val="75000"/>
              <a:buChar char="•"/>
              <a:tabLst>
                <a:tab pos="456565" algn="l"/>
              </a:tabLst>
            </a:pPr>
            <a:r>
              <a:rPr sz="2400" dirty="0">
                <a:solidFill>
                  <a:srgbClr val="3D3935"/>
                </a:solidFill>
                <a:latin typeface="Arial"/>
                <a:cs typeface="Arial"/>
              </a:rPr>
              <a:t>Clearly</a:t>
            </a:r>
            <a:r>
              <a:rPr sz="2400" spc="-85" dirty="0">
                <a:solidFill>
                  <a:srgbClr val="3D3935"/>
                </a:solidFill>
                <a:latin typeface="Arial"/>
                <a:cs typeface="Arial"/>
              </a:rPr>
              <a:t> </a:t>
            </a:r>
            <a:r>
              <a:rPr sz="2400" dirty="0">
                <a:solidFill>
                  <a:srgbClr val="3D3935"/>
                </a:solidFill>
                <a:latin typeface="Arial"/>
                <a:cs typeface="Arial"/>
              </a:rPr>
              <a:t>communicate</a:t>
            </a:r>
            <a:r>
              <a:rPr sz="2400" spc="-85" dirty="0">
                <a:solidFill>
                  <a:srgbClr val="3D3935"/>
                </a:solidFill>
                <a:latin typeface="Arial"/>
                <a:cs typeface="Arial"/>
              </a:rPr>
              <a:t> </a:t>
            </a:r>
            <a:r>
              <a:rPr sz="2400" dirty="0">
                <a:solidFill>
                  <a:srgbClr val="3D3935"/>
                </a:solidFill>
                <a:latin typeface="Arial"/>
                <a:cs typeface="Arial"/>
              </a:rPr>
              <a:t>model’s</a:t>
            </a:r>
            <a:r>
              <a:rPr sz="2400" spc="-80" dirty="0">
                <a:solidFill>
                  <a:srgbClr val="3D3935"/>
                </a:solidFill>
                <a:latin typeface="Arial"/>
                <a:cs typeface="Arial"/>
              </a:rPr>
              <a:t> </a:t>
            </a:r>
            <a:r>
              <a:rPr sz="2400" dirty="0">
                <a:solidFill>
                  <a:srgbClr val="3D3935"/>
                </a:solidFill>
                <a:latin typeface="Arial"/>
                <a:cs typeface="Arial"/>
              </a:rPr>
              <a:t>function</a:t>
            </a:r>
            <a:r>
              <a:rPr sz="2400" spc="-85" dirty="0">
                <a:solidFill>
                  <a:srgbClr val="3D3935"/>
                </a:solidFill>
                <a:latin typeface="Arial"/>
                <a:cs typeface="Arial"/>
              </a:rPr>
              <a:t> </a:t>
            </a:r>
            <a:r>
              <a:rPr sz="2400" dirty="0">
                <a:solidFill>
                  <a:srgbClr val="3D3935"/>
                </a:solidFill>
                <a:latin typeface="Arial"/>
                <a:cs typeface="Arial"/>
              </a:rPr>
              <a:t>and</a:t>
            </a:r>
            <a:r>
              <a:rPr sz="2400" spc="-85" dirty="0">
                <a:solidFill>
                  <a:srgbClr val="3D3935"/>
                </a:solidFill>
                <a:latin typeface="Arial"/>
                <a:cs typeface="Arial"/>
              </a:rPr>
              <a:t> </a:t>
            </a:r>
            <a:r>
              <a:rPr sz="2400" dirty="0">
                <a:solidFill>
                  <a:srgbClr val="3D3935"/>
                </a:solidFill>
                <a:latin typeface="Arial"/>
                <a:cs typeface="Arial"/>
              </a:rPr>
              <a:t>utility</a:t>
            </a:r>
            <a:r>
              <a:rPr sz="2400" spc="-80" dirty="0">
                <a:solidFill>
                  <a:srgbClr val="3D3935"/>
                </a:solidFill>
                <a:latin typeface="Arial"/>
                <a:cs typeface="Arial"/>
              </a:rPr>
              <a:t> </a:t>
            </a:r>
            <a:r>
              <a:rPr sz="2400" spc="-25" dirty="0">
                <a:solidFill>
                  <a:srgbClr val="3D3935"/>
                </a:solidFill>
                <a:latin typeface="Arial"/>
                <a:cs typeface="Arial"/>
              </a:rPr>
              <a:t>to </a:t>
            </a:r>
            <a:r>
              <a:rPr sz="2400" spc="-10" dirty="0">
                <a:solidFill>
                  <a:srgbClr val="3D3935"/>
                </a:solidFill>
                <a:latin typeface="Arial"/>
                <a:cs typeface="Arial"/>
              </a:rPr>
              <a:t>stakeholders</a:t>
            </a:r>
            <a:endParaRPr sz="2400">
              <a:latin typeface="Arial"/>
              <a:cs typeface="Arial"/>
            </a:endParaRPr>
          </a:p>
          <a:p>
            <a:pPr marL="456565" indent="-443865">
              <a:lnSpc>
                <a:spcPct val="100000"/>
              </a:lnSpc>
              <a:spcBef>
                <a:spcPts val="1010"/>
              </a:spcBef>
              <a:buClr>
                <a:srgbClr val="F2120C"/>
              </a:buClr>
              <a:buSzPct val="75000"/>
              <a:buChar char="•"/>
              <a:tabLst>
                <a:tab pos="456565" algn="l"/>
              </a:tabLst>
            </a:pPr>
            <a:r>
              <a:rPr sz="2400" dirty="0">
                <a:solidFill>
                  <a:srgbClr val="3D3935"/>
                </a:solidFill>
                <a:latin typeface="Arial"/>
                <a:cs typeface="Arial"/>
              </a:rPr>
              <a:t>Thoroughly</a:t>
            </a:r>
            <a:r>
              <a:rPr sz="2400" spc="-60" dirty="0">
                <a:solidFill>
                  <a:srgbClr val="3D3935"/>
                </a:solidFill>
                <a:latin typeface="Arial"/>
                <a:cs typeface="Arial"/>
              </a:rPr>
              <a:t> </a:t>
            </a:r>
            <a:r>
              <a:rPr sz="2400" dirty="0">
                <a:solidFill>
                  <a:srgbClr val="3D3935"/>
                </a:solidFill>
                <a:latin typeface="Arial"/>
                <a:cs typeface="Arial"/>
              </a:rPr>
              <a:t>test</a:t>
            </a:r>
            <a:r>
              <a:rPr sz="2400" spc="-60" dirty="0">
                <a:solidFill>
                  <a:srgbClr val="3D3935"/>
                </a:solidFill>
                <a:latin typeface="Arial"/>
                <a:cs typeface="Arial"/>
              </a:rPr>
              <a:t> </a:t>
            </a:r>
            <a:r>
              <a:rPr sz="2400" dirty="0">
                <a:solidFill>
                  <a:srgbClr val="3D3935"/>
                </a:solidFill>
                <a:latin typeface="Arial"/>
                <a:cs typeface="Arial"/>
              </a:rPr>
              <a:t>and</a:t>
            </a:r>
            <a:r>
              <a:rPr sz="2400" spc="-55" dirty="0">
                <a:solidFill>
                  <a:srgbClr val="3D3935"/>
                </a:solidFill>
                <a:latin typeface="Arial"/>
                <a:cs typeface="Arial"/>
              </a:rPr>
              <a:t> </a:t>
            </a:r>
            <a:r>
              <a:rPr sz="2400" dirty="0">
                <a:solidFill>
                  <a:srgbClr val="3D3935"/>
                </a:solidFill>
                <a:latin typeface="Arial"/>
                <a:cs typeface="Arial"/>
              </a:rPr>
              <a:t>prove</a:t>
            </a:r>
            <a:r>
              <a:rPr sz="2400" spc="-55" dirty="0">
                <a:solidFill>
                  <a:srgbClr val="3D3935"/>
                </a:solidFill>
                <a:latin typeface="Arial"/>
                <a:cs typeface="Arial"/>
              </a:rPr>
              <a:t> </a:t>
            </a:r>
            <a:r>
              <a:rPr sz="2400" dirty="0">
                <a:solidFill>
                  <a:srgbClr val="3D3935"/>
                </a:solidFill>
                <a:latin typeface="Arial"/>
                <a:cs typeface="Arial"/>
              </a:rPr>
              <a:t>the</a:t>
            </a:r>
            <a:r>
              <a:rPr sz="2400" spc="-55" dirty="0">
                <a:solidFill>
                  <a:srgbClr val="3D3935"/>
                </a:solidFill>
                <a:latin typeface="Arial"/>
                <a:cs typeface="Arial"/>
              </a:rPr>
              <a:t> </a:t>
            </a:r>
            <a:r>
              <a:rPr sz="2400" spc="-10" dirty="0">
                <a:solidFill>
                  <a:srgbClr val="3D3935"/>
                </a:solidFill>
                <a:latin typeface="Arial"/>
                <a:cs typeface="Arial"/>
              </a:rPr>
              <a:t>model</a:t>
            </a:r>
            <a:endParaRPr sz="2400">
              <a:latin typeface="Arial"/>
              <a:cs typeface="Arial"/>
            </a:endParaRPr>
          </a:p>
          <a:p>
            <a:pPr marL="456565" indent="-443865">
              <a:lnSpc>
                <a:spcPct val="100000"/>
              </a:lnSpc>
              <a:spcBef>
                <a:spcPts val="1030"/>
              </a:spcBef>
              <a:buClr>
                <a:srgbClr val="F2120C"/>
              </a:buClr>
              <a:buSzPct val="75000"/>
              <a:buChar char="•"/>
              <a:tabLst>
                <a:tab pos="456565" algn="l"/>
              </a:tabLst>
            </a:pPr>
            <a:r>
              <a:rPr sz="2400" dirty="0">
                <a:solidFill>
                  <a:srgbClr val="3D3935"/>
                </a:solidFill>
                <a:latin typeface="Arial"/>
                <a:cs typeface="Arial"/>
              </a:rPr>
              <a:t>Plan</a:t>
            </a:r>
            <a:r>
              <a:rPr sz="2400" spc="-60" dirty="0">
                <a:solidFill>
                  <a:srgbClr val="3D3935"/>
                </a:solidFill>
                <a:latin typeface="Arial"/>
                <a:cs typeface="Arial"/>
              </a:rPr>
              <a:t> </a:t>
            </a:r>
            <a:r>
              <a:rPr sz="2400" dirty="0">
                <a:solidFill>
                  <a:srgbClr val="3D3935"/>
                </a:solidFill>
                <a:latin typeface="Arial"/>
                <a:cs typeface="Arial"/>
              </a:rPr>
              <a:t>for</a:t>
            </a:r>
            <a:r>
              <a:rPr sz="2400" spc="-55" dirty="0">
                <a:solidFill>
                  <a:srgbClr val="3D3935"/>
                </a:solidFill>
                <a:latin typeface="Arial"/>
                <a:cs typeface="Arial"/>
              </a:rPr>
              <a:t> </a:t>
            </a:r>
            <a:r>
              <a:rPr sz="2400" dirty="0">
                <a:solidFill>
                  <a:srgbClr val="3D3935"/>
                </a:solidFill>
                <a:latin typeface="Arial"/>
                <a:cs typeface="Arial"/>
              </a:rPr>
              <a:t>and</a:t>
            </a:r>
            <a:r>
              <a:rPr sz="2400" spc="-60" dirty="0">
                <a:solidFill>
                  <a:srgbClr val="3D3935"/>
                </a:solidFill>
                <a:latin typeface="Arial"/>
                <a:cs typeface="Arial"/>
              </a:rPr>
              <a:t> </a:t>
            </a:r>
            <a:r>
              <a:rPr sz="2400" dirty="0">
                <a:solidFill>
                  <a:srgbClr val="3D3935"/>
                </a:solidFill>
                <a:latin typeface="Arial"/>
                <a:cs typeface="Arial"/>
              </a:rPr>
              <a:t>monitor</a:t>
            </a:r>
            <a:r>
              <a:rPr sz="2400" spc="-55" dirty="0">
                <a:solidFill>
                  <a:srgbClr val="3D3935"/>
                </a:solidFill>
                <a:latin typeface="Arial"/>
                <a:cs typeface="Arial"/>
              </a:rPr>
              <a:t> </a:t>
            </a:r>
            <a:r>
              <a:rPr sz="2400" spc="-10" dirty="0">
                <a:solidFill>
                  <a:srgbClr val="3D3935"/>
                </a:solidFill>
                <a:latin typeface="Arial"/>
                <a:cs typeface="Arial"/>
              </a:rPr>
              <a:t>implementation</a:t>
            </a:r>
            <a:endParaRPr sz="240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5.</a:t>
            </a:r>
            <a:r>
              <a:rPr spc="-15" dirty="0"/>
              <a:t> </a:t>
            </a:r>
            <a:r>
              <a:rPr spc="-10" dirty="0"/>
              <a:t>Knowledge</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722795" y="1657096"/>
            <a:ext cx="2218690"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Posterior</a:t>
            </a:r>
            <a:r>
              <a:rPr sz="1900" spc="-45" dirty="0">
                <a:solidFill>
                  <a:srgbClr val="3D3935"/>
                </a:solidFill>
                <a:latin typeface="Arial"/>
                <a:cs typeface="Arial"/>
              </a:rPr>
              <a:t> </a:t>
            </a:r>
            <a:r>
              <a:rPr sz="1900" spc="-10" dirty="0">
                <a:solidFill>
                  <a:srgbClr val="3D3935"/>
                </a:solidFill>
                <a:latin typeface="Arial"/>
                <a:cs typeface="Arial"/>
              </a:rPr>
              <a:t>knowledge</a:t>
            </a:r>
            <a:endParaRPr sz="190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Limits</a:t>
            </a:r>
            <a:r>
              <a:rPr spc="-45" dirty="0"/>
              <a:t> </a:t>
            </a:r>
            <a:r>
              <a:rPr dirty="0"/>
              <a:t>to</a:t>
            </a:r>
            <a:r>
              <a:rPr spc="-35" dirty="0"/>
              <a:t> </a:t>
            </a:r>
            <a:r>
              <a:rPr dirty="0"/>
              <a:t>Data</a:t>
            </a:r>
            <a:r>
              <a:rPr spc="-40" dirty="0"/>
              <a:t> </a:t>
            </a:r>
            <a:r>
              <a:rPr spc="-10" dirty="0"/>
              <a:t>Mining</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16811"/>
            <a:ext cx="7745095" cy="2186940"/>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sz="2400" i="1" dirty="0">
                <a:solidFill>
                  <a:srgbClr val="3D3935"/>
                </a:solidFill>
                <a:latin typeface="Arial"/>
                <a:cs typeface="Arial"/>
              </a:rPr>
              <a:t>Garbage</a:t>
            </a:r>
            <a:r>
              <a:rPr sz="2400" i="1" spc="-50" dirty="0">
                <a:solidFill>
                  <a:srgbClr val="3D3935"/>
                </a:solidFill>
                <a:latin typeface="Arial"/>
                <a:cs typeface="Arial"/>
              </a:rPr>
              <a:t> </a:t>
            </a:r>
            <a:r>
              <a:rPr sz="2400" i="1" dirty="0">
                <a:solidFill>
                  <a:srgbClr val="3D3935"/>
                </a:solidFill>
                <a:latin typeface="Arial"/>
                <a:cs typeface="Arial"/>
              </a:rPr>
              <a:t>In,</a:t>
            </a:r>
            <a:r>
              <a:rPr sz="2400" i="1" spc="-50" dirty="0">
                <a:solidFill>
                  <a:srgbClr val="3D3935"/>
                </a:solidFill>
                <a:latin typeface="Arial"/>
                <a:cs typeface="Arial"/>
              </a:rPr>
              <a:t> </a:t>
            </a:r>
            <a:r>
              <a:rPr sz="2400" i="1" dirty="0">
                <a:solidFill>
                  <a:srgbClr val="3D3935"/>
                </a:solidFill>
                <a:latin typeface="Arial"/>
                <a:cs typeface="Arial"/>
              </a:rPr>
              <a:t>Garbage</a:t>
            </a:r>
            <a:r>
              <a:rPr sz="2400" i="1" spc="-45" dirty="0">
                <a:solidFill>
                  <a:srgbClr val="3D3935"/>
                </a:solidFill>
                <a:latin typeface="Arial"/>
                <a:cs typeface="Arial"/>
              </a:rPr>
              <a:t> </a:t>
            </a:r>
            <a:r>
              <a:rPr sz="2400" i="1" dirty="0">
                <a:solidFill>
                  <a:srgbClr val="3D3935"/>
                </a:solidFill>
                <a:latin typeface="Arial"/>
                <a:cs typeface="Arial"/>
              </a:rPr>
              <a:t>Out</a:t>
            </a:r>
            <a:r>
              <a:rPr sz="2400" i="1" spc="-35" dirty="0">
                <a:solidFill>
                  <a:srgbClr val="3D3935"/>
                </a:solidFill>
                <a:latin typeface="Arial"/>
                <a:cs typeface="Arial"/>
              </a:rPr>
              <a:t> </a:t>
            </a:r>
            <a:r>
              <a:rPr sz="2400" spc="-10" dirty="0">
                <a:solidFill>
                  <a:srgbClr val="3D3935"/>
                </a:solidFill>
                <a:latin typeface="Arial"/>
                <a:cs typeface="Arial"/>
              </a:rPr>
              <a:t>(GIGO)</a:t>
            </a:r>
            <a:endParaRPr sz="2400">
              <a:latin typeface="Arial"/>
              <a:cs typeface="Arial"/>
            </a:endParaRPr>
          </a:p>
          <a:p>
            <a:pPr marL="901065" lvl="1" indent="-444500">
              <a:lnSpc>
                <a:spcPct val="100000"/>
              </a:lnSpc>
              <a:spcBef>
                <a:spcPts val="530"/>
              </a:spcBef>
              <a:buClr>
                <a:srgbClr val="F2120C"/>
              </a:buClr>
              <a:buSzPct val="75000"/>
              <a:buChar char="•"/>
              <a:tabLst>
                <a:tab pos="901065" algn="l"/>
              </a:tabLst>
            </a:pPr>
            <a:r>
              <a:rPr sz="2400" dirty="0">
                <a:solidFill>
                  <a:srgbClr val="3D3935"/>
                </a:solidFill>
                <a:latin typeface="Arial"/>
                <a:cs typeface="Arial"/>
              </a:rPr>
              <a:t>Collected</a:t>
            </a:r>
            <a:r>
              <a:rPr sz="2400" spc="-95" dirty="0">
                <a:solidFill>
                  <a:srgbClr val="3D3935"/>
                </a:solidFill>
                <a:latin typeface="Arial"/>
                <a:cs typeface="Arial"/>
              </a:rPr>
              <a:t> </a:t>
            </a:r>
            <a:r>
              <a:rPr sz="2400" spc="-10" dirty="0">
                <a:solidFill>
                  <a:srgbClr val="3D3935"/>
                </a:solidFill>
                <a:latin typeface="Arial"/>
                <a:cs typeface="Arial"/>
              </a:rPr>
              <a:t>incorrectly</a:t>
            </a:r>
            <a:endParaRPr sz="2400">
              <a:latin typeface="Arial"/>
              <a:cs typeface="Arial"/>
            </a:endParaRPr>
          </a:p>
          <a:p>
            <a:pPr marL="901065" lvl="1" indent="-444500">
              <a:lnSpc>
                <a:spcPct val="100000"/>
              </a:lnSpc>
              <a:spcBef>
                <a:spcPts val="505"/>
              </a:spcBef>
              <a:buClr>
                <a:srgbClr val="F2120C"/>
              </a:buClr>
              <a:buSzPct val="75000"/>
              <a:buChar char="•"/>
              <a:tabLst>
                <a:tab pos="901065" algn="l"/>
              </a:tabLst>
            </a:pPr>
            <a:r>
              <a:rPr sz="2400" spc="-10" dirty="0">
                <a:solidFill>
                  <a:srgbClr val="3D3935"/>
                </a:solidFill>
                <a:latin typeface="Arial"/>
                <a:cs typeface="Arial"/>
              </a:rPr>
              <a:t>Out-of-</a:t>
            </a:r>
            <a:r>
              <a:rPr sz="2400" spc="-20" dirty="0">
                <a:solidFill>
                  <a:srgbClr val="3D3935"/>
                </a:solidFill>
                <a:latin typeface="Arial"/>
                <a:cs typeface="Arial"/>
              </a:rPr>
              <a:t>date</a:t>
            </a:r>
            <a:endParaRPr sz="2400">
              <a:latin typeface="Arial"/>
              <a:cs typeface="Arial"/>
            </a:endParaRPr>
          </a:p>
          <a:p>
            <a:pPr marL="456565" marR="5080" indent="-444500">
              <a:lnSpc>
                <a:spcPct val="100800"/>
              </a:lnSpc>
              <a:spcBef>
                <a:spcPts val="1005"/>
              </a:spcBef>
              <a:buClr>
                <a:srgbClr val="F2120C"/>
              </a:buClr>
              <a:buSzPct val="75000"/>
              <a:buChar char="•"/>
              <a:tabLst>
                <a:tab pos="456565" algn="l"/>
              </a:tabLst>
            </a:pPr>
            <a:r>
              <a:rPr sz="2400" dirty="0">
                <a:solidFill>
                  <a:srgbClr val="3D3935"/>
                </a:solidFill>
                <a:latin typeface="Arial"/>
                <a:cs typeface="Arial"/>
              </a:rPr>
              <a:t>Use</a:t>
            </a:r>
            <a:r>
              <a:rPr sz="2400" spc="-85" dirty="0">
                <a:solidFill>
                  <a:srgbClr val="3D3935"/>
                </a:solidFill>
                <a:latin typeface="Arial"/>
                <a:cs typeface="Arial"/>
              </a:rPr>
              <a:t> </a:t>
            </a:r>
            <a:r>
              <a:rPr sz="2400" dirty="0">
                <a:solidFill>
                  <a:srgbClr val="3D3935"/>
                </a:solidFill>
                <a:latin typeface="Arial"/>
                <a:cs typeface="Arial"/>
              </a:rPr>
              <a:t>available</a:t>
            </a:r>
            <a:r>
              <a:rPr sz="2400" spc="-85" dirty="0">
                <a:solidFill>
                  <a:srgbClr val="3D3935"/>
                </a:solidFill>
                <a:latin typeface="Arial"/>
                <a:cs typeface="Arial"/>
              </a:rPr>
              <a:t> </a:t>
            </a:r>
            <a:r>
              <a:rPr sz="2400" dirty="0">
                <a:solidFill>
                  <a:srgbClr val="3D3935"/>
                </a:solidFill>
                <a:latin typeface="Arial"/>
                <a:cs typeface="Arial"/>
              </a:rPr>
              <a:t>resources,</a:t>
            </a:r>
            <a:r>
              <a:rPr sz="2400" spc="-85" dirty="0">
                <a:solidFill>
                  <a:srgbClr val="3D3935"/>
                </a:solidFill>
                <a:latin typeface="Arial"/>
                <a:cs typeface="Arial"/>
              </a:rPr>
              <a:t> </a:t>
            </a:r>
            <a:r>
              <a:rPr sz="2400" dirty="0">
                <a:solidFill>
                  <a:srgbClr val="3D3935"/>
                </a:solidFill>
                <a:latin typeface="Arial"/>
                <a:cs typeface="Arial"/>
              </a:rPr>
              <a:t>acceptable</a:t>
            </a:r>
            <a:r>
              <a:rPr sz="2400" spc="-85" dirty="0">
                <a:solidFill>
                  <a:srgbClr val="3D3935"/>
                </a:solidFill>
                <a:latin typeface="Arial"/>
                <a:cs typeface="Arial"/>
              </a:rPr>
              <a:t> </a:t>
            </a:r>
            <a:r>
              <a:rPr sz="2400" dirty="0">
                <a:solidFill>
                  <a:srgbClr val="3D3935"/>
                </a:solidFill>
                <a:latin typeface="Arial"/>
                <a:cs typeface="Arial"/>
              </a:rPr>
              <a:t>risk,</a:t>
            </a:r>
            <a:r>
              <a:rPr sz="2400" spc="-85" dirty="0">
                <a:solidFill>
                  <a:srgbClr val="3D3935"/>
                </a:solidFill>
                <a:latin typeface="Arial"/>
                <a:cs typeface="Arial"/>
              </a:rPr>
              <a:t> </a:t>
            </a:r>
            <a:r>
              <a:rPr sz="2400" spc="-10" dirty="0">
                <a:solidFill>
                  <a:srgbClr val="3D3935"/>
                </a:solidFill>
                <a:latin typeface="Arial"/>
                <a:cs typeface="Arial"/>
              </a:rPr>
              <a:t>professional </a:t>
            </a:r>
            <a:r>
              <a:rPr sz="2400" dirty="0">
                <a:solidFill>
                  <a:srgbClr val="3D3935"/>
                </a:solidFill>
                <a:latin typeface="Arial"/>
                <a:cs typeface="Arial"/>
              </a:rPr>
              <a:t>experience,</a:t>
            </a:r>
            <a:r>
              <a:rPr sz="2400" spc="-100" dirty="0">
                <a:solidFill>
                  <a:srgbClr val="3D3935"/>
                </a:solidFill>
                <a:latin typeface="Arial"/>
                <a:cs typeface="Arial"/>
              </a:rPr>
              <a:t> </a:t>
            </a:r>
            <a:r>
              <a:rPr sz="2400" dirty="0">
                <a:solidFill>
                  <a:srgbClr val="3D3935"/>
                </a:solidFill>
                <a:latin typeface="Arial"/>
                <a:cs typeface="Arial"/>
              </a:rPr>
              <a:t>and</a:t>
            </a:r>
            <a:r>
              <a:rPr sz="2400" spc="-95" dirty="0">
                <a:solidFill>
                  <a:srgbClr val="3D3935"/>
                </a:solidFill>
                <a:latin typeface="Arial"/>
                <a:cs typeface="Arial"/>
              </a:rPr>
              <a:t> </a:t>
            </a:r>
            <a:r>
              <a:rPr sz="2400" dirty="0">
                <a:solidFill>
                  <a:srgbClr val="3D3935"/>
                </a:solidFill>
                <a:latin typeface="Arial"/>
                <a:cs typeface="Arial"/>
              </a:rPr>
              <a:t>common</a:t>
            </a:r>
            <a:r>
              <a:rPr sz="2400" spc="-90" dirty="0">
                <a:solidFill>
                  <a:srgbClr val="3D3935"/>
                </a:solidFill>
                <a:latin typeface="Arial"/>
                <a:cs typeface="Arial"/>
              </a:rPr>
              <a:t> </a:t>
            </a:r>
            <a:r>
              <a:rPr sz="2400" spc="-10" dirty="0">
                <a:solidFill>
                  <a:srgbClr val="3D3935"/>
                </a:solidFill>
                <a:latin typeface="Arial"/>
                <a:cs typeface="Arial"/>
              </a:rPr>
              <a:t>sense</a:t>
            </a:r>
            <a:endParaRPr sz="24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713232"/>
            <a:ext cx="316865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Tools</a:t>
            </a:r>
          </a:p>
        </p:txBody>
      </p:sp>
      <p:grpSp>
        <p:nvGrpSpPr>
          <p:cNvPr id="3" name="object 3"/>
          <p:cNvGrpSpPr/>
          <p:nvPr/>
        </p:nvGrpSpPr>
        <p:grpSpPr>
          <a:xfrm>
            <a:off x="0" y="896912"/>
            <a:ext cx="9144000" cy="5146040"/>
            <a:chOff x="0" y="896912"/>
            <a:chExt cx="9144000" cy="5146040"/>
          </a:xfrm>
        </p:grpSpPr>
        <p:pic>
          <p:nvPicPr>
            <p:cNvPr id="4" name="object 4"/>
            <p:cNvPicPr/>
            <p:nvPr/>
          </p:nvPicPr>
          <p:blipFill>
            <a:blip r:embed="rId2" cstate="print"/>
            <a:stretch>
              <a:fillRect/>
            </a:stretch>
          </p:blipFill>
          <p:spPr>
            <a:xfrm>
              <a:off x="0" y="1258081"/>
              <a:ext cx="9144000" cy="4784725"/>
            </a:xfrm>
            <a:prstGeom prst="rect">
              <a:avLst/>
            </a:prstGeom>
          </p:spPr>
        </p:pic>
        <p:sp>
          <p:nvSpPr>
            <p:cNvPr id="5" name="object 5"/>
            <p:cNvSpPr/>
            <p:nvPr/>
          </p:nvSpPr>
          <p:spPr>
            <a:xfrm>
              <a:off x="4106304" y="903263"/>
              <a:ext cx="654050" cy="744220"/>
            </a:xfrm>
            <a:custGeom>
              <a:avLst/>
              <a:gdLst/>
              <a:ahLst/>
              <a:cxnLst/>
              <a:rect l="l" t="t" r="r" b="b"/>
              <a:pathLst>
                <a:path w="654050" h="744219">
                  <a:moveTo>
                    <a:pt x="566939" y="0"/>
                  </a:moveTo>
                  <a:lnTo>
                    <a:pt x="417097" y="265822"/>
                  </a:lnTo>
                  <a:lnTo>
                    <a:pt x="386680" y="169232"/>
                  </a:lnTo>
                  <a:lnTo>
                    <a:pt x="243974" y="420937"/>
                  </a:lnTo>
                  <a:lnTo>
                    <a:pt x="223779" y="338658"/>
                  </a:lnTo>
                  <a:lnTo>
                    <a:pt x="0" y="744226"/>
                  </a:lnTo>
                  <a:lnTo>
                    <a:pt x="268411" y="515781"/>
                  </a:lnTo>
                  <a:lnTo>
                    <a:pt x="288090" y="583413"/>
                  </a:lnTo>
                  <a:lnTo>
                    <a:pt x="452520" y="394500"/>
                  </a:lnTo>
                  <a:lnTo>
                    <a:pt x="467832" y="461789"/>
                  </a:lnTo>
                  <a:lnTo>
                    <a:pt x="653850" y="316158"/>
                  </a:lnTo>
                  <a:lnTo>
                    <a:pt x="566939" y="0"/>
                  </a:lnTo>
                  <a:close/>
                </a:path>
              </a:pathLst>
            </a:custGeom>
            <a:solidFill>
              <a:srgbClr val="F2120C"/>
            </a:solidFill>
          </p:spPr>
          <p:txBody>
            <a:bodyPr wrap="square" lIns="0" tIns="0" rIns="0" bIns="0" rtlCol="0"/>
            <a:lstStyle/>
            <a:p>
              <a:endParaRPr/>
            </a:p>
          </p:txBody>
        </p:sp>
        <p:sp>
          <p:nvSpPr>
            <p:cNvPr id="6" name="object 6"/>
            <p:cNvSpPr/>
            <p:nvPr/>
          </p:nvSpPr>
          <p:spPr>
            <a:xfrm>
              <a:off x="4106304" y="903262"/>
              <a:ext cx="654050" cy="744220"/>
            </a:xfrm>
            <a:custGeom>
              <a:avLst/>
              <a:gdLst/>
              <a:ahLst/>
              <a:cxnLst/>
              <a:rect l="l" t="t" r="r" b="b"/>
              <a:pathLst>
                <a:path w="654050" h="744219">
                  <a:moveTo>
                    <a:pt x="653850" y="316158"/>
                  </a:moveTo>
                  <a:lnTo>
                    <a:pt x="467832" y="461790"/>
                  </a:lnTo>
                  <a:lnTo>
                    <a:pt x="452519" y="394500"/>
                  </a:lnTo>
                  <a:lnTo>
                    <a:pt x="288090" y="583413"/>
                  </a:lnTo>
                  <a:lnTo>
                    <a:pt x="268411" y="515781"/>
                  </a:lnTo>
                  <a:lnTo>
                    <a:pt x="0" y="744226"/>
                  </a:lnTo>
                  <a:lnTo>
                    <a:pt x="223778" y="338658"/>
                  </a:lnTo>
                  <a:lnTo>
                    <a:pt x="243974" y="420937"/>
                  </a:lnTo>
                  <a:lnTo>
                    <a:pt x="386680" y="169232"/>
                  </a:lnTo>
                  <a:lnTo>
                    <a:pt x="417096" y="265823"/>
                  </a:lnTo>
                  <a:lnTo>
                    <a:pt x="566939" y="0"/>
                  </a:lnTo>
                  <a:lnTo>
                    <a:pt x="653850" y="316158"/>
                  </a:lnTo>
                  <a:close/>
                </a:path>
              </a:pathLst>
            </a:custGeom>
            <a:ln w="12699">
              <a:solidFill>
                <a:srgbClr val="B20A06"/>
              </a:solidFill>
            </a:ln>
          </p:spPr>
          <p:txBody>
            <a:bodyPr wrap="square" lIns="0" tIns="0" rIns="0" bIns="0" rtlCol="0"/>
            <a:lstStyle/>
            <a:p>
              <a:endParaRPr/>
            </a:p>
          </p:txBody>
        </p:sp>
      </p:grpSp>
      <p:sp>
        <p:nvSpPr>
          <p:cNvPr id="7" name="object 7"/>
          <p:cNvSpPr txBox="1"/>
          <p:nvPr/>
        </p:nvSpPr>
        <p:spPr>
          <a:xfrm>
            <a:off x="5215074" y="6062979"/>
            <a:ext cx="384429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270" dirty="0">
                <a:solidFill>
                  <a:srgbClr val="3D3935"/>
                </a:solidFill>
                <a:latin typeface="Arial"/>
                <a:cs typeface="Arial"/>
              </a:rPr>
              <a:t> </a:t>
            </a:r>
            <a:r>
              <a:rPr sz="1000" u="sng" spc="-10" dirty="0">
                <a:solidFill>
                  <a:srgbClr val="0563C1"/>
                </a:solidFill>
                <a:uFill>
                  <a:solidFill>
                    <a:srgbClr val="0563C1"/>
                  </a:solidFill>
                </a:uFill>
                <a:latin typeface="Arial"/>
                <a:cs typeface="Arial"/>
              </a:rPr>
              <a:t>https://data-flair.training/blogs/data-mining-tools-techniques/</a:t>
            </a:r>
            <a:endParaRPr sz="10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2A65A4A6-366B-B87C-DE07-64ADAE34B278}"/>
              </a:ext>
            </a:extLst>
          </p:cNvPr>
          <p:cNvSpPr txBox="1"/>
          <p:nvPr/>
        </p:nvSpPr>
        <p:spPr>
          <a:xfrm>
            <a:off x="0" y="1800413"/>
            <a:ext cx="9144000" cy="3257174"/>
          </a:xfrm>
          <a:prstGeom prst="rect">
            <a:avLst/>
          </a:prstGeom>
          <a:noFill/>
        </p:spPr>
        <p:txBody>
          <a:bodyPr wrap="square">
            <a:spAutoFit/>
          </a:bodyPr>
          <a:lstStyle/>
          <a:p>
            <a:pPr>
              <a:lnSpc>
                <a:spcPct val="150000"/>
              </a:lnSpc>
            </a:pPr>
            <a:r>
              <a:rPr lang="en-US" sz="2800" dirty="0">
                <a:latin typeface="+mj-lt"/>
              </a:rPr>
              <a:t>RapidMiner is a powerful data analytics platform that provides a visual workflow for data mining and machine learning tasks without the need for coding. Follow these steps to install RapidMiner Studio and activate a free educational license.</a:t>
            </a:r>
            <a:endParaRPr lang="en-AU" sz="2800" dirty="0">
              <a:latin typeface="+mj-lt"/>
            </a:endParaRPr>
          </a:p>
        </p:txBody>
      </p:sp>
    </p:spTree>
    <p:extLst>
      <p:ext uri="{BB962C8B-B14F-4D97-AF65-F5344CB8AC3E}">
        <p14:creationId xmlns:p14="http://schemas.microsoft.com/office/powerpoint/2010/main" val="3873768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89D02-15C1-BB4F-B68B-2C6E6BC1A8D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E7E47E3-DA14-DF67-E287-C6CEAC427E00}"/>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4083B642-2EE3-B5D2-5A1B-27315EE0465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11FD9C0-3364-C77A-8B76-444E620E5CC2}"/>
              </a:ext>
            </a:extLst>
          </p:cNvPr>
          <p:cNvSpPr txBox="1"/>
          <p:nvPr/>
        </p:nvSpPr>
        <p:spPr>
          <a:xfrm>
            <a:off x="0" y="1066800"/>
            <a:ext cx="9144000" cy="4549835"/>
          </a:xfrm>
          <a:prstGeom prst="rect">
            <a:avLst/>
          </a:prstGeom>
          <a:solidFill>
            <a:schemeClr val="bg1"/>
          </a:solidFill>
        </p:spPr>
        <p:txBody>
          <a:bodyPr wrap="square">
            <a:spAutoFit/>
          </a:bodyPr>
          <a:lstStyle/>
          <a:p>
            <a:pPr>
              <a:lnSpc>
                <a:spcPct val="150000"/>
              </a:lnSpc>
            </a:pPr>
            <a:r>
              <a:rPr lang="en-US" sz="2800" b="1" dirty="0">
                <a:latin typeface="+mj-lt"/>
              </a:rPr>
              <a:t>Step 1: Download RapidMiner Studio</a:t>
            </a:r>
          </a:p>
          <a:p>
            <a:pPr marL="514350" indent="-514350">
              <a:lnSpc>
                <a:spcPct val="150000"/>
              </a:lnSpc>
              <a:buFont typeface="+mj-lt"/>
              <a:buAutoNum type="arabicPeriod"/>
            </a:pPr>
            <a:r>
              <a:rPr lang="en-US" sz="2800" dirty="0">
                <a:latin typeface="+mj-lt"/>
              </a:rPr>
              <a:t>Open a web browser and go to the</a:t>
            </a:r>
            <a:br>
              <a:rPr lang="en-US" sz="2800" dirty="0">
                <a:latin typeface="+mj-lt"/>
              </a:rPr>
            </a:br>
            <a:r>
              <a:rPr lang="en-US" sz="2800" dirty="0">
                <a:latin typeface="+mj-lt"/>
              </a:rPr>
              <a:t> </a:t>
            </a:r>
            <a:r>
              <a:rPr lang="en-US" sz="2800" dirty="0">
                <a:latin typeface="+mj-lt"/>
                <a:hlinkClick r:id="rId2"/>
              </a:rPr>
              <a:t>RapidMiner Studio Sign-Up page</a:t>
            </a:r>
            <a:r>
              <a:rPr lang="en-US" sz="2800" dirty="0">
                <a:latin typeface="+mj-lt"/>
              </a:rPr>
              <a:t>.</a:t>
            </a:r>
            <a:br>
              <a:rPr lang="en-US" sz="2800" dirty="0">
                <a:latin typeface="+mj-lt"/>
              </a:rPr>
            </a:br>
            <a:r>
              <a:rPr lang="en-US" sz="2800" dirty="0">
                <a:highlight>
                  <a:srgbClr val="FFFF00"/>
                </a:highlight>
                <a:latin typeface="+mj-lt"/>
              </a:rPr>
              <a:t>Use your University Account for the </a:t>
            </a:r>
            <a:br>
              <a:rPr lang="en-US" sz="2800" dirty="0">
                <a:highlight>
                  <a:srgbClr val="FFFF00"/>
                </a:highlight>
                <a:latin typeface="+mj-lt"/>
              </a:rPr>
            </a:br>
            <a:r>
              <a:rPr lang="en-US" sz="2800" dirty="0">
                <a:highlight>
                  <a:srgbClr val="FFFF00"/>
                </a:highlight>
                <a:latin typeface="+mj-lt"/>
              </a:rPr>
              <a:t>registration</a:t>
            </a:r>
          </a:p>
          <a:p>
            <a:pPr marL="514350" indent="-514350">
              <a:lnSpc>
                <a:spcPct val="150000"/>
              </a:lnSpc>
              <a:buFont typeface="+mj-lt"/>
              <a:buAutoNum type="arabicPeriod"/>
            </a:pPr>
            <a:r>
              <a:rPr lang="en-US" sz="2800" dirty="0">
                <a:latin typeface="+mj-lt"/>
              </a:rPr>
              <a:t>Click on </a:t>
            </a:r>
            <a:r>
              <a:rPr lang="en-US" sz="2800" b="1" dirty="0">
                <a:latin typeface="+mj-lt"/>
              </a:rPr>
              <a:t>Sign Up</a:t>
            </a:r>
            <a:r>
              <a:rPr lang="en-US" sz="2800" dirty="0">
                <a:latin typeface="+mj-lt"/>
              </a:rPr>
              <a:t> and create an account</a:t>
            </a:r>
            <a:br>
              <a:rPr lang="en-US" sz="2800" dirty="0">
                <a:latin typeface="+mj-lt"/>
              </a:rPr>
            </a:br>
            <a:r>
              <a:rPr lang="en-US" sz="2800" dirty="0">
                <a:latin typeface="+mj-lt"/>
              </a:rPr>
              <a:t> using your </a:t>
            </a:r>
            <a:r>
              <a:rPr lang="en-US" sz="2800" b="1" dirty="0">
                <a:latin typeface="+mj-lt"/>
              </a:rPr>
              <a:t>ACU email address</a:t>
            </a:r>
            <a:r>
              <a:rPr lang="en-US" sz="2800" dirty="0">
                <a:latin typeface="+mj-lt"/>
              </a:rPr>
              <a:t>.</a:t>
            </a:r>
          </a:p>
        </p:txBody>
      </p:sp>
      <p:pic>
        <p:nvPicPr>
          <p:cNvPr id="5" name="Picture 4">
            <a:extLst>
              <a:ext uri="{FF2B5EF4-FFF2-40B4-BE49-F238E27FC236}">
                <a16:creationId xmlns:a16="http://schemas.microsoft.com/office/drawing/2014/main" id="{9F3F8F8B-2BEB-38D7-1084-4B2F2717031C}"/>
              </a:ext>
            </a:extLst>
          </p:cNvPr>
          <p:cNvPicPr>
            <a:picLocks noChangeAspect="1"/>
          </p:cNvPicPr>
          <p:nvPr/>
        </p:nvPicPr>
        <p:blipFill>
          <a:blip r:embed="rId3"/>
          <a:srcRect l="40833" t="32222" r="43333" b="10727"/>
          <a:stretch/>
        </p:blipFill>
        <p:spPr>
          <a:xfrm>
            <a:off x="6324600" y="1038101"/>
            <a:ext cx="2819400" cy="5714348"/>
          </a:xfrm>
          <a:prstGeom prst="rect">
            <a:avLst/>
          </a:prstGeom>
        </p:spPr>
      </p:pic>
    </p:spTree>
    <p:extLst>
      <p:ext uri="{BB962C8B-B14F-4D97-AF65-F5344CB8AC3E}">
        <p14:creationId xmlns:p14="http://schemas.microsoft.com/office/powerpoint/2010/main" val="1684583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3075-93B6-6FE3-090F-CD34A785F4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8774F8-6A49-9E19-C112-77044C17BDD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329B76A5-8425-5A67-4302-6BD793E7E1C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62823E0-9109-EB16-3CF5-61BB3B8BFF3D}"/>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b="1" dirty="0">
                <a:latin typeface="+mj-lt"/>
              </a:rPr>
              <a:t>Verify Your Email</a:t>
            </a:r>
            <a:endParaRPr lang="en-US" sz="2800" dirty="0">
              <a:latin typeface="+mj-lt"/>
            </a:endParaRPr>
          </a:p>
        </p:txBody>
      </p:sp>
      <p:pic>
        <p:nvPicPr>
          <p:cNvPr id="6" name="Picture 5">
            <a:extLst>
              <a:ext uri="{FF2B5EF4-FFF2-40B4-BE49-F238E27FC236}">
                <a16:creationId xmlns:a16="http://schemas.microsoft.com/office/drawing/2014/main" id="{D4DEAA2D-FF44-1DB2-D00F-AD62B7DA6849}"/>
              </a:ext>
            </a:extLst>
          </p:cNvPr>
          <p:cNvPicPr>
            <a:picLocks noChangeAspect="1"/>
          </p:cNvPicPr>
          <p:nvPr/>
        </p:nvPicPr>
        <p:blipFill>
          <a:blip r:embed="rId2"/>
          <a:srcRect l="36666" t="19354" r="15000" b="33704"/>
          <a:stretch/>
        </p:blipFill>
        <p:spPr>
          <a:xfrm>
            <a:off x="-25730" y="1676400"/>
            <a:ext cx="9144000" cy="4995499"/>
          </a:xfrm>
          <a:prstGeom prst="rect">
            <a:avLst/>
          </a:prstGeom>
        </p:spPr>
      </p:pic>
    </p:spTree>
    <p:extLst>
      <p:ext uri="{BB962C8B-B14F-4D97-AF65-F5344CB8AC3E}">
        <p14:creationId xmlns:p14="http://schemas.microsoft.com/office/powerpoint/2010/main" val="3607274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A8F5-59F7-B752-D259-A714E5EF2A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54FBDB-17AA-4597-00D3-A08E2A94AD9B}"/>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060F29D1-D91C-BF8C-7EF5-6C4BDE4AF8F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09E2FEE6-4E04-9601-9024-5B80F78545BB}"/>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b="1" dirty="0">
                <a:latin typeface="+mj-lt"/>
              </a:rPr>
              <a:t>Sign in to your account</a:t>
            </a:r>
            <a:endParaRPr lang="en-US" sz="2800" dirty="0">
              <a:latin typeface="+mj-lt"/>
            </a:endParaRPr>
          </a:p>
        </p:txBody>
      </p:sp>
      <p:pic>
        <p:nvPicPr>
          <p:cNvPr id="9" name="Picture 8">
            <a:extLst>
              <a:ext uri="{FF2B5EF4-FFF2-40B4-BE49-F238E27FC236}">
                <a16:creationId xmlns:a16="http://schemas.microsoft.com/office/drawing/2014/main" id="{B3E16FBD-E1FB-75A9-3942-2F84620F4770}"/>
              </a:ext>
            </a:extLst>
          </p:cNvPr>
          <p:cNvPicPr>
            <a:picLocks noChangeAspect="1"/>
          </p:cNvPicPr>
          <p:nvPr/>
        </p:nvPicPr>
        <p:blipFill>
          <a:blip r:embed="rId2"/>
          <a:srcRect l="32500" t="38148" r="34166" b="7037"/>
          <a:stretch/>
        </p:blipFill>
        <p:spPr>
          <a:xfrm>
            <a:off x="4114800" y="1821617"/>
            <a:ext cx="5029200" cy="4652010"/>
          </a:xfrm>
          <a:prstGeom prst="rect">
            <a:avLst/>
          </a:prstGeom>
        </p:spPr>
      </p:pic>
    </p:spTree>
    <p:extLst>
      <p:ext uri="{BB962C8B-B14F-4D97-AF65-F5344CB8AC3E}">
        <p14:creationId xmlns:p14="http://schemas.microsoft.com/office/powerpoint/2010/main" val="2441424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5CB3-111B-93B3-6CD7-E834DE91E7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4F6A03-9074-BBE1-6425-C7065A028C4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7DF58E3B-01F9-4EC8-87DB-3762A475952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648C4EC8-6FCC-3FCD-85F6-DCCCE8E441A5}"/>
              </a:ext>
            </a:extLst>
          </p:cNvPr>
          <p:cNvSpPr txBox="1"/>
          <p:nvPr/>
        </p:nvSpPr>
        <p:spPr>
          <a:xfrm>
            <a:off x="0" y="1066800"/>
            <a:ext cx="9144000" cy="1318181"/>
          </a:xfrm>
          <a:prstGeom prst="rect">
            <a:avLst/>
          </a:prstGeom>
          <a:solidFill>
            <a:schemeClr val="bg1"/>
          </a:solidFill>
        </p:spPr>
        <p:txBody>
          <a:bodyPr wrap="square">
            <a:spAutoFit/>
          </a:bodyPr>
          <a:lstStyle/>
          <a:p>
            <a:pPr marL="514350" indent="-514350">
              <a:lnSpc>
                <a:spcPct val="150000"/>
              </a:lnSpc>
              <a:buFont typeface="+mj-lt"/>
              <a:buAutoNum type="arabicPeriod" startAt="3"/>
            </a:pPr>
            <a:r>
              <a:rPr lang="en-US" sz="2800" dirty="0">
                <a:latin typeface="+mj-lt"/>
              </a:rPr>
              <a:t>After signing up, log in and navigate to</a:t>
            </a:r>
            <a:br>
              <a:rPr lang="en-US" sz="2800" dirty="0">
                <a:latin typeface="+mj-lt"/>
              </a:rPr>
            </a:br>
            <a:r>
              <a:rPr lang="en-US" sz="2800" dirty="0">
                <a:latin typeface="+mj-lt"/>
              </a:rPr>
              <a:t> the </a:t>
            </a:r>
            <a:r>
              <a:rPr lang="en-US" sz="2800" b="1" dirty="0">
                <a:latin typeface="+mj-lt"/>
              </a:rPr>
              <a:t>Downloads</a:t>
            </a:r>
            <a:r>
              <a:rPr lang="en-US" sz="2800" dirty="0">
                <a:latin typeface="+mj-lt"/>
              </a:rPr>
              <a:t> section.</a:t>
            </a:r>
          </a:p>
        </p:txBody>
      </p:sp>
      <p:pic>
        <p:nvPicPr>
          <p:cNvPr id="5" name="Picture 4">
            <a:extLst>
              <a:ext uri="{FF2B5EF4-FFF2-40B4-BE49-F238E27FC236}">
                <a16:creationId xmlns:a16="http://schemas.microsoft.com/office/drawing/2014/main" id="{BF4BB647-9822-1660-522A-5CFD3FBFFAC7}"/>
              </a:ext>
            </a:extLst>
          </p:cNvPr>
          <p:cNvPicPr>
            <a:picLocks noChangeAspect="1"/>
          </p:cNvPicPr>
          <p:nvPr/>
        </p:nvPicPr>
        <p:blipFill>
          <a:blip r:embed="rId2"/>
          <a:srcRect t="8518" b="7037"/>
          <a:stretch/>
        </p:blipFill>
        <p:spPr>
          <a:xfrm>
            <a:off x="0" y="2507226"/>
            <a:ext cx="9144000" cy="4343400"/>
          </a:xfrm>
          <a:prstGeom prst="rect">
            <a:avLst/>
          </a:prstGeom>
        </p:spPr>
      </p:pic>
      <p:sp>
        <p:nvSpPr>
          <p:cNvPr id="6" name="Rectangle: Rounded Corners 5">
            <a:extLst>
              <a:ext uri="{FF2B5EF4-FFF2-40B4-BE49-F238E27FC236}">
                <a16:creationId xmlns:a16="http://schemas.microsoft.com/office/drawing/2014/main" id="{F6807EE8-C36E-EE03-8F9C-90F497318654}"/>
              </a:ext>
            </a:extLst>
          </p:cNvPr>
          <p:cNvSpPr/>
          <p:nvPr/>
        </p:nvSpPr>
        <p:spPr>
          <a:xfrm>
            <a:off x="1066800" y="5105400"/>
            <a:ext cx="3352800" cy="685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26082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D13A-F4C7-75F0-00C5-AAAD42104D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76D14FF-8604-6210-DDD3-09A14A71677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AC0B6F4-EC32-9EF7-6925-B5117BDB773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2980E55E-41AC-2DED-4FC0-76EED91FD1E7}"/>
              </a:ext>
            </a:extLst>
          </p:cNvPr>
          <p:cNvSpPr txBox="1"/>
          <p:nvPr/>
        </p:nvSpPr>
        <p:spPr>
          <a:xfrm>
            <a:off x="0" y="1066800"/>
            <a:ext cx="9144000" cy="4549835"/>
          </a:xfrm>
          <a:prstGeom prst="rect">
            <a:avLst/>
          </a:prstGeom>
          <a:solidFill>
            <a:schemeClr val="bg1"/>
          </a:solidFill>
        </p:spPr>
        <p:txBody>
          <a:bodyPr wrap="square">
            <a:spAutoFit/>
          </a:bodyPr>
          <a:lstStyle/>
          <a:p>
            <a:pPr marL="514350" indent="-514350">
              <a:lnSpc>
                <a:spcPct val="150000"/>
              </a:lnSpc>
              <a:buFont typeface="+mj-lt"/>
              <a:buAutoNum type="arabicPeriod" startAt="4"/>
            </a:pPr>
            <a:r>
              <a:rPr lang="en-US" sz="2800" dirty="0">
                <a:latin typeface="+mj-lt"/>
              </a:rPr>
              <a:t>Select the appropriate version of </a:t>
            </a:r>
            <a:r>
              <a:rPr lang="en-US" sz="2800" b="1" dirty="0">
                <a:latin typeface="+mj-lt"/>
              </a:rPr>
              <a:t>RapidMiner Studio</a:t>
            </a:r>
            <a:r>
              <a:rPr lang="en-US" sz="2800" dirty="0">
                <a:latin typeface="+mj-lt"/>
              </a:rPr>
              <a:t> for your operating system:</a:t>
            </a:r>
          </a:p>
          <a:p>
            <a:pPr marL="914400" lvl="2" indent="-457200">
              <a:lnSpc>
                <a:spcPct val="150000"/>
              </a:lnSpc>
              <a:buFont typeface="Arial" panose="020B0604020202020204" pitchFamily="34" charset="0"/>
              <a:buChar char="•"/>
            </a:pPr>
            <a:r>
              <a:rPr lang="en-US" sz="2800" b="1" dirty="0">
                <a:latin typeface="+mj-lt"/>
              </a:rPr>
              <a:t>Windows</a:t>
            </a:r>
            <a:r>
              <a:rPr lang="en-US" sz="2800" dirty="0">
                <a:latin typeface="+mj-lt"/>
              </a:rPr>
              <a:t> (.exe file)</a:t>
            </a:r>
          </a:p>
          <a:p>
            <a:pPr marL="914400" lvl="2" indent="-457200">
              <a:lnSpc>
                <a:spcPct val="150000"/>
              </a:lnSpc>
              <a:buFont typeface="Arial" panose="020B0604020202020204" pitchFamily="34" charset="0"/>
              <a:buChar char="•"/>
            </a:pPr>
            <a:r>
              <a:rPr lang="en-US" sz="2800" b="1" dirty="0">
                <a:latin typeface="+mj-lt"/>
              </a:rPr>
              <a:t>macOS</a:t>
            </a:r>
            <a:r>
              <a:rPr lang="en-US" sz="2800" dirty="0">
                <a:latin typeface="+mj-lt"/>
              </a:rPr>
              <a:t> (.dmg file)</a:t>
            </a:r>
          </a:p>
          <a:p>
            <a:pPr marL="914400" lvl="1" indent="-457200">
              <a:lnSpc>
                <a:spcPct val="150000"/>
              </a:lnSpc>
              <a:buFont typeface="Arial" panose="020B0604020202020204" pitchFamily="34" charset="0"/>
              <a:buChar char="•"/>
            </a:pPr>
            <a:r>
              <a:rPr lang="en-US" sz="2800" b="1" dirty="0">
                <a:latin typeface="+mj-lt"/>
              </a:rPr>
              <a:t>Linux</a:t>
            </a:r>
            <a:r>
              <a:rPr lang="en-US" sz="2800" dirty="0">
                <a:latin typeface="+mj-lt"/>
              </a:rPr>
              <a:t> (.</a:t>
            </a:r>
            <a:r>
              <a:rPr lang="en-US" sz="2800" dirty="0" err="1">
                <a:latin typeface="+mj-lt"/>
              </a:rPr>
              <a:t>sh</a:t>
            </a:r>
            <a:r>
              <a:rPr lang="en-US" sz="2800" dirty="0">
                <a:latin typeface="+mj-lt"/>
              </a:rPr>
              <a:t> file)</a:t>
            </a:r>
          </a:p>
          <a:p>
            <a:pPr marL="514350" indent="-514350">
              <a:lnSpc>
                <a:spcPct val="150000"/>
              </a:lnSpc>
              <a:buFont typeface="+mj-lt"/>
              <a:buAutoNum type="arabicPeriod" startAt="4"/>
            </a:pPr>
            <a:r>
              <a:rPr lang="en-US" sz="2800" dirty="0">
                <a:latin typeface="+mj-lt"/>
              </a:rPr>
              <a:t>Click </a:t>
            </a:r>
            <a:r>
              <a:rPr lang="en-US" sz="2800" b="1" dirty="0">
                <a:latin typeface="+mj-lt"/>
              </a:rPr>
              <a:t>Download</a:t>
            </a:r>
            <a:r>
              <a:rPr lang="en-US" sz="2800" dirty="0">
                <a:latin typeface="+mj-lt"/>
              </a:rPr>
              <a:t> and wait for the file to be saved on your computer.</a:t>
            </a:r>
          </a:p>
        </p:txBody>
      </p:sp>
      <p:pic>
        <p:nvPicPr>
          <p:cNvPr id="5" name="Picture 4">
            <a:extLst>
              <a:ext uri="{FF2B5EF4-FFF2-40B4-BE49-F238E27FC236}">
                <a16:creationId xmlns:a16="http://schemas.microsoft.com/office/drawing/2014/main" id="{50040ECE-367D-443E-09D8-AC515EC2BA8F}"/>
              </a:ext>
            </a:extLst>
          </p:cNvPr>
          <p:cNvPicPr>
            <a:picLocks noChangeAspect="1"/>
          </p:cNvPicPr>
          <p:nvPr/>
        </p:nvPicPr>
        <p:blipFill>
          <a:blip r:embed="rId2"/>
          <a:srcRect l="5000" t="33704" r="50000" b="23333"/>
          <a:stretch/>
        </p:blipFill>
        <p:spPr>
          <a:xfrm>
            <a:off x="4724400" y="2236817"/>
            <a:ext cx="4114800" cy="2209800"/>
          </a:xfrm>
          <a:prstGeom prst="rect">
            <a:avLst/>
          </a:prstGeom>
        </p:spPr>
      </p:pic>
    </p:spTree>
    <p:extLst>
      <p:ext uri="{BB962C8B-B14F-4D97-AF65-F5344CB8AC3E}">
        <p14:creationId xmlns:p14="http://schemas.microsoft.com/office/powerpoint/2010/main" val="38485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155D-12CD-8CB4-CA90-851E442D72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18097B-1C56-21A8-E9A4-821F500AB63A}"/>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154A1899-E718-E582-46E3-3F0A454762C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82D7F70-5095-A2F5-4DF4-1D231BE646E1}"/>
              </a:ext>
            </a:extLst>
          </p:cNvPr>
          <p:cNvSpPr txBox="1"/>
          <p:nvPr/>
        </p:nvSpPr>
        <p:spPr>
          <a:xfrm>
            <a:off x="519610" y="1483359"/>
            <a:ext cx="7920990" cy="866006"/>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Why is Data Mining important in today’s digital world?</a:t>
            </a:r>
          </a:p>
        </p:txBody>
      </p:sp>
      <p:sp>
        <p:nvSpPr>
          <p:cNvPr id="6" name="TextBox 5">
            <a:extLst>
              <a:ext uri="{FF2B5EF4-FFF2-40B4-BE49-F238E27FC236}">
                <a16:creationId xmlns:a16="http://schemas.microsoft.com/office/drawing/2014/main" id="{AAD18639-D3B8-AEA6-B7FC-E35B0CF79514}"/>
              </a:ext>
            </a:extLst>
          </p:cNvPr>
          <p:cNvSpPr txBox="1"/>
          <p:nvPr/>
        </p:nvSpPr>
        <p:spPr>
          <a:xfrm>
            <a:off x="611505" y="2590800"/>
            <a:ext cx="7920989" cy="3108543"/>
          </a:xfrm>
          <a:prstGeom prst="rect">
            <a:avLst/>
          </a:prstGeom>
          <a:noFill/>
        </p:spPr>
        <p:txBody>
          <a:bodyPr wrap="square">
            <a:spAutoFit/>
          </a:bodyPr>
          <a:lstStyle/>
          <a:p>
            <a:r>
              <a:rPr lang="en-US" sz="2800" dirty="0">
                <a:latin typeface="+mj-lt"/>
              </a:rPr>
              <a:t>Data Mining is crucial in today’s digital world as it helps uncover </a:t>
            </a:r>
            <a:r>
              <a:rPr lang="en-US" sz="2800" b="1" dirty="0">
                <a:latin typeface="+mj-lt"/>
              </a:rPr>
              <a:t>hidden patterns, trends, and relationships</a:t>
            </a:r>
            <a:r>
              <a:rPr lang="en-US" sz="2800" dirty="0">
                <a:latin typeface="+mj-lt"/>
              </a:rPr>
              <a:t> within massive datasets, enabling businesses, governments, and researchers to make </a:t>
            </a:r>
            <a:r>
              <a:rPr lang="en-US" sz="2800" b="1" dirty="0">
                <a:latin typeface="+mj-lt"/>
              </a:rPr>
              <a:t>informed decisions</a:t>
            </a:r>
            <a:r>
              <a:rPr lang="en-US" sz="2800" dirty="0">
                <a:latin typeface="+mj-lt"/>
              </a:rPr>
              <a:t>. It supports areas such as fraud detection, healthcare diagnostics, personalized marketing, and predictive analytics.</a:t>
            </a:r>
            <a:endParaRPr lang="en-AU" sz="2800" dirty="0">
              <a:latin typeface="+mj-lt"/>
            </a:endParaRPr>
          </a:p>
        </p:txBody>
      </p:sp>
    </p:spTree>
    <p:extLst>
      <p:ext uri="{BB962C8B-B14F-4D97-AF65-F5344CB8AC3E}">
        <p14:creationId xmlns:p14="http://schemas.microsoft.com/office/powerpoint/2010/main" val="75883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BDF62-FC2C-4E09-CEB7-A2E90AAB71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42B93F-0C18-91CA-5DA3-C2A5934C161B}"/>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02B7621-B287-45D9-AD2D-00DF6610B0D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BF88EB94-41DF-A70C-BE0A-1D2ADFE9481A}"/>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dirty="0">
                <a:latin typeface="+mj-lt"/>
              </a:rPr>
              <a:t>Click on Downloaded File to Install it</a:t>
            </a:r>
          </a:p>
        </p:txBody>
      </p:sp>
      <p:pic>
        <p:nvPicPr>
          <p:cNvPr id="6" name="Picture 5">
            <a:extLst>
              <a:ext uri="{FF2B5EF4-FFF2-40B4-BE49-F238E27FC236}">
                <a16:creationId xmlns:a16="http://schemas.microsoft.com/office/drawing/2014/main" id="{DF4D88D4-D5DF-AB8B-026D-46FBDFCC8C37}"/>
              </a:ext>
            </a:extLst>
          </p:cNvPr>
          <p:cNvPicPr>
            <a:picLocks noChangeAspect="1"/>
          </p:cNvPicPr>
          <p:nvPr/>
        </p:nvPicPr>
        <p:blipFill>
          <a:blip r:embed="rId2"/>
          <a:srcRect l="20000" t="11481" r="49167" b="50000"/>
          <a:stretch/>
        </p:blipFill>
        <p:spPr>
          <a:xfrm>
            <a:off x="152400" y="1841582"/>
            <a:ext cx="6705600" cy="4712043"/>
          </a:xfrm>
          <a:prstGeom prst="rect">
            <a:avLst/>
          </a:prstGeom>
        </p:spPr>
      </p:pic>
    </p:spTree>
    <p:extLst>
      <p:ext uri="{BB962C8B-B14F-4D97-AF65-F5344CB8AC3E}">
        <p14:creationId xmlns:p14="http://schemas.microsoft.com/office/powerpoint/2010/main" val="439423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97CBC-49EC-F926-A572-812475A0CC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2B7B66C-A879-C3BD-8F0C-E8EB4D627F68}"/>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338A162-9997-DF61-C301-E7475C0B10B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13069967-2138-5DA7-C0A4-482EF8000336}"/>
              </a:ext>
            </a:extLst>
          </p:cNvPr>
          <p:cNvSpPr txBox="1"/>
          <p:nvPr/>
        </p:nvSpPr>
        <p:spPr>
          <a:xfrm>
            <a:off x="0" y="1066800"/>
            <a:ext cx="9144000" cy="5842497"/>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Install RapidMiner Studio</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Windows:</a:t>
            </a:r>
            <a:endParaRPr kumimoji="0" lang="en-US" altLang="en-US" sz="2800" b="0" i="0" u="none" strike="noStrike" cap="none" normalizeH="0" baseline="0" dirty="0">
              <a:ln>
                <a:noFill/>
              </a:ln>
              <a:solidFill>
                <a:schemeClr val="tx1"/>
              </a:solidFill>
              <a:effectLst/>
              <a:latin typeface="+mj-lt"/>
            </a:endParaRP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Locate the downloaded .exe file and double-click to start the installer.</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Follow the on-screen instructions to complete the installation.</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Choose the default installation options unless you have specific preferences.</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Finish</a:t>
            </a:r>
            <a:r>
              <a:rPr kumimoji="0" lang="en-US" altLang="en-US" sz="2800" b="0" i="0" u="none" strike="noStrike" cap="none" normalizeH="0" baseline="0" dirty="0">
                <a:ln>
                  <a:noFill/>
                </a:ln>
                <a:solidFill>
                  <a:schemeClr val="tx1"/>
                </a:solidFill>
                <a:effectLst/>
                <a:latin typeface="+mj-lt"/>
              </a:rPr>
              <a:t> to complete the setup.</a:t>
            </a:r>
            <a:endParaRPr lang="en-US" sz="2800" dirty="0">
              <a:latin typeface="+mj-lt"/>
            </a:endParaRPr>
          </a:p>
        </p:txBody>
      </p:sp>
    </p:spTree>
    <p:extLst>
      <p:ext uri="{BB962C8B-B14F-4D97-AF65-F5344CB8AC3E}">
        <p14:creationId xmlns:p14="http://schemas.microsoft.com/office/powerpoint/2010/main" val="3633328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123A-9A41-8585-CA40-D2DF3F87A14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4870A3-DA33-9F03-6018-F38CE44D8F0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5AAD31F-B0DB-79DD-8405-BC1D9EBB57F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8" name="Picture 7">
            <a:extLst>
              <a:ext uri="{FF2B5EF4-FFF2-40B4-BE49-F238E27FC236}">
                <a16:creationId xmlns:a16="http://schemas.microsoft.com/office/drawing/2014/main" id="{471AC907-9907-8BA0-364A-4CCDF3D23627}"/>
              </a:ext>
            </a:extLst>
          </p:cNvPr>
          <p:cNvPicPr>
            <a:picLocks noChangeAspect="1"/>
          </p:cNvPicPr>
          <p:nvPr/>
        </p:nvPicPr>
        <p:blipFill>
          <a:blip r:embed="rId2"/>
          <a:srcRect l="33334" t="23334" r="32500" b="29259"/>
          <a:stretch/>
        </p:blipFill>
        <p:spPr>
          <a:xfrm>
            <a:off x="17813" y="1005840"/>
            <a:ext cx="3124200" cy="2438400"/>
          </a:xfrm>
          <a:prstGeom prst="rect">
            <a:avLst/>
          </a:prstGeom>
        </p:spPr>
      </p:pic>
      <p:pic>
        <p:nvPicPr>
          <p:cNvPr id="10" name="Picture 9">
            <a:extLst>
              <a:ext uri="{FF2B5EF4-FFF2-40B4-BE49-F238E27FC236}">
                <a16:creationId xmlns:a16="http://schemas.microsoft.com/office/drawing/2014/main" id="{DDBF475D-6A8C-3F70-5D7B-B450C0186CD5}"/>
              </a:ext>
            </a:extLst>
          </p:cNvPr>
          <p:cNvPicPr>
            <a:picLocks noChangeAspect="1"/>
          </p:cNvPicPr>
          <p:nvPr/>
        </p:nvPicPr>
        <p:blipFill>
          <a:blip r:embed="rId3"/>
          <a:srcRect l="34361" t="24815" r="33333" b="30741"/>
          <a:stretch/>
        </p:blipFill>
        <p:spPr>
          <a:xfrm>
            <a:off x="17813" y="3736053"/>
            <a:ext cx="3124200" cy="2417723"/>
          </a:xfrm>
          <a:prstGeom prst="rect">
            <a:avLst/>
          </a:prstGeom>
        </p:spPr>
      </p:pic>
      <p:sp>
        <p:nvSpPr>
          <p:cNvPr id="11" name="TextBox 10">
            <a:extLst>
              <a:ext uri="{FF2B5EF4-FFF2-40B4-BE49-F238E27FC236}">
                <a16:creationId xmlns:a16="http://schemas.microsoft.com/office/drawing/2014/main" id="{7F83C21F-5203-0C8F-3304-19DCE415A03A}"/>
              </a:ext>
            </a:extLst>
          </p:cNvPr>
          <p:cNvSpPr txBox="1"/>
          <p:nvPr/>
        </p:nvSpPr>
        <p:spPr>
          <a:xfrm>
            <a:off x="3352800" y="1066800"/>
            <a:ext cx="5791200" cy="671851"/>
          </a:xfrm>
          <a:prstGeom prst="rect">
            <a:avLst/>
          </a:prstGeom>
          <a:solidFill>
            <a:schemeClr val="bg1"/>
          </a:solidFill>
        </p:spPr>
        <p:txBody>
          <a:bodyPr wrap="square">
            <a:spAutoFit/>
          </a:bodyPr>
          <a:lstStyle/>
          <a:p>
            <a:pPr>
              <a:lnSpc>
                <a:spcPct val="150000"/>
              </a:lnSpc>
            </a:pPr>
            <a:r>
              <a:rPr lang="en-US" sz="2800" dirty="0">
                <a:latin typeface="+mj-lt"/>
              </a:rPr>
              <a:t>Next</a:t>
            </a:r>
          </a:p>
        </p:txBody>
      </p:sp>
      <p:sp>
        <p:nvSpPr>
          <p:cNvPr id="12" name="TextBox 11">
            <a:extLst>
              <a:ext uri="{FF2B5EF4-FFF2-40B4-BE49-F238E27FC236}">
                <a16:creationId xmlns:a16="http://schemas.microsoft.com/office/drawing/2014/main" id="{C3D165DC-ACF0-9F50-3129-70A4FC3FE313}"/>
              </a:ext>
            </a:extLst>
          </p:cNvPr>
          <p:cNvSpPr txBox="1"/>
          <p:nvPr/>
        </p:nvSpPr>
        <p:spPr>
          <a:xfrm>
            <a:off x="3334987" y="4783424"/>
            <a:ext cx="5791200" cy="671851"/>
          </a:xfrm>
          <a:prstGeom prst="rect">
            <a:avLst/>
          </a:prstGeom>
          <a:solidFill>
            <a:schemeClr val="bg1"/>
          </a:solidFill>
        </p:spPr>
        <p:txBody>
          <a:bodyPr wrap="square">
            <a:spAutoFit/>
          </a:bodyPr>
          <a:lstStyle/>
          <a:p>
            <a:pPr>
              <a:lnSpc>
                <a:spcPct val="150000"/>
              </a:lnSpc>
            </a:pPr>
            <a:r>
              <a:rPr lang="en-US" sz="2800" dirty="0">
                <a:latin typeface="+mj-lt"/>
              </a:rPr>
              <a:t>I Agree</a:t>
            </a:r>
          </a:p>
        </p:txBody>
      </p:sp>
    </p:spTree>
    <p:extLst>
      <p:ext uri="{BB962C8B-B14F-4D97-AF65-F5344CB8AC3E}">
        <p14:creationId xmlns:p14="http://schemas.microsoft.com/office/powerpoint/2010/main" val="3662614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24ED9-3F06-F60D-CC80-D57741537E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D65BE9-BC1F-2B0F-FB3A-338112E6AAB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AD95561-7AE7-B520-3E71-CFEA14F3986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7B253868-982E-2B89-77BF-22DFD89DD3A1}"/>
              </a:ext>
            </a:extLst>
          </p:cNvPr>
          <p:cNvPicPr>
            <a:picLocks noChangeAspect="1"/>
          </p:cNvPicPr>
          <p:nvPr/>
        </p:nvPicPr>
        <p:blipFill>
          <a:blip r:embed="rId2"/>
          <a:srcRect l="33333" t="25112" r="33333" b="29259"/>
          <a:stretch/>
        </p:blipFill>
        <p:spPr>
          <a:xfrm>
            <a:off x="18802" y="1049383"/>
            <a:ext cx="6000997" cy="4620768"/>
          </a:xfrm>
          <a:prstGeom prst="rect">
            <a:avLst/>
          </a:prstGeom>
        </p:spPr>
      </p:pic>
      <p:sp>
        <p:nvSpPr>
          <p:cNvPr id="6" name="TextBox 5">
            <a:extLst>
              <a:ext uri="{FF2B5EF4-FFF2-40B4-BE49-F238E27FC236}">
                <a16:creationId xmlns:a16="http://schemas.microsoft.com/office/drawing/2014/main" id="{18E99A02-7AD1-C94E-CA5C-B185B3D67082}"/>
              </a:ext>
            </a:extLst>
          </p:cNvPr>
          <p:cNvSpPr txBox="1"/>
          <p:nvPr/>
        </p:nvSpPr>
        <p:spPr>
          <a:xfrm>
            <a:off x="6019799" y="4876800"/>
            <a:ext cx="3030187" cy="671851"/>
          </a:xfrm>
          <a:prstGeom prst="rect">
            <a:avLst/>
          </a:prstGeom>
          <a:solidFill>
            <a:schemeClr val="bg1"/>
          </a:solidFill>
        </p:spPr>
        <p:txBody>
          <a:bodyPr wrap="square">
            <a:spAutoFit/>
          </a:bodyPr>
          <a:lstStyle/>
          <a:p>
            <a:pPr>
              <a:lnSpc>
                <a:spcPct val="150000"/>
              </a:lnSpc>
            </a:pPr>
            <a:r>
              <a:rPr lang="en-US" sz="2800" dirty="0">
                <a:latin typeface="+mj-lt"/>
              </a:rPr>
              <a:t>Install</a:t>
            </a:r>
          </a:p>
        </p:txBody>
      </p:sp>
    </p:spTree>
    <p:extLst>
      <p:ext uri="{BB962C8B-B14F-4D97-AF65-F5344CB8AC3E}">
        <p14:creationId xmlns:p14="http://schemas.microsoft.com/office/powerpoint/2010/main" val="623169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1985-0B2D-D28A-9C22-5CBF211713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D72E122-87BD-61F2-22EE-3B974A02F047}"/>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E0BA777-4AA6-02FD-7C2C-D2560857BBC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96D202B0-5EFB-36D4-7B00-B8FB52392332}"/>
              </a:ext>
            </a:extLst>
          </p:cNvPr>
          <p:cNvPicPr>
            <a:picLocks noChangeAspect="1"/>
          </p:cNvPicPr>
          <p:nvPr/>
        </p:nvPicPr>
        <p:blipFill>
          <a:blip r:embed="rId2"/>
          <a:srcRect l="33333" t="23334" r="33333" b="29259"/>
          <a:stretch/>
        </p:blipFill>
        <p:spPr>
          <a:xfrm>
            <a:off x="0" y="1564208"/>
            <a:ext cx="6240483" cy="4992386"/>
          </a:xfrm>
          <a:prstGeom prst="rect">
            <a:avLst/>
          </a:prstGeom>
        </p:spPr>
      </p:pic>
      <p:sp>
        <p:nvSpPr>
          <p:cNvPr id="7" name="TextBox 6">
            <a:extLst>
              <a:ext uri="{FF2B5EF4-FFF2-40B4-BE49-F238E27FC236}">
                <a16:creationId xmlns:a16="http://schemas.microsoft.com/office/drawing/2014/main" id="{618B1DE7-0A33-F9CA-FA76-8AAE8D4DD241}"/>
              </a:ext>
            </a:extLst>
          </p:cNvPr>
          <p:cNvSpPr txBox="1"/>
          <p:nvPr/>
        </p:nvSpPr>
        <p:spPr>
          <a:xfrm>
            <a:off x="0" y="910471"/>
            <a:ext cx="6240483" cy="671851"/>
          </a:xfrm>
          <a:prstGeom prst="rect">
            <a:avLst/>
          </a:prstGeom>
          <a:solidFill>
            <a:schemeClr val="bg1"/>
          </a:solidFill>
        </p:spPr>
        <p:txBody>
          <a:bodyPr wrap="square">
            <a:spAutoFit/>
          </a:bodyPr>
          <a:lstStyle/>
          <a:p>
            <a:pPr>
              <a:lnSpc>
                <a:spcPct val="150000"/>
              </a:lnSpc>
            </a:pPr>
            <a:r>
              <a:rPr lang="en-US" sz="2800" dirty="0">
                <a:latin typeface="+mj-lt"/>
              </a:rPr>
              <a:t>Wait Until the Installation is Completed</a:t>
            </a:r>
          </a:p>
        </p:txBody>
      </p:sp>
    </p:spTree>
    <p:extLst>
      <p:ext uri="{BB962C8B-B14F-4D97-AF65-F5344CB8AC3E}">
        <p14:creationId xmlns:p14="http://schemas.microsoft.com/office/powerpoint/2010/main" val="3557213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EE81B-92DA-26C6-1508-E779FDF5BD4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5311FD-1F8D-359B-A11F-20211B213743}"/>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ECFE6D87-227F-9391-5A99-E8E096EE99B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88C80F6-FA5B-9552-E8E0-6D4C92302BC6}"/>
              </a:ext>
            </a:extLst>
          </p:cNvPr>
          <p:cNvSpPr txBox="1"/>
          <p:nvPr/>
        </p:nvSpPr>
        <p:spPr>
          <a:xfrm>
            <a:off x="0" y="910471"/>
            <a:ext cx="6781800" cy="671851"/>
          </a:xfrm>
          <a:prstGeom prst="rect">
            <a:avLst/>
          </a:prstGeom>
          <a:solidFill>
            <a:schemeClr val="bg1"/>
          </a:solidFill>
        </p:spPr>
        <p:txBody>
          <a:bodyPr wrap="square">
            <a:spAutoFit/>
          </a:bodyPr>
          <a:lstStyle/>
          <a:p>
            <a:pPr>
              <a:lnSpc>
                <a:spcPct val="150000"/>
              </a:lnSpc>
            </a:pPr>
            <a:r>
              <a:rPr lang="en-US" sz="2800" dirty="0">
                <a:latin typeface="+mj-lt"/>
              </a:rPr>
              <a:t>Launch the Software</a:t>
            </a:r>
          </a:p>
        </p:txBody>
      </p:sp>
      <p:pic>
        <p:nvPicPr>
          <p:cNvPr id="6" name="Picture 5">
            <a:extLst>
              <a:ext uri="{FF2B5EF4-FFF2-40B4-BE49-F238E27FC236}">
                <a16:creationId xmlns:a16="http://schemas.microsoft.com/office/drawing/2014/main" id="{EA3455D0-CCE7-E5D4-47D3-CF56A65E1C80}"/>
              </a:ext>
            </a:extLst>
          </p:cNvPr>
          <p:cNvPicPr>
            <a:picLocks noChangeAspect="1"/>
          </p:cNvPicPr>
          <p:nvPr/>
        </p:nvPicPr>
        <p:blipFill>
          <a:blip r:embed="rId2"/>
          <a:srcRect l="33333" t="23334" r="33333" b="29259"/>
          <a:stretch/>
        </p:blipFill>
        <p:spPr>
          <a:xfrm>
            <a:off x="0" y="1666952"/>
            <a:ext cx="6477000" cy="5181600"/>
          </a:xfrm>
          <a:prstGeom prst="rect">
            <a:avLst/>
          </a:prstGeom>
        </p:spPr>
      </p:pic>
    </p:spTree>
    <p:extLst>
      <p:ext uri="{BB962C8B-B14F-4D97-AF65-F5344CB8AC3E}">
        <p14:creationId xmlns:p14="http://schemas.microsoft.com/office/powerpoint/2010/main" val="1273052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7D746-744E-D250-C9E4-124A9794AE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5B1AB7-7CDB-B7E9-0B57-2A24901F483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AD059DBE-AB3A-BDDA-1D8D-E8AB0CB3EC6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360B6F8A-7372-A85E-63E8-26999327E49E}"/>
              </a:ext>
            </a:extLst>
          </p:cNvPr>
          <p:cNvSpPr txBox="1"/>
          <p:nvPr/>
        </p:nvSpPr>
        <p:spPr>
          <a:xfrm>
            <a:off x="0" y="1066800"/>
            <a:ext cx="9144000" cy="3257174"/>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macOS:</a:t>
            </a:r>
            <a:endParaRPr kumimoji="0" lang="en-US" altLang="en-US" sz="2800" b="0" i="0" u="none" strike="noStrike" cap="none" normalizeH="0" baseline="0" dirty="0">
              <a:ln>
                <a:noFill/>
              </a:ln>
              <a:solidFill>
                <a:schemeClr val="tx1"/>
              </a:solidFill>
              <a:effectLst/>
              <a:latin typeface="+mj-lt"/>
            </a:endParaRP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Open the .dmg file.</a:t>
            </a: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Drag and drop </a:t>
            </a:r>
            <a:r>
              <a:rPr kumimoji="0" lang="en-US" altLang="en-US" sz="2800" b="1" i="0" u="none" strike="noStrike" cap="none" normalizeH="0" baseline="0" dirty="0">
                <a:ln>
                  <a:noFill/>
                </a:ln>
                <a:solidFill>
                  <a:schemeClr val="tx1"/>
                </a:solidFill>
                <a:effectLst/>
                <a:latin typeface="+mj-lt"/>
              </a:rPr>
              <a:t>RapidMiner Studio</a:t>
            </a:r>
            <a:r>
              <a:rPr kumimoji="0" lang="en-US" altLang="en-US" sz="2800" b="0" i="0" u="none" strike="noStrike" cap="none" normalizeH="0" baseline="0" dirty="0">
                <a:ln>
                  <a:noFill/>
                </a:ln>
                <a:solidFill>
                  <a:schemeClr val="tx1"/>
                </a:solidFill>
                <a:effectLst/>
                <a:latin typeface="+mj-lt"/>
              </a:rPr>
              <a:t> into the Applications folder.</a:t>
            </a: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Eject the installer and close the window.</a:t>
            </a:r>
          </a:p>
        </p:txBody>
      </p:sp>
    </p:spTree>
    <p:extLst>
      <p:ext uri="{BB962C8B-B14F-4D97-AF65-F5344CB8AC3E}">
        <p14:creationId xmlns:p14="http://schemas.microsoft.com/office/powerpoint/2010/main" val="3955865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4A8A-26E4-FCBA-69BA-B008CE4C7F0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77C0C8-2AD4-2497-FC04-05972266DAD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42D7FB0-94F9-8980-FFC7-6D24B14D838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F5A91E25-595F-7CD0-15CE-519A11960F32}"/>
              </a:ext>
            </a:extLst>
          </p:cNvPr>
          <p:cNvSpPr txBox="1"/>
          <p:nvPr/>
        </p:nvSpPr>
        <p:spPr>
          <a:xfrm>
            <a:off x="0" y="1066800"/>
            <a:ext cx="9144000" cy="2610843"/>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Linux:</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Open a terminal and navigate to the folder where the .</a:t>
            </a:r>
            <a:r>
              <a:rPr kumimoji="0" lang="en-US" altLang="en-US" sz="2800" b="0" i="0" u="none" strike="noStrike" cap="none" normalizeH="0" baseline="0" dirty="0" err="1">
                <a:ln>
                  <a:noFill/>
                </a:ln>
                <a:solidFill>
                  <a:schemeClr val="tx1"/>
                </a:solidFill>
                <a:effectLst/>
                <a:latin typeface="+mj-lt"/>
              </a:rPr>
              <a:t>sh</a:t>
            </a:r>
            <a:r>
              <a:rPr kumimoji="0" lang="en-US" altLang="en-US" sz="2800" b="0" i="0" u="none" strike="noStrike" cap="none" normalizeH="0" baseline="0" dirty="0">
                <a:ln>
                  <a:noFill/>
                </a:ln>
                <a:solidFill>
                  <a:schemeClr val="tx1"/>
                </a:solidFill>
                <a:effectLst/>
                <a:latin typeface="+mj-lt"/>
              </a:rPr>
              <a:t> file is located.</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following command to install</a:t>
            </a:r>
          </a:p>
        </p:txBody>
      </p:sp>
      <p:sp>
        <p:nvSpPr>
          <p:cNvPr id="6" name="TextBox 5">
            <a:extLst>
              <a:ext uri="{FF2B5EF4-FFF2-40B4-BE49-F238E27FC236}">
                <a16:creationId xmlns:a16="http://schemas.microsoft.com/office/drawing/2014/main" id="{AF3DF3BA-410B-D0D6-00A4-7743798AB58B}"/>
              </a:ext>
            </a:extLst>
          </p:cNvPr>
          <p:cNvSpPr txBox="1"/>
          <p:nvPr/>
        </p:nvSpPr>
        <p:spPr>
          <a:xfrm>
            <a:off x="0" y="3670716"/>
            <a:ext cx="9144000" cy="954107"/>
          </a:xfrm>
          <a:prstGeom prst="rect">
            <a:avLst/>
          </a:prstGeom>
          <a:noFill/>
        </p:spPr>
        <p:txBody>
          <a:bodyPr wrap="square">
            <a:spAutoFit/>
          </a:bodyPr>
          <a:lstStyle/>
          <a:p>
            <a:r>
              <a:rPr lang="en-AU" sz="2800" dirty="0" err="1">
                <a:latin typeface="+mj-lt"/>
              </a:rPr>
              <a:t>chmod</a:t>
            </a:r>
            <a:r>
              <a:rPr lang="en-AU" sz="2800" dirty="0">
                <a:latin typeface="+mj-lt"/>
              </a:rPr>
              <a:t> +x RapidMiner-Studio.sh</a:t>
            </a:r>
          </a:p>
          <a:p>
            <a:r>
              <a:rPr lang="en-AU" sz="2800" dirty="0">
                <a:latin typeface="+mj-lt"/>
              </a:rPr>
              <a:t>./RapidMiner-Studio.sh</a:t>
            </a:r>
          </a:p>
        </p:txBody>
      </p:sp>
      <p:sp>
        <p:nvSpPr>
          <p:cNvPr id="9" name="TextBox 8">
            <a:extLst>
              <a:ext uri="{FF2B5EF4-FFF2-40B4-BE49-F238E27FC236}">
                <a16:creationId xmlns:a16="http://schemas.microsoft.com/office/drawing/2014/main" id="{D9AF1C01-6CAD-AC13-2C1D-B5EE27ED84B4}"/>
              </a:ext>
            </a:extLst>
          </p:cNvPr>
          <p:cNvSpPr txBox="1"/>
          <p:nvPr/>
        </p:nvSpPr>
        <p:spPr>
          <a:xfrm>
            <a:off x="-19792" y="4896564"/>
            <a:ext cx="9144000" cy="954107"/>
          </a:xfrm>
          <a:prstGeom prst="rect">
            <a:avLst/>
          </a:prstGeom>
          <a:noFill/>
        </p:spPr>
        <p:txBody>
          <a:bodyPr wrap="square">
            <a:spAutoFit/>
          </a:bodyPr>
          <a:lstStyle/>
          <a:p>
            <a:pPr marL="514350" indent="-514350">
              <a:buFont typeface="+mj-lt"/>
              <a:buAutoNum type="arabicPeriod" startAt="3"/>
            </a:pPr>
            <a:r>
              <a:rPr lang="en-US" sz="2800" dirty="0">
                <a:latin typeface="+mj-lt"/>
              </a:rPr>
              <a:t>Follow the on-screen instructions to complete the installation.</a:t>
            </a:r>
            <a:endParaRPr lang="en-AU" sz="2800" dirty="0">
              <a:latin typeface="+mj-lt"/>
            </a:endParaRPr>
          </a:p>
        </p:txBody>
      </p:sp>
    </p:spTree>
    <p:extLst>
      <p:ext uri="{BB962C8B-B14F-4D97-AF65-F5344CB8AC3E}">
        <p14:creationId xmlns:p14="http://schemas.microsoft.com/office/powerpoint/2010/main" val="17695380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2948A-83F1-0471-B2B3-3EFEB4408E8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49546F-E350-D767-C11F-B7594C7FCCCC}"/>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AC85ECA6-09DA-A14F-1E5F-DB42CF3EC4B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8FC4DFFE-250C-1F33-C61D-9ADB50564693}"/>
              </a:ext>
            </a:extLst>
          </p:cNvPr>
          <p:cNvPicPr>
            <a:picLocks noChangeAspect="1"/>
          </p:cNvPicPr>
          <p:nvPr/>
        </p:nvPicPr>
        <p:blipFill>
          <a:blip r:embed="rId2"/>
          <a:srcRect l="32500" t="23334" r="30001" b="29259"/>
          <a:stretch/>
        </p:blipFill>
        <p:spPr>
          <a:xfrm>
            <a:off x="0" y="1422127"/>
            <a:ext cx="7620000" cy="5418667"/>
          </a:xfrm>
          <a:prstGeom prst="rect">
            <a:avLst/>
          </a:prstGeom>
        </p:spPr>
      </p:pic>
      <p:sp>
        <p:nvSpPr>
          <p:cNvPr id="8" name="Rectangle: Rounded Corners 7">
            <a:extLst>
              <a:ext uri="{FF2B5EF4-FFF2-40B4-BE49-F238E27FC236}">
                <a16:creationId xmlns:a16="http://schemas.microsoft.com/office/drawing/2014/main" id="{FD9538A9-1D59-90E0-5E8A-FA7C26B81717}"/>
              </a:ext>
            </a:extLst>
          </p:cNvPr>
          <p:cNvSpPr/>
          <p:nvPr/>
        </p:nvSpPr>
        <p:spPr>
          <a:xfrm>
            <a:off x="0" y="2438944"/>
            <a:ext cx="2840854" cy="30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B570CA49-90F7-7F94-958F-ACE639C936D5}"/>
              </a:ext>
            </a:extLst>
          </p:cNvPr>
          <p:cNvSpPr txBox="1"/>
          <p:nvPr/>
        </p:nvSpPr>
        <p:spPr>
          <a:xfrm>
            <a:off x="0" y="856508"/>
            <a:ext cx="7620000" cy="671851"/>
          </a:xfrm>
          <a:prstGeom prst="rect">
            <a:avLst/>
          </a:prstGeom>
          <a:solidFill>
            <a:schemeClr val="bg1"/>
          </a:solidFill>
        </p:spPr>
        <p:txBody>
          <a:bodyPr wrap="square">
            <a:spAutoFit/>
          </a:bodyPr>
          <a:lstStyle/>
          <a:p>
            <a:pPr>
              <a:lnSpc>
                <a:spcPct val="150000"/>
              </a:lnSpc>
            </a:pPr>
            <a:r>
              <a:rPr lang="en-US" sz="2800" dirty="0">
                <a:latin typeface="+mj-lt"/>
              </a:rPr>
              <a:t>Choose the 2</a:t>
            </a:r>
            <a:r>
              <a:rPr lang="en-US" sz="2800" baseline="30000" dirty="0">
                <a:latin typeface="+mj-lt"/>
              </a:rPr>
              <a:t>nd</a:t>
            </a:r>
            <a:r>
              <a:rPr lang="en-US" sz="2800" dirty="0">
                <a:latin typeface="+mj-lt"/>
              </a:rPr>
              <a:t> one ‘RapidMiner License System)</a:t>
            </a:r>
          </a:p>
        </p:txBody>
      </p:sp>
    </p:spTree>
    <p:extLst>
      <p:ext uri="{BB962C8B-B14F-4D97-AF65-F5344CB8AC3E}">
        <p14:creationId xmlns:p14="http://schemas.microsoft.com/office/powerpoint/2010/main" val="1297892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C9D93-9889-EAD8-7AB2-0B781725EE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FEAF1F-AACF-4BC0-87BA-39E33E9BD55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A78A80B-FAC2-5253-837F-A3FAEE171E1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8CE92201-DEA7-06A8-46F0-504A495E1B31}"/>
              </a:ext>
            </a:extLst>
          </p:cNvPr>
          <p:cNvPicPr>
            <a:picLocks noChangeAspect="1"/>
          </p:cNvPicPr>
          <p:nvPr/>
        </p:nvPicPr>
        <p:blipFill>
          <a:blip r:embed="rId2"/>
          <a:srcRect l="30493" t="17778" r="30340" b="20000"/>
          <a:stretch/>
        </p:blipFill>
        <p:spPr>
          <a:xfrm>
            <a:off x="14748" y="1075823"/>
            <a:ext cx="5852652" cy="5230029"/>
          </a:xfrm>
          <a:prstGeom prst="rect">
            <a:avLst/>
          </a:prstGeom>
        </p:spPr>
      </p:pic>
      <p:sp>
        <p:nvSpPr>
          <p:cNvPr id="7" name="Rectangle: Rounded Corners 6">
            <a:extLst>
              <a:ext uri="{FF2B5EF4-FFF2-40B4-BE49-F238E27FC236}">
                <a16:creationId xmlns:a16="http://schemas.microsoft.com/office/drawing/2014/main" id="{684ACB3A-1F0D-7744-8280-B4874D35CA77}"/>
              </a:ext>
            </a:extLst>
          </p:cNvPr>
          <p:cNvSpPr/>
          <p:nvPr/>
        </p:nvSpPr>
        <p:spPr>
          <a:xfrm>
            <a:off x="1520647" y="3351624"/>
            <a:ext cx="2822753" cy="7631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7F13BABF-900E-B6CB-E027-EFDB26F7A582}"/>
              </a:ext>
            </a:extLst>
          </p:cNvPr>
          <p:cNvSpPr txBox="1"/>
          <p:nvPr/>
        </p:nvSpPr>
        <p:spPr>
          <a:xfrm>
            <a:off x="0" y="856508"/>
            <a:ext cx="8153400" cy="671851"/>
          </a:xfrm>
          <a:prstGeom prst="rect">
            <a:avLst/>
          </a:prstGeom>
          <a:solidFill>
            <a:schemeClr val="bg1"/>
          </a:solidFill>
        </p:spPr>
        <p:txBody>
          <a:bodyPr wrap="square">
            <a:spAutoFit/>
          </a:bodyPr>
          <a:lstStyle/>
          <a:p>
            <a:pPr>
              <a:lnSpc>
                <a:spcPct val="150000"/>
              </a:lnSpc>
            </a:pPr>
            <a:r>
              <a:rPr lang="en-US" sz="2800" dirty="0">
                <a:latin typeface="+mj-lt"/>
              </a:rPr>
              <a:t>Login to your account using the same user and pass</a:t>
            </a:r>
          </a:p>
        </p:txBody>
      </p:sp>
    </p:spTree>
    <p:extLst>
      <p:ext uri="{BB962C8B-B14F-4D97-AF65-F5344CB8AC3E}">
        <p14:creationId xmlns:p14="http://schemas.microsoft.com/office/powerpoint/2010/main" val="996221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TotalTime>
  <Words>8625</Words>
  <Application>Microsoft Office PowerPoint</Application>
  <PresentationFormat>On-screen Show (4:3)</PresentationFormat>
  <Paragraphs>933</Paragraphs>
  <Slides>135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Arial</vt:lpstr>
      <vt:lpstr>Calibri</vt:lpstr>
      <vt:lpstr>Symbol</vt:lpstr>
      <vt:lpstr>Wingdings</vt:lpstr>
      <vt:lpstr>Office Theme</vt:lpstr>
      <vt:lpstr>Introduction to Data Mining and CRISP-DM Framework</vt:lpstr>
      <vt:lpstr>Unit Learning Outcomes</vt:lpstr>
      <vt:lpstr>Assessment Overview</vt:lpstr>
      <vt:lpstr>PowerPoint Presentation</vt:lpstr>
      <vt:lpstr>PowerPoint Presentation</vt:lpstr>
      <vt:lpstr>What are we doing this week?</vt:lpstr>
      <vt:lpstr>What is Data mining?</vt:lpstr>
      <vt:lpstr>Key Aspects of Data Mining</vt:lpstr>
      <vt:lpstr>Discussion Question</vt:lpstr>
      <vt:lpstr>Discussion Question</vt:lpstr>
      <vt:lpstr>Discussion Question</vt:lpstr>
      <vt:lpstr>Data Mining Process</vt:lpstr>
      <vt:lpstr>Data Mining Process</vt:lpstr>
      <vt:lpstr>Data Mining Process</vt:lpstr>
      <vt:lpstr>Data Mining Process</vt:lpstr>
      <vt:lpstr>Data Mining Process</vt:lpstr>
      <vt:lpstr>Data Mining Process</vt:lpstr>
      <vt:lpstr>Data Mining Process</vt:lpstr>
      <vt:lpstr>Data Mining Process</vt:lpstr>
      <vt:lpstr>Data Mining Process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Types of Data:</vt:lpstr>
      <vt:lpstr>Types of Data:</vt:lpstr>
      <vt:lpstr>Types of Data:</vt:lpstr>
      <vt:lpstr>Types of Data:</vt:lpstr>
      <vt:lpstr>Types of Data:</vt:lpstr>
      <vt:lpstr>Sources of Data:</vt:lpstr>
      <vt:lpstr>Data Mining Tools</vt:lpstr>
      <vt:lpstr>Purposes, intents, and limitations of Data Mining</vt:lpstr>
      <vt:lpstr>Data Science – Data Mining - AI</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Final Thoughts</vt:lpstr>
      <vt:lpstr>Types of Data Science</vt:lpstr>
      <vt:lpstr>PowerPoint Presentation</vt:lpstr>
      <vt:lpstr>Data Science</vt:lpstr>
      <vt:lpstr>PowerPoint Presentation</vt:lpstr>
      <vt:lpstr>PowerPoint Presentation</vt:lpstr>
      <vt:lpstr>PowerPoint Presentation</vt:lpstr>
      <vt:lpstr>Data Mining Discipline Overview</vt:lpstr>
      <vt:lpstr>CRISP DM process</vt:lpstr>
      <vt:lpstr>Process</vt:lpstr>
      <vt:lpstr>1. Prior Knowledge</vt:lpstr>
      <vt:lpstr>The Data Mining Process - CRISP-DM</vt:lpstr>
      <vt:lpstr>Problem-Solving Question</vt:lpstr>
      <vt:lpstr>Problem-Solving Question</vt:lpstr>
      <vt:lpstr>Problem-Solving Question</vt:lpstr>
      <vt:lpstr>Problem-Solving Question</vt:lpstr>
      <vt:lpstr>Problem-Solving Question</vt:lpstr>
      <vt:lpstr>Problem-Solving Question</vt:lpstr>
      <vt:lpstr>Problem-Solving Question</vt:lpstr>
      <vt:lpstr>Problem-Solving Question</vt:lpstr>
      <vt:lpstr>Key Takeaway</vt:lpstr>
      <vt:lpstr>2. Data Preparation</vt:lpstr>
      <vt:lpstr>3. Modeling</vt:lpstr>
      <vt:lpstr>3. Modeling</vt:lpstr>
      <vt:lpstr>3. Modeling</vt:lpstr>
      <vt:lpstr>3. Modeling</vt:lpstr>
      <vt:lpstr>3. Modeling</vt:lpstr>
      <vt:lpstr>3. Application</vt:lpstr>
      <vt:lpstr>Keys to Successful Deployment</vt:lpstr>
      <vt:lpstr>5. Knowledge</vt:lpstr>
      <vt:lpstr>Limits to Data Mining</vt:lpstr>
      <vt:lpstr>Data Mining Tools</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Extension</vt:lpstr>
      <vt:lpstr>Extension</vt:lpstr>
      <vt:lpstr>Extension</vt:lpstr>
      <vt:lpstr>Extension</vt:lpstr>
      <vt:lpstr>Extension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123</cp:revision>
  <dcterms:created xsi:type="dcterms:W3CDTF">2025-02-20T07:09:02Z</dcterms:created>
  <dcterms:modified xsi:type="dcterms:W3CDTF">2025-02-26T21:44:57Z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2024-02-26T00:00:00Z</vt:filetime>
  </property>
  <property fmtid="{D5CDD505-2E9C-101B-9397-08002B2CF9AE}" pid="3" name="LastSaved">
    <vt:filetime>2025-02-20T00:00:00Z</vt:filetime>
  </property>
  <property fmtid="{D5CDD505-2E9C-101B-9397-08002B2CF9AE}" pid="4" name="Producer">
    <vt:lpwstr>macOS Version 14.3.1 (Build 23D60) Quartz PDFContext</vt:lpwstr>
  </property>
</Properties>
</file>